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handoutMasterIdLst>
    <p:handoutMasterId r:id="rId29"/>
  </p:handoutMasterIdLst>
  <p:sldIdLst>
    <p:sldId id="301" r:id="rId5"/>
    <p:sldId id="275" r:id="rId6"/>
    <p:sldId id="313" r:id="rId7"/>
    <p:sldId id="315" r:id="rId8"/>
    <p:sldId id="316" r:id="rId9"/>
    <p:sldId id="283" r:id="rId10"/>
    <p:sldId id="306" r:id="rId11"/>
    <p:sldId id="310" r:id="rId12"/>
    <p:sldId id="308" r:id="rId13"/>
    <p:sldId id="319" r:id="rId14"/>
    <p:sldId id="289" r:id="rId15"/>
    <p:sldId id="290" r:id="rId16"/>
    <p:sldId id="294" r:id="rId17"/>
    <p:sldId id="296" r:id="rId18"/>
    <p:sldId id="285" r:id="rId19"/>
    <p:sldId id="297" r:id="rId20"/>
    <p:sldId id="300" r:id="rId21"/>
    <p:sldId id="320" r:id="rId22"/>
    <p:sldId id="287" r:id="rId23"/>
    <p:sldId id="303" r:id="rId24"/>
    <p:sldId id="305" r:id="rId25"/>
    <p:sldId id="302" r:id="rId26"/>
    <p:sldId id="32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BEBD"/>
    <a:srgbClr val="00FF00"/>
    <a:srgbClr val="FF3399"/>
    <a:srgbClr val="CC00CC"/>
    <a:srgbClr val="008000"/>
    <a:srgbClr val="FDE4CF"/>
    <a:srgbClr val="990099"/>
    <a:srgbClr val="0000FF"/>
    <a:srgbClr val="95B3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912"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279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MST\My%20Documents\Exeter%20College\IB\Normal%20Distribution.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Documents%20and%20Settings\MST\My%20Documents\Exeter%20College\IB\Normal%20Distribution.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Documents%20and%20Settings\MST\My%20Documents\Exeter%20College\IB\Normal%20Distribution.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Documents%20and%20Settings\MST\My%20Documents\Exeter%20College\IB\Normal%20Distribution.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Documents%20and%20Settings\MST\My%20Documents\Exeter%20College\IB\Normal%20Distribution.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Documents%20and%20Settings\MST\My%20Documents\Exeter%20College\IB\Normal%20Distribution.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Documents%20and%20Settings\MST\My%20Documents\Exeter%20College\IB\Normal%20Distribution.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Documents%20and%20Settings\MST\My%20Documents\Exeter%20College\IB\Normal%20Distribution.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Documents%20and%20Settings\MST\My%20Documents\Exeter%20College\IB\Normal%20Distribution.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Documents%20and%20Settings\MST\My%20Documents\Exeter%20College\IB\Normal%20Distribution.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Documents%20and%20Settings\MST\My%20Documents\Exeter%20College\IB\Normal%20Distributi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MST\My%20Documents\Exeter%20College\IB\Normal%20Distributio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MST\My%20Documents\Exeter%20College\IB\Normal%20Distributio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MST\My%20Documents\Exeter%20College\IB\Normal%20Distribution.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MST\My%20Documents\Exeter%20College\IB\Normal%20Distribution.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ocuments%20and%20Settings\MST\My%20Documents\Exeter%20College\IB\Normal%20Distribution.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Documents%20and%20Settings\MST\My%20Documents\Exeter%20College\IB\Normal%20Distribution.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Documents%20and%20Settings\MST\My%20Documents\Exeter%20College\IB\Normal%20Distribution.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Documents%20and%20Settings\MST\My%20Documents\Exeter%20College\IB\Normal%20Distribu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dLbls>
          <c:showLegendKey val="0"/>
          <c:showVal val="0"/>
          <c:showCatName val="0"/>
          <c:showSerName val="0"/>
          <c:showPercent val="0"/>
          <c:showBubbleSize val="0"/>
        </c:dLbls>
        <c:axId val="46069872"/>
        <c:axId val="46070432"/>
      </c:scatterChart>
      <c:valAx>
        <c:axId val="46069872"/>
        <c:scaling>
          <c:orientation val="minMax"/>
          <c:max val="5600"/>
          <c:min val="0"/>
        </c:scaling>
        <c:delete val="1"/>
        <c:axPos val="b"/>
        <c:numFmt formatCode="General" sourceLinked="1"/>
        <c:majorTickMark val="out"/>
        <c:minorTickMark val="none"/>
        <c:tickLblPos val="none"/>
        <c:crossAx val="46070432"/>
        <c:crosses val="autoZero"/>
        <c:crossBetween val="midCat"/>
        <c:majorUnit val="1000"/>
        <c:minorUnit val="100"/>
      </c:valAx>
      <c:valAx>
        <c:axId val="46070432"/>
        <c:scaling>
          <c:orientation val="minMax"/>
        </c:scaling>
        <c:delete val="1"/>
        <c:axPos val="l"/>
        <c:numFmt formatCode="General" sourceLinked="1"/>
        <c:majorTickMark val="out"/>
        <c:minorTickMark val="none"/>
        <c:tickLblPos val="none"/>
        <c:crossAx val="46069872"/>
        <c:crosses val="autoZero"/>
        <c:crossBetween val="midCat"/>
      </c:valAx>
    </c:plotArea>
    <c:plotVisOnly val="1"/>
    <c:dispBlanksAs val="gap"/>
    <c:showDLblsOverMax val="0"/>
  </c:chart>
  <c:spPr>
    <a:noFill/>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noFill/>
            </a:ln>
          </c:spPr>
          <c:marker>
            <c:symbol val="none"/>
          </c:marker>
          <c:xVal>
            <c:numRef>
              <c:f>Sheet4!$A$1:$A$9</c:f>
              <c:numCache>
                <c:formatCode>General</c:formatCode>
                <c:ptCount val="9"/>
                <c:pt idx="0">
                  <c:v>72</c:v>
                </c:pt>
                <c:pt idx="1">
                  <c:v>86</c:v>
                </c:pt>
                <c:pt idx="2">
                  <c:v>94</c:v>
                </c:pt>
                <c:pt idx="3">
                  <c:v>102</c:v>
                </c:pt>
                <c:pt idx="4">
                  <c:v>110</c:v>
                </c:pt>
                <c:pt idx="5">
                  <c:v>118</c:v>
                </c:pt>
                <c:pt idx="6">
                  <c:v>126</c:v>
                </c:pt>
                <c:pt idx="7">
                  <c:v>134</c:v>
                </c:pt>
                <c:pt idx="8">
                  <c:v>150</c:v>
                </c:pt>
              </c:numCache>
            </c:numRef>
          </c:xVal>
          <c:yVal>
            <c:numRef>
              <c:f>Sheet4!$B$1:$B$9</c:f>
              <c:numCache>
                <c:formatCode>General</c:formatCode>
                <c:ptCount val="9"/>
                <c:pt idx="0">
                  <c:v>0</c:v>
                </c:pt>
                <c:pt idx="1">
                  <c:v>1.5</c:v>
                </c:pt>
                <c:pt idx="2">
                  <c:v>5</c:v>
                </c:pt>
                <c:pt idx="3">
                  <c:v>16</c:v>
                </c:pt>
                <c:pt idx="4">
                  <c:v>40</c:v>
                </c:pt>
                <c:pt idx="5">
                  <c:v>16</c:v>
                </c:pt>
                <c:pt idx="6">
                  <c:v>5</c:v>
                </c:pt>
                <c:pt idx="7">
                  <c:v>1.5</c:v>
                </c:pt>
                <c:pt idx="8">
                  <c:v>0</c:v>
                </c:pt>
              </c:numCache>
            </c:numRef>
          </c:yVal>
          <c:smooth val="1"/>
          <c:extLst>
            <c:ext xmlns:c16="http://schemas.microsoft.com/office/drawing/2014/chart" uri="{C3380CC4-5D6E-409C-BE32-E72D297353CC}">
              <c16:uniqueId val="{00000000-B4E2-4F10-93BA-EB3CD9E628B0}"/>
            </c:ext>
          </c:extLst>
        </c:ser>
        <c:dLbls>
          <c:showLegendKey val="0"/>
          <c:showVal val="0"/>
          <c:showCatName val="0"/>
          <c:showSerName val="0"/>
          <c:showPercent val="0"/>
          <c:showBubbleSize val="0"/>
        </c:dLbls>
        <c:axId val="277732264"/>
        <c:axId val="277727560"/>
      </c:scatterChart>
      <c:valAx>
        <c:axId val="277732264"/>
        <c:scaling>
          <c:orientation val="minMax"/>
          <c:max val="150"/>
          <c:min val="70"/>
        </c:scaling>
        <c:delete val="0"/>
        <c:axPos val="b"/>
        <c:title>
          <c:tx>
            <c:rich>
              <a:bodyPr/>
              <a:lstStyle/>
              <a:p>
                <a:pPr>
                  <a:defRPr/>
                </a:pPr>
                <a:r>
                  <a:rPr lang="en-US"/>
                  <a:t>Weight (g)</a:t>
                </a:r>
              </a:p>
            </c:rich>
          </c:tx>
          <c:overlay val="0"/>
        </c:title>
        <c:numFmt formatCode="General" sourceLinked="1"/>
        <c:majorTickMark val="out"/>
        <c:minorTickMark val="none"/>
        <c:tickLblPos val="nextTo"/>
        <c:crossAx val="277727560"/>
        <c:crosses val="autoZero"/>
        <c:crossBetween val="midCat"/>
        <c:majorUnit val="10"/>
      </c:valAx>
      <c:valAx>
        <c:axId val="277727560"/>
        <c:scaling>
          <c:orientation val="minMax"/>
        </c:scaling>
        <c:delete val="1"/>
        <c:axPos val="l"/>
        <c:majorGridlines/>
        <c:numFmt formatCode="General" sourceLinked="1"/>
        <c:majorTickMark val="out"/>
        <c:minorTickMark val="none"/>
        <c:tickLblPos val="none"/>
        <c:crossAx val="277732264"/>
        <c:crosses val="autoZero"/>
        <c:crossBetween val="midCat"/>
      </c:valAx>
    </c:plotArea>
    <c:plotVisOnly val="1"/>
    <c:dispBlanksAs val="gap"/>
    <c:showDLblsOverMax val="0"/>
  </c:chart>
  <c:spPr>
    <a:noFill/>
    <a:ln>
      <a:noFill/>
    </a:ln>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noFill/>
            </a:ln>
          </c:spPr>
          <c:marker>
            <c:symbol val="none"/>
          </c:marker>
          <c:xVal>
            <c:numRef>
              <c:f>Sheet4!$A$1:$A$9</c:f>
              <c:numCache>
                <c:formatCode>General</c:formatCode>
                <c:ptCount val="9"/>
                <c:pt idx="0">
                  <c:v>72</c:v>
                </c:pt>
                <c:pt idx="1">
                  <c:v>86</c:v>
                </c:pt>
                <c:pt idx="2">
                  <c:v>94</c:v>
                </c:pt>
                <c:pt idx="3">
                  <c:v>102</c:v>
                </c:pt>
                <c:pt idx="4">
                  <c:v>110</c:v>
                </c:pt>
                <c:pt idx="5">
                  <c:v>118</c:v>
                </c:pt>
                <c:pt idx="6">
                  <c:v>126</c:v>
                </c:pt>
                <c:pt idx="7">
                  <c:v>134</c:v>
                </c:pt>
                <c:pt idx="8">
                  <c:v>150</c:v>
                </c:pt>
              </c:numCache>
            </c:numRef>
          </c:xVal>
          <c:yVal>
            <c:numRef>
              <c:f>Sheet4!$B$1:$B$9</c:f>
              <c:numCache>
                <c:formatCode>General</c:formatCode>
                <c:ptCount val="9"/>
                <c:pt idx="0">
                  <c:v>0</c:v>
                </c:pt>
                <c:pt idx="1">
                  <c:v>1.5</c:v>
                </c:pt>
                <c:pt idx="2">
                  <c:v>5</c:v>
                </c:pt>
                <c:pt idx="3">
                  <c:v>16</c:v>
                </c:pt>
                <c:pt idx="4">
                  <c:v>40</c:v>
                </c:pt>
                <c:pt idx="5">
                  <c:v>16</c:v>
                </c:pt>
                <c:pt idx="6">
                  <c:v>5</c:v>
                </c:pt>
                <c:pt idx="7">
                  <c:v>1.5</c:v>
                </c:pt>
                <c:pt idx="8">
                  <c:v>0</c:v>
                </c:pt>
              </c:numCache>
            </c:numRef>
          </c:yVal>
          <c:smooth val="1"/>
          <c:extLst>
            <c:ext xmlns:c16="http://schemas.microsoft.com/office/drawing/2014/chart" uri="{C3380CC4-5D6E-409C-BE32-E72D297353CC}">
              <c16:uniqueId val="{00000000-98FB-4B44-8B09-82D672E43B69}"/>
            </c:ext>
          </c:extLst>
        </c:ser>
        <c:dLbls>
          <c:showLegendKey val="0"/>
          <c:showVal val="0"/>
          <c:showCatName val="0"/>
          <c:showSerName val="0"/>
          <c:showPercent val="0"/>
          <c:showBubbleSize val="0"/>
        </c:dLbls>
        <c:axId val="277731480"/>
        <c:axId val="277729520"/>
      </c:scatterChart>
      <c:valAx>
        <c:axId val="277731480"/>
        <c:scaling>
          <c:orientation val="minMax"/>
          <c:max val="150"/>
          <c:min val="70"/>
        </c:scaling>
        <c:delete val="0"/>
        <c:axPos val="b"/>
        <c:title>
          <c:tx>
            <c:rich>
              <a:bodyPr/>
              <a:lstStyle/>
              <a:p>
                <a:pPr>
                  <a:defRPr/>
                </a:pPr>
                <a:r>
                  <a:rPr lang="en-US"/>
                  <a:t>Weight (g)</a:t>
                </a:r>
              </a:p>
            </c:rich>
          </c:tx>
          <c:overlay val="0"/>
        </c:title>
        <c:numFmt formatCode="General" sourceLinked="1"/>
        <c:majorTickMark val="out"/>
        <c:minorTickMark val="none"/>
        <c:tickLblPos val="nextTo"/>
        <c:crossAx val="277729520"/>
        <c:crosses val="autoZero"/>
        <c:crossBetween val="midCat"/>
        <c:majorUnit val="10"/>
      </c:valAx>
      <c:valAx>
        <c:axId val="277729520"/>
        <c:scaling>
          <c:orientation val="minMax"/>
        </c:scaling>
        <c:delete val="1"/>
        <c:axPos val="l"/>
        <c:majorGridlines/>
        <c:numFmt formatCode="General" sourceLinked="1"/>
        <c:majorTickMark val="out"/>
        <c:minorTickMark val="none"/>
        <c:tickLblPos val="none"/>
        <c:crossAx val="277731480"/>
        <c:crosses val="autoZero"/>
        <c:crossBetween val="midCat"/>
      </c:valAx>
    </c:plotArea>
    <c:plotVisOnly val="1"/>
    <c:dispBlanksAs val="gap"/>
    <c:showDLblsOverMax val="0"/>
  </c:chart>
  <c:spPr>
    <a:noFill/>
    <a:ln>
      <a:no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noFill/>
            </a:ln>
          </c:spPr>
          <c:marker>
            <c:symbol val="none"/>
          </c:marker>
          <c:xVal>
            <c:numRef>
              <c:f>Sheet4!$A$1:$A$9</c:f>
              <c:numCache>
                <c:formatCode>General</c:formatCode>
                <c:ptCount val="9"/>
                <c:pt idx="0">
                  <c:v>72</c:v>
                </c:pt>
                <c:pt idx="1">
                  <c:v>86</c:v>
                </c:pt>
                <c:pt idx="2">
                  <c:v>94</c:v>
                </c:pt>
                <c:pt idx="3">
                  <c:v>102</c:v>
                </c:pt>
                <c:pt idx="4">
                  <c:v>110</c:v>
                </c:pt>
                <c:pt idx="5">
                  <c:v>118</c:v>
                </c:pt>
                <c:pt idx="6">
                  <c:v>126</c:v>
                </c:pt>
                <c:pt idx="7">
                  <c:v>134</c:v>
                </c:pt>
                <c:pt idx="8">
                  <c:v>150</c:v>
                </c:pt>
              </c:numCache>
            </c:numRef>
          </c:xVal>
          <c:yVal>
            <c:numRef>
              <c:f>Sheet4!$B$1:$B$9</c:f>
              <c:numCache>
                <c:formatCode>General</c:formatCode>
                <c:ptCount val="9"/>
                <c:pt idx="0">
                  <c:v>0</c:v>
                </c:pt>
                <c:pt idx="1">
                  <c:v>1.5</c:v>
                </c:pt>
                <c:pt idx="2">
                  <c:v>5</c:v>
                </c:pt>
                <c:pt idx="3">
                  <c:v>16</c:v>
                </c:pt>
                <c:pt idx="4">
                  <c:v>40</c:v>
                </c:pt>
                <c:pt idx="5">
                  <c:v>16</c:v>
                </c:pt>
                <c:pt idx="6">
                  <c:v>5</c:v>
                </c:pt>
                <c:pt idx="7">
                  <c:v>1.5</c:v>
                </c:pt>
                <c:pt idx="8">
                  <c:v>0</c:v>
                </c:pt>
              </c:numCache>
            </c:numRef>
          </c:yVal>
          <c:smooth val="1"/>
          <c:extLst>
            <c:ext xmlns:c16="http://schemas.microsoft.com/office/drawing/2014/chart" uri="{C3380CC4-5D6E-409C-BE32-E72D297353CC}">
              <c16:uniqueId val="{00000000-8131-405D-9602-E5B9D6792375}"/>
            </c:ext>
          </c:extLst>
        </c:ser>
        <c:dLbls>
          <c:showLegendKey val="0"/>
          <c:showVal val="0"/>
          <c:showCatName val="0"/>
          <c:showSerName val="0"/>
          <c:showPercent val="0"/>
          <c:showBubbleSize val="0"/>
        </c:dLbls>
        <c:axId val="277731088"/>
        <c:axId val="277733048"/>
      </c:scatterChart>
      <c:valAx>
        <c:axId val="277731088"/>
        <c:scaling>
          <c:orientation val="minMax"/>
          <c:max val="150"/>
          <c:min val="70"/>
        </c:scaling>
        <c:delete val="0"/>
        <c:axPos val="b"/>
        <c:title>
          <c:tx>
            <c:rich>
              <a:bodyPr/>
              <a:lstStyle/>
              <a:p>
                <a:pPr>
                  <a:defRPr/>
                </a:pPr>
                <a:r>
                  <a:rPr lang="en-US"/>
                  <a:t>Weight (g)</a:t>
                </a:r>
              </a:p>
            </c:rich>
          </c:tx>
          <c:overlay val="0"/>
        </c:title>
        <c:numFmt formatCode="General" sourceLinked="1"/>
        <c:majorTickMark val="out"/>
        <c:minorTickMark val="none"/>
        <c:tickLblPos val="nextTo"/>
        <c:crossAx val="277733048"/>
        <c:crosses val="autoZero"/>
        <c:crossBetween val="midCat"/>
        <c:majorUnit val="10"/>
      </c:valAx>
      <c:valAx>
        <c:axId val="277733048"/>
        <c:scaling>
          <c:orientation val="minMax"/>
        </c:scaling>
        <c:delete val="1"/>
        <c:axPos val="l"/>
        <c:majorGridlines/>
        <c:numFmt formatCode="General" sourceLinked="1"/>
        <c:majorTickMark val="out"/>
        <c:minorTickMark val="none"/>
        <c:tickLblPos val="none"/>
        <c:crossAx val="277731088"/>
        <c:crosses val="autoZero"/>
        <c:crossBetween val="midCat"/>
      </c:valAx>
    </c:plotArea>
    <c:plotVisOnly val="1"/>
    <c:dispBlanksAs val="gap"/>
    <c:showDLblsOverMax val="0"/>
  </c:chart>
  <c:spPr>
    <a:noFill/>
    <a:ln>
      <a:noFill/>
    </a:ln>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noFill/>
            </a:ln>
          </c:spPr>
          <c:marker>
            <c:symbol val="none"/>
          </c:marker>
          <c:xVal>
            <c:numRef>
              <c:f>Sheet4!$A$1:$A$9</c:f>
              <c:numCache>
                <c:formatCode>General</c:formatCode>
                <c:ptCount val="9"/>
                <c:pt idx="0">
                  <c:v>72</c:v>
                </c:pt>
                <c:pt idx="1">
                  <c:v>86</c:v>
                </c:pt>
                <c:pt idx="2">
                  <c:v>94</c:v>
                </c:pt>
                <c:pt idx="3">
                  <c:v>102</c:v>
                </c:pt>
                <c:pt idx="4">
                  <c:v>110</c:v>
                </c:pt>
                <c:pt idx="5">
                  <c:v>118</c:v>
                </c:pt>
                <c:pt idx="6">
                  <c:v>126</c:v>
                </c:pt>
                <c:pt idx="7">
                  <c:v>134</c:v>
                </c:pt>
                <c:pt idx="8">
                  <c:v>150</c:v>
                </c:pt>
              </c:numCache>
            </c:numRef>
          </c:xVal>
          <c:yVal>
            <c:numRef>
              <c:f>Sheet4!$B$1:$B$9</c:f>
              <c:numCache>
                <c:formatCode>General</c:formatCode>
                <c:ptCount val="9"/>
                <c:pt idx="0">
                  <c:v>0</c:v>
                </c:pt>
                <c:pt idx="1">
                  <c:v>1.5</c:v>
                </c:pt>
                <c:pt idx="2">
                  <c:v>5</c:v>
                </c:pt>
                <c:pt idx="3">
                  <c:v>16</c:v>
                </c:pt>
                <c:pt idx="4">
                  <c:v>40</c:v>
                </c:pt>
                <c:pt idx="5">
                  <c:v>16</c:v>
                </c:pt>
                <c:pt idx="6">
                  <c:v>5</c:v>
                </c:pt>
                <c:pt idx="7">
                  <c:v>1.5</c:v>
                </c:pt>
                <c:pt idx="8">
                  <c:v>0</c:v>
                </c:pt>
              </c:numCache>
            </c:numRef>
          </c:yVal>
          <c:smooth val="1"/>
          <c:extLst>
            <c:ext xmlns:c16="http://schemas.microsoft.com/office/drawing/2014/chart" uri="{C3380CC4-5D6E-409C-BE32-E72D297353CC}">
              <c16:uniqueId val="{00000000-6921-4ADD-A9D2-F579FEBCCB48}"/>
            </c:ext>
          </c:extLst>
        </c:ser>
        <c:dLbls>
          <c:showLegendKey val="0"/>
          <c:showVal val="0"/>
          <c:showCatName val="0"/>
          <c:showSerName val="0"/>
          <c:showPercent val="0"/>
          <c:showBubbleSize val="0"/>
        </c:dLbls>
        <c:axId val="278296776"/>
        <c:axId val="278300304"/>
      </c:scatterChart>
      <c:valAx>
        <c:axId val="278296776"/>
        <c:scaling>
          <c:orientation val="minMax"/>
          <c:max val="150"/>
          <c:min val="70"/>
        </c:scaling>
        <c:delete val="0"/>
        <c:axPos val="b"/>
        <c:title>
          <c:tx>
            <c:rich>
              <a:bodyPr/>
              <a:lstStyle/>
              <a:p>
                <a:pPr>
                  <a:defRPr/>
                </a:pPr>
                <a:r>
                  <a:rPr lang="en-US"/>
                  <a:t>Weight (g)</a:t>
                </a:r>
              </a:p>
            </c:rich>
          </c:tx>
          <c:overlay val="0"/>
        </c:title>
        <c:numFmt formatCode="General" sourceLinked="1"/>
        <c:majorTickMark val="out"/>
        <c:minorTickMark val="none"/>
        <c:tickLblPos val="nextTo"/>
        <c:crossAx val="278300304"/>
        <c:crosses val="autoZero"/>
        <c:crossBetween val="midCat"/>
        <c:majorUnit val="10"/>
      </c:valAx>
      <c:valAx>
        <c:axId val="278300304"/>
        <c:scaling>
          <c:orientation val="minMax"/>
        </c:scaling>
        <c:delete val="1"/>
        <c:axPos val="l"/>
        <c:majorGridlines/>
        <c:numFmt formatCode="General" sourceLinked="1"/>
        <c:majorTickMark val="out"/>
        <c:minorTickMark val="none"/>
        <c:tickLblPos val="none"/>
        <c:crossAx val="278296776"/>
        <c:crosses val="autoZero"/>
        <c:crossBetween val="midCat"/>
      </c:valAx>
    </c:plotArea>
    <c:plotVisOnly val="1"/>
    <c:dispBlanksAs val="gap"/>
    <c:showDLblsOverMax val="0"/>
  </c:chart>
  <c:spPr>
    <a:noFill/>
    <a:ln>
      <a:noFill/>
    </a:ln>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noFill/>
            </a:ln>
          </c:spPr>
          <c:marker>
            <c:symbol val="none"/>
          </c:marker>
          <c:xVal>
            <c:numRef>
              <c:f>Sheet4!$A$1:$A$9</c:f>
              <c:numCache>
                <c:formatCode>General</c:formatCode>
                <c:ptCount val="9"/>
                <c:pt idx="0">
                  <c:v>72</c:v>
                </c:pt>
                <c:pt idx="1">
                  <c:v>86</c:v>
                </c:pt>
                <c:pt idx="2">
                  <c:v>94</c:v>
                </c:pt>
                <c:pt idx="3">
                  <c:v>102</c:v>
                </c:pt>
                <c:pt idx="4">
                  <c:v>110</c:v>
                </c:pt>
                <c:pt idx="5">
                  <c:v>118</c:v>
                </c:pt>
                <c:pt idx="6">
                  <c:v>126</c:v>
                </c:pt>
                <c:pt idx="7">
                  <c:v>134</c:v>
                </c:pt>
                <c:pt idx="8">
                  <c:v>150</c:v>
                </c:pt>
              </c:numCache>
            </c:numRef>
          </c:xVal>
          <c:yVal>
            <c:numRef>
              <c:f>Sheet4!$B$1:$B$9</c:f>
              <c:numCache>
                <c:formatCode>General</c:formatCode>
                <c:ptCount val="9"/>
                <c:pt idx="0">
                  <c:v>0</c:v>
                </c:pt>
                <c:pt idx="1">
                  <c:v>1.5</c:v>
                </c:pt>
                <c:pt idx="2">
                  <c:v>5</c:v>
                </c:pt>
                <c:pt idx="3">
                  <c:v>16</c:v>
                </c:pt>
                <c:pt idx="4">
                  <c:v>40</c:v>
                </c:pt>
                <c:pt idx="5">
                  <c:v>16</c:v>
                </c:pt>
                <c:pt idx="6">
                  <c:v>5</c:v>
                </c:pt>
                <c:pt idx="7">
                  <c:v>1.5</c:v>
                </c:pt>
                <c:pt idx="8">
                  <c:v>0</c:v>
                </c:pt>
              </c:numCache>
            </c:numRef>
          </c:yVal>
          <c:smooth val="1"/>
          <c:extLst>
            <c:ext xmlns:c16="http://schemas.microsoft.com/office/drawing/2014/chart" uri="{C3380CC4-5D6E-409C-BE32-E72D297353CC}">
              <c16:uniqueId val="{00000000-CDF1-4216-8216-6AB38DCB83F1}"/>
            </c:ext>
          </c:extLst>
        </c:ser>
        <c:dLbls>
          <c:showLegendKey val="0"/>
          <c:showVal val="0"/>
          <c:showCatName val="0"/>
          <c:showSerName val="0"/>
          <c:showPercent val="0"/>
          <c:showBubbleSize val="0"/>
        </c:dLbls>
        <c:axId val="278299128"/>
        <c:axId val="278297168"/>
      </c:scatterChart>
      <c:valAx>
        <c:axId val="278299128"/>
        <c:scaling>
          <c:orientation val="minMax"/>
          <c:max val="150"/>
          <c:min val="70"/>
        </c:scaling>
        <c:delete val="0"/>
        <c:axPos val="b"/>
        <c:title>
          <c:tx>
            <c:rich>
              <a:bodyPr/>
              <a:lstStyle/>
              <a:p>
                <a:pPr>
                  <a:defRPr/>
                </a:pPr>
                <a:r>
                  <a:rPr lang="en-US"/>
                  <a:t>Weight (g)</a:t>
                </a:r>
              </a:p>
            </c:rich>
          </c:tx>
          <c:overlay val="0"/>
        </c:title>
        <c:numFmt formatCode="General" sourceLinked="1"/>
        <c:majorTickMark val="out"/>
        <c:minorTickMark val="none"/>
        <c:tickLblPos val="nextTo"/>
        <c:crossAx val="278297168"/>
        <c:crosses val="autoZero"/>
        <c:crossBetween val="midCat"/>
        <c:majorUnit val="10"/>
      </c:valAx>
      <c:valAx>
        <c:axId val="278297168"/>
        <c:scaling>
          <c:orientation val="minMax"/>
        </c:scaling>
        <c:delete val="1"/>
        <c:axPos val="l"/>
        <c:majorGridlines/>
        <c:numFmt formatCode="General" sourceLinked="1"/>
        <c:majorTickMark val="out"/>
        <c:minorTickMark val="none"/>
        <c:tickLblPos val="none"/>
        <c:crossAx val="278299128"/>
        <c:crosses val="autoZero"/>
        <c:crossBetween val="midCat"/>
      </c:valAx>
    </c:plotArea>
    <c:plotVisOnly val="1"/>
    <c:dispBlanksAs val="gap"/>
    <c:showDLblsOverMax val="0"/>
  </c:chart>
  <c:spPr>
    <a:noFill/>
    <a:ln>
      <a:noFill/>
    </a:ln>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noFill/>
            </a:ln>
          </c:spPr>
          <c:marker>
            <c:symbol val="none"/>
          </c:marker>
          <c:xVal>
            <c:numRef>
              <c:f>Sheet4!$A$1:$A$9</c:f>
              <c:numCache>
                <c:formatCode>General</c:formatCode>
                <c:ptCount val="9"/>
                <c:pt idx="0">
                  <c:v>72</c:v>
                </c:pt>
                <c:pt idx="1">
                  <c:v>86</c:v>
                </c:pt>
                <c:pt idx="2">
                  <c:v>94</c:v>
                </c:pt>
                <c:pt idx="3">
                  <c:v>102</c:v>
                </c:pt>
                <c:pt idx="4">
                  <c:v>110</c:v>
                </c:pt>
                <c:pt idx="5">
                  <c:v>118</c:v>
                </c:pt>
                <c:pt idx="6">
                  <c:v>126</c:v>
                </c:pt>
                <c:pt idx="7">
                  <c:v>134</c:v>
                </c:pt>
                <c:pt idx="8">
                  <c:v>150</c:v>
                </c:pt>
              </c:numCache>
            </c:numRef>
          </c:xVal>
          <c:yVal>
            <c:numRef>
              <c:f>Sheet4!$B$1:$B$9</c:f>
              <c:numCache>
                <c:formatCode>General</c:formatCode>
                <c:ptCount val="9"/>
                <c:pt idx="0">
                  <c:v>0</c:v>
                </c:pt>
                <c:pt idx="1">
                  <c:v>1.5</c:v>
                </c:pt>
                <c:pt idx="2">
                  <c:v>5</c:v>
                </c:pt>
                <c:pt idx="3">
                  <c:v>16</c:v>
                </c:pt>
                <c:pt idx="4">
                  <c:v>40</c:v>
                </c:pt>
                <c:pt idx="5">
                  <c:v>16</c:v>
                </c:pt>
                <c:pt idx="6">
                  <c:v>5</c:v>
                </c:pt>
                <c:pt idx="7">
                  <c:v>1.5</c:v>
                </c:pt>
                <c:pt idx="8">
                  <c:v>0</c:v>
                </c:pt>
              </c:numCache>
            </c:numRef>
          </c:yVal>
          <c:smooth val="1"/>
          <c:extLst>
            <c:ext xmlns:c16="http://schemas.microsoft.com/office/drawing/2014/chart" uri="{C3380CC4-5D6E-409C-BE32-E72D297353CC}">
              <c16:uniqueId val="{00000000-60FC-49A7-B05A-90CC0BA57D6C}"/>
            </c:ext>
          </c:extLst>
        </c:ser>
        <c:dLbls>
          <c:showLegendKey val="0"/>
          <c:showVal val="0"/>
          <c:showCatName val="0"/>
          <c:showSerName val="0"/>
          <c:showPercent val="0"/>
          <c:showBubbleSize val="0"/>
        </c:dLbls>
        <c:axId val="278297560"/>
        <c:axId val="278297952"/>
      </c:scatterChart>
      <c:valAx>
        <c:axId val="278297560"/>
        <c:scaling>
          <c:orientation val="minMax"/>
          <c:max val="150"/>
          <c:min val="70"/>
        </c:scaling>
        <c:delete val="0"/>
        <c:axPos val="b"/>
        <c:title>
          <c:tx>
            <c:rich>
              <a:bodyPr/>
              <a:lstStyle/>
              <a:p>
                <a:pPr>
                  <a:defRPr/>
                </a:pPr>
                <a:r>
                  <a:rPr lang="en-US"/>
                  <a:t>Weight (g)</a:t>
                </a:r>
              </a:p>
            </c:rich>
          </c:tx>
          <c:overlay val="0"/>
        </c:title>
        <c:numFmt formatCode="General" sourceLinked="1"/>
        <c:majorTickMark val="out"/>
        <c:minorTickMark val="none"/>
        <c:tickLblPos val="nextTo"/>
        <c:crossAx val="278297952"/>
        <c:crosses val="autoZero"/>
        <c:crossBetween val="midCat"/>
        <c:majorUnit val="10"/>
      </c:valAx>
      <c:valAx>
        <c:axId val="278297952"/>
        <c:scaling>
          <c:orientation val="minMax"/>
        </c:scaling>
        <c:delete val="1"/>
        <c:axPos val="l"/>
        <c:majorGridlines/>
        <c:numFmt formatCode="General" sourceLinked="1"/>
        <c:majorTickMark val="out"/>
        <c:minorTickMark val="none"/>
        <c:tickLblPos val="none"/>
        <c:crossAx val="278297560"/>
        <c:crosses val="autoZero"/>
        <c:crossBetween val="midCat"/>
      </c:valAx>
    </c:plotArea>
    <c:plotVisOnly val="1"/>
    <c:dispBlanksAs val="gap"/>
    <c:showDLblsOverMax val="0"/>
  </c:chart>
  <c:spPr>
    <a:noFill/>
    <a:ln>
      <a:noFill/>
    </a:ln>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noFill/>
            </a:ln>
          </c:spPr>
          <c:marker>
            <c:symbol val="none"/>
          </c:marker>
          <c:xVal>
            <c:numRef>
              <c:f>Sheet4!$A$1:$A$9</c:f>
              <c:numCache>
                <c:formatCode>General</c:formatCode>
                <c:ptCount val="9"/>
                <c:pt idx="0">
                  <c:v>72</c:v>
                </c:pt>
                <c:pt idx="1">
                  <c:v>86</c:v>
                </c:pt>
                <c:pt idx="2">
                  <c:v>94</c:v>
                </c:pt>
                <c:pt idx="3">
                  <c:v>102</c:v>
                </c:pt>
                <c:pt idx="4">
                  <c:v>110</c:v>
                </c:pt>
                <c:pt idx="5">
                  <c:v>118</c:v>
                </c:pt>
                <c:pt idx="6">
                  <c:v>126</c:v>
                </c:pt>
                <c:pt idx="7">
                  <c:v>134</c:v>
                </c:pt>
                <c:pt idx="8">
                  <c:v>150</c:v>
                </c:pt>
              </c:numCache>
            </c:numRef>
          </c:xVal>
          <c:yVal>
            <c:numRef>
              <c:f>Sheet4!$B$1:$B$9</c:f>
              <c:numCache>
                <c:formatCode>General</c:formatCode>
                <c:ptCount val="9"/>
                <c:pt idx="0">
                  <c:v>0</c:v>
                </c:pt>
                <c:pt idx="1">
                  <c:v>1.5</c:v>
                </c:pt>
                <c:pt idx="2">
                  <c:v>5</c:v>
                </c:pt>
                <c:pt idx="3">
                  <c:v>16</c:v>
                </c:pt>
                <c:pt idx="4">
                  <c:v>40</c:v>
                </c:pt>
                <c:pt idx="5">
                  <c:v>16</c:v>
                </c:pt>
                <c:pt idx="6">
                  <c:v>5</c:v>
                </c:pt>
                <c:pt idx="7">
                  <c:v>1.5</c:v>
                </c:pt>
                <c:pt idx="8">
                  <c:v>0</c:v>
                </c:pt>
              </c:numCache>
            </c:numRef>
          </c:yVal>
          <c:smooth val="1"/>
          <c:extLst>
            <c:ext xmlns:c16="http://schemas.microsoft.com/office/drawing/2014/chart" uri="{C3380CC4-5D6E-409C-BE32-E72D297353CC}">
              <c16:uniqueId val="{00000000-94C3-4CB1-881F-5D4D09A375BE}"/>
            </c:ext>
          </c:extLst>
        </c:ser>
        <c:dLbls>
          <c:showLegendKey val="0"/>
          <c:showVal val="0"/>
          <c:showCatName val="0"/>
          <c:showSerName val="0"/>
          <c:showPercent val="0"/>
          <c:showBubbleSize val="0"/>
        </c:dLbls>
        <c:axId val="278301480"/>
        <c:axId val="278302264"/>
      </c:scatterChart>
      <c:valAx>
        <c:axId val="278301480"/>
        <c:scaling>
          <c:orientation val="minMax"/>
          <c:max val="150"/>
          <c:min val="70"/>
        </c:scaling>
        <c:delete val="0"/>
        <c:axPos val="b"/>
        <c:title>
          <c:tx>
            <c:rich>
              <a:bodyPr/>
              <a:lstStyle/>
              <a:p>
                <a:pPr>
                  <a:defRPr/>
                </a:pPr>
                <a:r>
                  <a:rPr lang="en-US"/>
                  <a:t>Weight (g)</a:t>
                </a:r>
              </a:p>
            </c:rich>
          </c:tx>
          <c:overlay val="0"/>
        </c:title>
        <c:numFmt formatCode="General" sourceLinked="1"/>
        <c:majorTickMark val="out"/>
        <c:minorTickMark val="none"/>
        <c:tickLblPos val="nextTo"/>
        <c:crossAx val="278302264"/>
        <c:crosses val="autoZero"/>
        <c:crossBetween val="midCat"/>
        <c:majorUnit val="10"/>
      </c:valAx>
      <c:valAx>
        <c:axId val="278302264"/>
        <c:scaling>
          <c:orientation val="minMax"/>
        </c:scaling>
        <c:delete val="1"/>
        <c:axPos val="l"/>
        <c:majorGridlines/>
        <c:numFmt formatCode="General" sourceLinked="1"/>
        <c:majorTickMark val="out"/>
        <c:minorTickMark val="none"/>
        <c:tickLblPos val="none"/>
        <c:crossAx val="278301480"/>
        <c:crosses val="autoZero"/>
        <c:crossBetween val="midCat"/>
      </c:valAx>
    </c:plotArea>
    <c:plotVisOnly val="1"/>
    <c:dispBlanksAs val="gap"/>
    <c:showDLblsOverMax val="0"/>
  </c:chart>
  <c:spPr>
    <a:noFill/>
    <a:ln>
      <a:noFill/>
    </a:ln>
  </c:sp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noFill/>
            </a:ln>
          </c:spPr>
          <c:marker>
            <c:symbol val="none"/>
          </c:marker>
          <c:xVal>
            <c:numRef>
              <c:f>Sheet4!$A$1:$A$9</c:f>
              <c:numCache>
                <c:formatCode>General</c:formatCode>
                <c:ptCount val="9"/>
                <c:pt idx="0">
                  <c:v>72</c:v>
                </c:pt>
                <c:pt idx="1">
                  <c:v>86</c:v>
                </c:pt>
                <c:pt idx="2">
                  <c:v>94</c:v>
                </c:pt>
                <c:pt idx="3">
                  <c:v>102</c:v>
                </c:pt>
                <c:pt idx="4">
                  <c:v>110</c:v>
                </c:pt>
                <c:pt idx="5">
                  <c:v>118</c:v>
                </c:pt>
                <c:pt idx="6">
                  <c:v>126</c:v>
                </c:pt>
                <c:pt idx="7">
                  <c:v>134</c:v>
                </c:pt>
                <c:pt idx="8">
                  <c:v>150</c:v>
                </c:pt>
              </c:numCache>
            </c:numRef>
          </c:xVal>
          <c:yVal>
            <c:numRef>
              <c:f>Sheet4!$B$1:$B$9</c:f>
              <c:numCache>
                <c:formatCode>General</c:formatCode>
                <c:ptCount val="9"/>
                <c:pt idx="0">
                  <c:v>0</c:v>
                </c:pt>
                <c:pt idx="1">
                  <c:v>1.5</c:v>
                </c:pt>
                <c:pt idx="2">
                  <c:v>5</c:v>
                </c:pt>
                <c:pt idx="3">
                  <c:v>16</c:v>
                </c:pt>
                <c:pt idx="4">
                  <c:v>40</c:v>
                </c:pt>
                <c:pt idx="5">
                  <c:v>16</c:v>
                </c:pt>
                <c:pt idx="6">
                  <c:v>5</c:v>
                </c:pt>
                <c:pt idx="7">
                  <c:v>1.5</c:v>
                </c:pt>
                <c:pt idx="8">
                  <c:v>0</c:v>
                </c:pt>
              </c:numCache>
            </c:numRef>
          </c:yVal>
          <c:smooth val="1"/>
          <c:extLst>
            <c:ext xmlns:c16="http://schemas.microsoft.com/office/drawing/2014/chart" uri="{C3380CC4-5D6E-409C-BE32-E72D297353CC}">
              <c16:uniqueId val="{00000000-B3D5-46B9-ABB5-1FA1227A1500}"/>
            </c:ext>
          </c:extLst>
        </c:ser>
        <c:dLbls>
          <c:showLegendKey val="0"/>
          <c:showVal val="0"/>
          <c:showCatName val="0"/>
          <c:showSerName val="0"/>
          <c:showPercent val="0"/>
          <c:showBubbleSize val="0"/>
        </c:dLbls>
        <c:axId val="278302656"/>
        <c:axId val="278298344"/>
      </c:scatterChart>
      <c:valAx>
        <c:axId val="278302656"/>
        <c:scaling>
          <c:orientation val="minMax"/>
          <c:max val="150"/>
          <c:min val="70"/>
        </c:scaling>
        <c:delete val="0"/>
        <c:axPos val="b"/>
        <c:title>
          <c:tx>
            <c:rich>
              <a:bodyPr/>
              <a:lstStyle/>
              <a:p>
                <a:pPr>
                  <a:defRPr/>
                </a:pPr>
                <a:r>
                  <a:rPr lang="en-US"/>
                  <a:t>Weight (g)</a:t>
                </a:r>
              </a:p>
            </c:rich>
          </c:tx>
          <c:overlay val="0"/>
        </c:title>
        <c:numFmt formatCode="General" sourceLinked="1"/>
        <c:majorTickMark val="out"/>
        <c:minorTickMark val="none"/>
        <c:tickLblPos val="nextTo"/>
        <c:crossAx val="278298344"/>
        <c:crosses val="autoZero"/>
        <c:crossBetween val="midCat"/>
        <c:majorUnit val="10"/>
      </c:valAx>
      <c:valAx>
        <c:axId val="278298344"/>
        <c:scaling>
          <c:orientation val="minMax"/>
        </c:scaling>
        <c:delete val="1"/>
        <c:axPos val="l"/>
        <c:majorGridlines/>
        <c:numFmt formatCode="General" sourceLinked="1"/>
        <c:majorTickMark val="out"/>
        <c:minorTickMark val="none"/>
        <c:tickLblPos val="none"/>
        <c:crossAx val="278302656"/>
        <c:crosses val="autoZero"/>
        <c:crossBetween val="midCat"/>
      </c:valAx>
    </c:plotArea>
    <c:plotVisOnly val="1"/>
    <c:dispBlanksAs val="gap"/>
    <c:showDLblsOverMax val="0"/>
  </c:chart>
  <c:spPr>
    <a:noFill/>
    <a:ln>
      <a:noFill/>
    </a:ln>
  </c:sp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noFill/>
            </a:ln>
          </c:spPr>
          <c:marker>
            <c:symbol val="none"/>
          </c:marker>
          <c:xVal>
            <c:numRef>
              <c:f>Sheet4!$A$1:$A$9</c:f>
              <c:numCache>
                <c:formatCode>General</c:formatCode>
                <c:ptCount val="9"/>
                <c:pt idx="0">
                  <c:v>72</c:v>
                </c:pt>
                <c:pt idx="1">
                  <c:v>86</c:v>
                </c:pt>
                <c:pt idx="2">
                  <c:v>94</c:v>
                </c:pt>
                <c:pt idx="3">
                  <c:v>102</c:v>
                </c:pt>
                <c:pt idx="4">
                  <c:v>110</c:v>
                </c:pt>
                <c:pt idx="5">
                  <c:v>118</c:v>
                </c:pt>
                <c:pt idx="6">
                  <c:v>126</c:v>
                </c:pt>
                <c:pt idx="7">
                  <c:v>134</c:v>
                </c:pt>
                <c:pt idx="8">
                  <c:v>150</c:v>
                </c:pt>
              </c:numCache>
            </c:numRef>
          </c:xVal>
          <c:yVal>
            <c:numRef>
              <c:f>Sheet4!$B$1:$B$9</c:f>
              <c:numCache>
                <c:formatCode>General</c:formatCode>
                <c:ptCount val="9"/>
                <c:pt idx="0">
                  <c:v>0</c:v>
                </c:pt>
                <c:pt idx="1">
                  <c:v>1.5</c:v>
                </c:pt>
                <c:pt idx="2">
                  <c:v>5</c:v>
                </c:pt>
                <c:pt idx="3">
                  <c:v>16</c:v>
                </c:pt>
                <c:pt idx="4">
                  <c:v>40</c:v>
                </c:pt>
                <c:pt idx="5">
                  <c:v>16</c:v>
                </c:pt>
                <c:pt idx="6">
                  <c:v>5</c:v>
                </c:pt>
                <c:pt idx="7">
                  <c:v>1.5</c:v>
                </c:pt>
                <c:pt idx="8">
                  <c:v>0</c:v>
                </c:pt>
              </c:numCache>
            </c:numRef>
          </c:yVal>
          <c:smooth val="1"/>
          <c:extLst>
            <c:ext xmlns:c16="http://schemas.microsoft.com/office/drawing/2014/chart" uri="{C3380CC4-5D6E-409C-BE32-E72D297353CC}">
              <c16:uniqueId val="{00000000-9AC3-478C-A7BB-4F5D37AFF697}"/>
            </c:ext>
          </c:extLst>
        </c:ser>
        <c:dLbls>
          <c:showLegendKey val="0"/>
          <c:showVal val="0"/>
          <c:showCatName val="0"/>
          <c:showSerName val="0"/>
          <c:showPercent val="0"/>
          <c:showBubbleSize val="0"/>
        </c:dLbls>
        <c:axId val="287233168"/>
        <c:axId val="287232384"/>
      </c:scatterChart>
      <c:valAx>
        <c:axId val="287233168"/>
        <c:scaling>
          <c:orientation val="minMax"/>
          <c:max val="150"/>
          <c:min val="70"/>
        </c:scaling>
        <c:delete val="0"/>
        <c:axPos val="b"/>
        <c:title>
          <c:tx>
            <c:rich>
              <a:bodyPr/>
              <a:lstStyle/>
              <a:p>
                <a:pPr>
                  <a:defRPr/>
                </a:pPr>
                <a:r>
                  <a:rPr lang="en-US"/>
                  <a:t>Weight (g)</a:t>
                </a:r>
              </a:p>
            </c:rich>
          </c:tx>
          <c:overlay val="0"/>
        </c:title>
        <c:numFmt formatCode="General" sourceLinked="1"/>
        <c:majorTickMark val="out"/>
        <c:minorTickMark val="none"/>
        <c:tickLblPos val="nextTo"/>
        <c:crossAx val="287232384"/>
        <c:crosses val="autoZero"/>
        <c:crossBetween val="midCat"/>
        <c:majorUnit val="10"/>
      </c:valAx>
      <c:valAx>
        <c:axId val="287232384"/>
        <c:scaling>
          <c:orientation val="minMax"/>
        </c:scaling>
        <c:delete val="1"/>
        <c:axPos val="l"/>
        <c:majorGridlines/>
        <c:numFmt formatCode="General" sourceLinked="1"/>
        <c:majorTickMark val="out"/>
        <c:minorTickMark val="none"/>
        <c:tickLblPos val="none"/>
        <c:crossAx val="287233168"/>
        <c:crosses val="autoZero"/>
        <c:crossBetween val="midCat"/>
      </c:valAx>
    </c:plotArea>
    <c:plotVisOnly val="1"/>
    <c:dispBlanksAs val="gap"/>
    <c:showDLblsOverMax val="0"/>
  </c:chart>
  <c:spPr>
    <a:noFill/>
    <a:ln>
      <a:noFill/>
    </a:ln>
  </c:sp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noFill/>
            </a:ln>
          </c:spPr>
          <c:marker>
            <c:symbol val="none"/>
          </c:marker>
          <c:xVal>
            <c:numRef>
              <c:f>Sheet4!$A$1:$A$9</c:f>
              <c:numCache>
                <c:formatCode>General</c:formatCode>
                <c:ptCount val="9"/>
                <c:pt idx="0">
                  <c:v>72</c:v>
                </c:pt>
                <c:pt idx="1">
                  <c:v>86</c:v>
                </c:pt>
                <c:pt idx="2">
                  <c:v>94</c:v>
                </c:pt>
                <c:pt idx="3">
                  <c:v>102</c:v>
                </c:pt>
                <c:pt idx="4">
                  <c:v>110</c:v>
                </c:pt>
                <c:pt idx="5">
                  <c:v>118</c:v>
                </c:pt>
                <c:pt idx="6">
                  <c:v>126</c:v>
                </c:pt>
                <c:pt idx="7">
                  <c:v>134</c:v>
                </c:pt>
                <c:pt idx="8">
                  <c:v>150</c:v>
                </c:pt>
              </c:numCache>
            </c:numRef>
          </c:xVal>
          <c:yVal>
            <c:numRef>
              <c:f>Sheet4!$B$1:$B$9</c:f>
              <c:numCache>
                <c:formatCode>General</c:formatCode>
                <c:ptCount val="9"/>
                <c:pt idx="0">
                  <c:v>0</c:v>
                </c:pt>
                <c:pt idx="1">
                  <c:v>1.5</c:v>
                </c:pt>
                <c:pt idx="2">
                  <c:v>5</c:v>
                </c:pt>
                <c:pt idx="3">
                  <c:v>16</c:v>
                </c:pt>
                <c:pt idx="4">
                  <c:v>40</c:v>
                </c:pt>
                <c:pt idx="5">
                  <c:v>16</c:v>
                </c:pt>
                <c:pt idx="6">
                  <c:v>5</c:v>
                </c:pt>
                <c:pt idx="7">
                  <c:v>1.5</c:v>
                </c:pt>
                <c:pt idx="8">
                  <c:v>0</c:v>
                </c:pt>
              </c:numCache>
            </c:numRef>
          </c:yVal>
          <c:smooth val="1"/>
          <c:extLst>
            <c:ext xmlns:c16="http://schemas.microsoft.com/office/drawing/2014/chart" uri="{C3380CC4-5D6E-409C-BE32-E72D297353CC}">
              <c16:uniqueId val="{00000000-8568-4BC3-A271-82A6E9D78E03}"/>
            </c:ext>
          </c:extLst>
        </c:ser>
        <c:dLbls>
          <c:showLegendKey val="0"/>
          <c:showVal val="0"/>
          <c:showCatName val="0"/>
          <c:showSerName val="0"/>
          <c:showPercent val="0"/>
          <c:showBubbleSize val="0"/>
        </c:dLbls>
        <c:axId val="287230816"/>
        <c:axId val="287231600"/>
      </c:scatterChart>
      <c:valAx>
        <c:axId val="287230816"/>
        <c:scaling>
          <c:orientation val="minMax"/>
          <c:max val="150"/>
          <c:min val="70"/>
        </c:scaling>
        <c:delete val="0"/>
        <c:axPos val="b"/>
        <c:title>
          <c:tx>
            <c:rich>
              <a:bodyPr/>
              <a:lstStyle/>
              <a:p>
                <a:pPr>
                  <a:defRPr/>
                </a:pPr>
                <a:r>
                  <a:rPr lang="en-US"/>
                  <a:t>Weight (g)</a:t>
                </a:r>
              </a:p>
            </c:rich>
          </c:tx>
          <c:overlay val="0"/>
        </c:title>
        <c:numFmt formatCode="General" sourceLinked="1"/>
        <c:majorTickMark val="out"/>
        <c:minorTickMark val="none"/>
        <c:tickLblPos val="nextTo"/>
        <c:crossAx val="287231600"/>
        <c:crosses val="autoZero"/>
        <c:crossBetween val="midCat"/>
        <c:majorUnit val="10"/>
      </c:valAx>
      <c:valAx>
        <c:axId val="287231600"/>
        <c:scaling>
          <c:orientation val="minMax"/>
        </c:scaling>
        <c:delete val="1"/>
        <c:axPos val="l"/>
        <c:majorGridlines/>
        <c:numFmt formatCode="General" sourceLinked="1"/>
        <c:majorTickMark val="out"/>
        <c:minorTickMark val="none"/>
        <c:tickLblPos val="none"/>
        <c:crossAx val="287230816"/>
        <c:crosses val="autoZero"/>
        <c:crossBetween val="midCat"/>
      </c:valAx>
    </c:plotArea>
    <c:plotVisOnly val="1"/>
    <c:dispBlanksAs val="gap"/>
    <c:showDLblsOverMax val="0"/>
  </c:chart>
  <c:spPr>
    <a:noFill/>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solidFill>
                <a:srgbClr val="FF0000"/>
              </a:solidFill>
            </a:ln>
          </c:spPr>
          <c:marker>
            <c:symbol val="none"/>
          </c:marker>
          <c:xVal>
            <c:numRef>
              <c:f>Sheet3!$A$1:$A$9</c:f>
              <c:numCache>
                <c:formatCode>General</c:formatCode>
                <c:ptCount val="9"/>
                <c:pt idx="0">
                  <c:v>0</c:v>
                </c:pt>
                <c:pt idx="1">
                  <c:v>1450</c:v>
                </c:pt>
                <c:pt idx="2">
                  <c:v>1900</c:v>
                </c:pt>
                <c:pt idx="3">
                  <c:v>2350</c:v>
                </c:pt>
                <c:pt idx="4">
                  <c:v>2800</c:v>
                </c:pt>
                <c:pt idx="5">
                  <c:v>3250</c:v>
                </c:pt>
                <c:pt idx="6">
                  <c:v>3700</c:v>
                </c:pt>
                <c:pt idx="7">
                  <c:v>4150</c:v>
                </c:pt>
                <c:pt idx="8">
                  <c:v>5600</c:v>
                </c:pt>
              </c:numCache>
            </c:numRef>
          </c:xVal>
          <c:yVal>
            <c:numRef>
              <c:f>Sheet3!$B$1:$B$9</c:f>
              <c:numCache>
                <c:formatCode>General</c:formatCode>
                <c:ptCount val="9"/>
                <c:pt idx="0">
                  <c:v>0</c:v>
                </c:pt>
                <c:pt idx="1">
                  <c:v>1.5</c:v>
                </c:pt>
                <c:pt idx="2">
                  <c:v>5</c:v>
                </c:pt>
                <c:pt idx="3">
                  <c:v>16</c:v>
                </c:pt>
                <c:pt idx="4">
                  <c:v>40</c:v>
                </c:pt>
                <c:pt idx="5">
                  <c:v>16</c:v>
                </c:pt>
                <c:pt idx="6">
                  <c:v>5</c:v>
                </c:pt>
                <c:pt idx="7">
                  <c:v>1.5</c:v>
                </c:pt>
                <c:pt idx="8">
                  <c:v>0</c:v>
                </c:pt>
              </c:numCache>
            </c:numRef>
          </c:yVal>
          <c:smooth val="1"/>
          <c:extLst>
            <c:ext xmlns:c16="http://schemas.microsoft.com/office/drawing/2014/chart" uri="{C3380CC4-5D6E-409C-BE32-E72D297353CC}">
              <c16:uniqueId val="{00000000-ACB2-4BC6-A575-49B23E00114D}"/>
            </c:ext>
          </c:extLst>
        </c:ser>
        <c:dLbls>
          <c:showLegendKey val="0"/>
          <c:showVal val="0"/>
          <c:showCatName val="0"/>
          <c:showSerName val="0"/>
          <c:showPercent val="0"/>
          <c:showBubbleSize val="0"/>
        </c:dLbls>
        <c:axId val="174113200"/>
        <c:axId val="174113760"/>
      </c:scatterChart>
      <c:valAx>
        <c:axId val="174113200"/>
        <c:scaling>
          <c:orientation val="minMax"/>
          <c:max val="5600"/>
          <c:min val="0"/>
        </c:scaling>
        <c:delete val="1"/>
        <c:axPos val="b"/>
        <c:numFmt formatCode="General" sourceLinked="1"/>
        <c:majorTickMark val="out"/>
        <c:minorTickMark val="none"/>
        <c:tickLblPos val="none"/>
        <c:crossAx val="174113760"/>
        <c:crosses val="autoZero"/>
        <c:crossBetween val="midCat"/>
        <c:majorUnit val="1000"/>
        <c:minorUnit val="100"/>
      </c:valAx>
      <c:valAx>
        <c:axId val="174113760"/>
        <c:scaling>
          <c:orientation val="minMax"/>
        </c:scaling>
        <c:delete val="1"/>
        <c:axPos val="l"/>
        <c:numFmt formatCode="General" sourceLinked="1"/>
        <c:majorTickMark val="out"/>
        <c:minorTickMark val="none"/>
        <c:tickLblPos val="none"/>
        <c:crossAx val="174113200"/>
        <c:crosses val="autoZero"/>
        <c:crossBetween val="midCat"/>
      </c:valAx>
    </c:plotArea>
    <c:plotVisOnly val="1"/>
    <c:dispBlanksAs val="gap"/>
    <c:showDLblsOverMax val="0"/>
  </c:chart>
  <c:spPr>
    <a:noFill/>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solidFill>
                <a:srgbClr val="FF0000"/>
              </a:solidFill>
            </a:ln>
          </c:spPr>
          <c:marker>
            <c:symbol val="none"/>
          </c:marker>
          <c:xVal>
            <c:numRef>
              <c:f>Sheet3!$A$1:$A$9</c:f>
              <c:numCache>
                <c:formatCode>General</c:formatCode>
                <c:ptCount val="9"/>
                <c:pt idx="0">
                  <c:v>970</c:v>
                </c:pt>
                <c:pt idx="1">
                  <c:v>980</c:v>
                </c:pt>
                <c:pt idx="2">
                  <c:v>985</c:v>
                </c:pt>
                <c:pt idx="3">
                  <c:v>990</c:v>
                </c:pt>
                <c:pt idx="4">
                  <c:v>995</c:v>
                </c:pt>
                <c:pt idx="5">
                  <c:v>1000</c:v>
                </c:pt>
                <c:pt idx="6">
                  <c:v>1005</c:v>
                </c:pt>
                <c:pt idx="7">
                  <c:v>1010</c:v>
                </c:pt>
                <c:pt idx="8">
                  <c:v>1020</c:v>
                </c:pt>
              </c:numCache>
            </c:numRef>
          </c:xVal>
          <c:yVal>
            <c:numRef>
              <c:f>Sheet3!$B$1:$B$9</c:f>
              <c:numCache>
                <c:formatCode>General</c:formatCode>
                <c:ptCount val="9"/>
                <c:pt idx="0">
                  <c:v>0</c:v>
                </c:pt>
                <c:pt idx="1">
                  <c:v>1.5</c:v>
                </c:pt>
                <c:pt idx="2">
                  <c:v>5</c:v>
                </c:pt>
                <c:pt idx="3">
                  <c:v>16</c:v>
                </c:pt>
                <c:pt idx="4">
                  <c:v>40</c:v>
                </c:pt>
                <c:pt idx="5">
                  <c:v>16</c:v>
                </c:pt>
                <c:pt idx="6">
                  <c:v>5</c:v>
                </c:pt>
                <c:pt idx="7">
                  <c:v>1.5</c:v>
                </c:pt>
                <c:pt idx="8">
                  <c:v>0</c:v>
                </c:pt>
              </c:numCache>
            </c:numRef>
          </c:yVal>
          <c:smooth val="1"/>
          <c:extLst>
            <c:ext xmlns:c16="http://schemas.microsoft.com/office/drawing/2014/chart" uri="{C3380CC4-5D6E-409C-BE32-E72D297353CC}">
              <c16:uniqueId val="{00000000-8B84-4623-8F63-9055982FFBC5}"/>
            </c:ext>
          </c:extLst>
        </c:ser>
        <c:dLbls>
          <c:showLegendKey val="0"/>
          <c:showVal val="0"/>
          <c:showCatName val="0"/>
          <c:showSerName val="0"/>
          <c:showPercent val="0"/>
          <c:showBubbleSize val="0"/>
        </c:dLbls>
        <c:axId val="174476352"/>
        <c:axId val="174476912"/>
      </c:scatterChart>
      <c:valAx>
        <c:axId val="174476352"/>
        <c:scaling>
          <c:orientation val="minMax"/>
          <c:max val="1020"/>
          <c:min val="970"/>
        </c:scaling>
        <c:delete val="0"/>
        <c:axPos val="b"/>
        <c:minorGridlines/>
        <c:numFmt formatCode="General" sourceLinked="1"/>
        <c:majorTickMark val="out"/>
        <c:minorTickMark val="none"/>
        <c:tickLblPos val="nextTo"/>
        <c:txPr>
          <a:bodyPr/>
          <a:lstStyle/>
          <a:p>
            <a:pPr>
              <a:defRPr sz="1400" baseline="0"/>
            </a:pPr>
            <a:endParaRPr lang="en-US"/>
          </a:p>
        </c:txPr>
        <c:crossAx val="174476912"/>
        <c:crosses val="autoZero"/>
        <c:crossBetween val="midCat"/>
        <c:minorUnit val="10"/>
      </c:valAx>
      <c:valAx>
        <c:axId val="174476912"/>
        <c:scaling>
          <c:orientation val="minMax"/>
        </c:scaling>
        <c:delete val="1"/>
        <c:axPos val="l"/>
        <c:numFmt formatCode="General" sourceLinked="1"/>
        <c:majorTickMark val="out"/>
        <c:minorTickMark val="none"/>
        <c:tickLblPos val="none"/>
        <c:crossAx val="174476352"/>
        <c:crosses val="autoZero"/>
        <c:crossBetween val="midCat"/>
      </c:valAx>
    </c:plotArea>
    <c:plotVisOnly val="1"/>
    <c:dispBlanksAs val="gap"/>
    <c:showDLblsOverMax val="0"/>
  </c:chart>
  <c:spPr>
    <a:noFill/>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solidFill>
                <a:srgbClr val="FF0000"/>
              </a:solidFill>
            </a:ln>
          </c:spPr>
          <c:marker>
            <c:symbol val="none"/>
          </c:marker>
          <c:xVal>
            <c:numRef>
              <c:f>Sheet3!$A$1:$A$9</c:f>
              <c:numCache>
                <c:formatCode>General</c:formatCode>
                <c:ptCount val="9"/>
                <c:pt idx="0">
                  <c:v>970</c:v>
                </c:pt>
                <c:pt idx="1">
                  <c:v>980</c:v>
                </c:pt>
                <c:pt idx="2">
                  <c:v>985</c:v>
                </c:pt>
                <c:pt idx="3">
                  <c:v>990</c:v>
                </c:pt>
                <c:pt idx="4">
                  <c:v>995</c:v>
                </c:pt>
                <c:pt idx="5">
                  <c:v>1000</c:v>
                </c:pt>
                <c:pt idx="6">
                  <c:v>1005</c:v>
                </c:pt>
                <c:pt idx="7">
                  <c:v>1010</c:v>
                </c:pt>
                <c:pt idx="8">
                  <c:v>1020</c:v>
                </c:pt>
              </c:numCache>
            </c:numRef>
          </c:xVal>
          <c:yVal>
            <c:numRef>
              <c:f>Sheet3!$B$1:$B$9</c:f>
              <c:numCache>
                <c:formatCode>General</c:formatCode>
                <c:ptCount val="9"/>
                <c:pt idx="0">
                  <c:v>0</c:v>
                </c:pt>
                <c:pt idx="1">
                  <c:v>1.5</c:v>
                </c:pt>
                <c:pt idx="2">
                  <c:v>5</c:v>
                </c:pt>
                <c:pt idx="3">
                  <c:v>16</c:v>
                </c:pt>
                <c:pt idx="4">
                  <c:v>40</c:v>
                </c:pt>
                <c:pt idx="5">
                  <c:v>16</c:v>
                </c:pt>
                <c:pt idx="6">
                  <c:v>5</c:v>
                </c:pt>
                <c:pt idx="7">
                  <c:v>1.5</c:v>
                </c:pt>
                <c:pt idx="8">
                  <c:v>0</c:v>
                </c:pt>
              </c:numCache>
            </c:numRef>
          </c:yVal>
          <c:smooth val="1"/>
          <c:extLst>
            <c:ext xmlns:c16="http://schemas.microsoft.com/office/drawing/2014/chart" uri="{C3380CC4-5D6E-409C-BE32-E72D297353CC}">
              <c16:uniqueId val="{00000000-A0E2-4F32-9539-3A11E173C733}"/>
            </c:ext>
          </c:extLst>
        </c:ser>
        <c:dLbls>
          <c:showLegendKey val="0"/>
          <c:showVal val="0"/>
          <c:showCatName val="0"/>
          <c:showSerName val="0"/>
          <c:showPercent val="0"/>
          <c:showBubbleSize val="0"/>
        </c:dLbls>
        <c:axId val="173908256"/>
        <c:axId val="173908816"/>
      </c:scatterChart>
      <c:valAx>
        <c:axId val="173908256"/>
        <c:scaling>
          <c:orientation val="minMax"/>
          <c:max val="1020"/>
          <c:min val="970"/>
        </c:scaling>
        <c:delete val="0"/>
        <c:axPos val="b"/>
        <c:minorGridlines/>
        <c:numFmt formatCode="General" sourceLinked="1"/>
        <c:majorTickMark val="out"/>
        <c:minorTickMark val="none"/>
        <c:tickLblPos val="nextTo"/>
        <c:txPr>
          <a:bodyPr/>
          <a:lstStyle/>
          <a:p>
            <a:pPr>
              <a:defRPr sz="1400" baseline="0"/>
            </a:pPr>
            <a:endParaRPr lang="en-US"/>
          </a:p>
        </c:txPr>
        <c:crossAx val="173908816"/>
        <c:crosses val="autoZero"/>
        <c:crossBetween val="midCat"/>
        <c:minorUnit val="10"/>
      </c:valAx>
      <c:valAx>
        <c:axId val="173908816"/>
        <c:scaling>
          <c:orientation val="minMax"/>
        </c:scaling>
        <c:delete val="1"/>
        <c:axPos val="l"/>
        <c:numFmt formatCode="General" sourceLinked="1"/>
        <c:majorTickMark val="out"/>
        <c:minorTickMark val="none"/>
        <c:tickLblPos val="none"/>
        <c:crossAx val="173908256"/>
        <c:crosses val="autoZero"/>
        <c:crossBetween val="midCat"/>
      </c:valAx>
    </c:plotArea>
    <c:plotVisOnly val="1"/>
    <c:dispBlanksAs val="gap"/>
    <c:showDLblsOverMax val="0"/>
  </c:chart>
  <c:spPr>
    <a:noFill/>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solidFill>
                <a:srgbClr val="FF0000"/>
              </a:solidFill>
            </a:ln>
          </c:spPr>
          <c:marker>
            <c:symbol val="none"/>
          </c:marker>
          <c:xVal>
            <c:numRef>
              <c:f>Sheet3!$A$1:$A$9</c:f>
              <c:numCache>
                <c:formatCode>General</c:formatCode>
                <c:ptCount val="9"/>
                <c:pt idx="0">
                  <c:v>970</c:v>
                </c:pt>
                <c:pt idx="1">
                  <c:v>980</c:v>
                </c:pt>
                <c:pt idx="2">
                  <c:v>985</c:v>
                </c:pt>
                <c:pt idx="3">
                  <c:v>990</c:v>
                </c:pt>
                <c:pt idx="4">
                  <c:v>995</c:v>
                </c:pt>
                <c:pt idx="5">
                  <c:v>1000</c:v>
                </c:pt>
                <c:pt idx="6">
                  <c:v>1005</c:v>
                </c:pt>
                <c:pt idx="7">
                  <c:v>1010</c:v>
                </c:pt>
                <c:pt idx="8">
                  <c:v>1020</c:v>
                </c:pt>
              </c:numCache>
            </c:numRef>
          </c:xVal>
          <c:yVal>
            <c:numRef>
              <c:f>Sheet3!$B$1:$B$9</c:f>
              <c:numCache>
                <c:formatCode>General</c:formatCode>
                <c:ptCount val="9"/>
                <c:pt idx="0">
                  <c:v>0</c:v>
                </c:pt>
                <c:pt idx="1">
                  <c:v>1.5</c:v>
                </c:pt>
                <c:pt idx="2">
                  <c:v>5</c:v>
                </c:pt>
                <c:pt idx="3">
                  <c:v>16</c:v>
                </c:pt>
                <c:pt idx="4">
                  <c:v>40</c:v>
                </c:pt>
                <c:pt idx="5">
                  <c:v>16</c:v>
                </c:pt>
                <c:pt idx="6">
                  <c:v>5</c:v>
                </c:pt>
                <c:pt idx="7">
                  <c:v>1.5</c:v>
                </c:pt>
                <c:pt idx="8">
                  <c:v>0</c:v>
                </c:pt>
              </c:numCache>
            </c:numRef>
          </c:yVal>
          <c:smooth val="1"/>
          <c:extLst>
            <c:ext xmlns:c16="http://schemas.microsoft.com/office/drawing/2014/chart" uri="{C3380CC4-5D6E-409C-BE32-E72D297353CC}">
              <c16:uniqueId val="{00000000-864F-4A42-BB40-89475D58F100}"/>
            </c:ext>
          </c:extLst>
        </c:ser>
        <c:dLbls>
          <c:showLegendKey val="0"/>
          <c:showVal val="0"/>
          <c:showCatName val="0"/>
          <c:showSerName val="0"/>
          <c:showPercent val="0"/>
          <c:showBubbleSize val="0"/>
        </c:dLbls>
        <c:axId val="175015984"/>
        <c:axId val="175016544"/>
      </c:scatterChart>
      <c:valAx>
        <c:axId val="175015984"/>
        <c:scaling>
          <c:orientation val="minMax"/>
          <c:max val="1020"/>
          <c:min val="970"/>
        </c:scaling>
        <c:delete val="0"/>
        <c:axPos val="b"/>
        <c:minorGridlines/>
        <c:numFmt formatCode="General" sourceLinked="1"/>
        <c:majorTickMark val="out"/>
        <c:minorTickMark val="none"/>
        <c:tickLblPos val="nextTo"/>
        <c:txPr>
          <a:bodyPr/>
          <a:lstStyle/>
          <a:p>
            <a:pPr>
              <a:defRPr sz="1400" baseline="0"/>
            </a:pPr>
            <a:endParaRPr lang="en-US"/>
          </a:p>
        </c:txPr>
        <c:crossAx val="175016544"/>
        <c:crosses val="autoZero"/>
        <c:crossBetween val="midCat"/>
        <c:minorUnit val="10"/>
      </c:valAx>
      <c:valAx>
        <c:axId val="175016544"/>
        <c:scaling>
          <c:orientation val="minMax"/>
        </c:scaling>
        <c:delete val="1"/>
        <c:axPos val="l"/>
        <c:numFmt formatCode="General" sourceLinked="1"/>
        <c:majorTickMark val="out"/>
        <c:minorTickMark val="none"/>
        <c:tickLblPos val="none"/>
        <c:crossAx val="175015984"/>
        <c:crosses val="autoZero"/>
        <c:crossBetween val="midCat"/>
      </c:valAx>
    </c:plotArea>
    <c:plotVisOnly val="1"/>
    <c:dispBlanksAs val="gap"/>
    <c:showDLblsOverMax val="0"/>
  </c:chart>
  <c:spPr>
    <a:noFill/>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solidFill>
                <a:srgbClr val="FF0000"/>
              </a:solidFill>
            </a:ln>
          </c:spPr>
          <c:marker>
            <c:symbol val="none"/>
          </c:marker>
          <c:xVal>
            <c:numRef>
              <c:f>Sheet3!$A$1:$A$9</c:f>
              <c:numCache>
                <c:formatCode>General</c:formatCode>
                <c:ptCount val="9"/>
                <c:pt idx="0">
                  <c:v>970</c:v>
                </c:pt>
                <c:pt idx="1">
                  <c:v>980</c:v>
                </c:pt>
                <c:pt idx="2">
                  <c:v>985</c:v>
                </c:pt>
                <c:pt idx="3">
                  <c:v>990</c:v>
                </c:pt>
                <c:pt idx="4">
                  <c:v>995</c:v>
                </c:pt>
                <c:pt idx="5">
                  <c:v>1000</c:v>
                </c:pt>
                <c:pt idx="6">
                  <c:v>1005</c:v>
                </c:pt>
                <c:pt idx="7">
                  <c:v>1010</c:v>
                </c:pt>
                <c:pt idx="8">
                  <c:v>1020</c:v>
                </c:pt>
              </c:numCache>
            </c:numRef>
          </c:xVal>
          <c:yVal>
            <c:numRef>
              <c:f>Sheet3!$B$1:$B$9</c:f>
              <c:numCache>
                <c:formatCode>General</c:formatCode>
                <c:ptCount val="9"/>
                <c:pt idx="0">
                  <c:v>0</c:v>
                </c:pt>
                <c:pt idx="1">
                  <c:v>1.5</c:v>
                </c:pt>
                <c:pt idx="2">
                  <c:v>5</c:v>
                </c:pt>
                <c:pt idx="3">
                  <c:v>16</c:v>
                </c:pt>
                <c:pt idx="4">
                  <c:v>40</c:v>
                </c:pt>
                <c:pt idx="5">
                  <c:v>16</c:v>
                </c:pt>
                <c:pt idx="6">
                  <c:v>5</c:v>
                </c:pt>
                <c:pt idx="7">
                  <c:v>1.5</c:v>
                </c:pt>
                <c:pt idx="8">
                  <c:v>0</c:v>
                </c:pt>
              </c:numCache>
            </c:numRef>
          </c:yVal>
          <c:smooth val="1"/>
          <c:extLst>
            <c:ext xmlns:c16="http://schemas.microsoft.com/office/drawing/2014/chart" uri="{C3380CC4-5D6E-409C-BE32-E72D297353CC}">
              <c16:uniqueId val="{00000000-F52B-4DBF-B5D5-9541DE6EF530}"/>
            </c:ext>
          </c:extLst>
        </c:ser>
        <c:dLbls>
          <c:showLegendKey val="0"/>
          <c:showVal val="0"/>
          <c:showCatName val="0"/>
          <c:showSerName val="0"/>
          <c:showPercent val="0"/>
          <c:showBubbleSize val="0"/>
        </c:dLbls>
        <c:axId val="175366400"/>
        <c:axId val="175366960"/>
      </c:scatterChart>
      <c:valAx>
        <c:axId val="175366400"/>
        <c:scaling>
          <c:orientation val="minMax"/>
          <c:max val="1020"/>
          <c:min val="970"/>
        </c:scaling>
        <c:delete val="0"/>
        <c:axPos val="b"/>
        <c:minorGridlines/>
        <c:numFmt formatCode="General" sourceLinked="1"/>
        <c:majorTickMark val="out"/>
        <c:minorTickMark val="none"/>
        <c:tickLblPos val="nextTo"/>
        <c:txPr>
          <a:bodyPr/>
          <a:lstStyle/>
          <a:p>
            <a:pPr>
              <a:defRPr sz="1400" baseline="0"/>
            </a:pPr>
            <a:endParaRPr lang="en-US"/>
          </a:p>
        </c:txPr>
        <c:crossAx val="175366960"/>
        <c:crosses val="autoZero"/>
        <c:crossBetween val="midCat"/>
        <c:minorUnit val="10"/>
      </c:valAx>
      <c:valAx>
        <c:axId val="175366960"/>
        <c:scaling>
          <c:orientation val="minMax"/>
        </c:scaling>
        <c:delete val="1"/>
        <c:axPos val="l"/>
        <c:numFmt formatCode="General" sourceLinked="1"/>
        <c:majorTickMark val="out"/>
        <c:minorTickMark val="none"/>
        <c:tickLblPos val="none"/>
        <c:crossAx val="175366400"/>
        <c:crosses val="autoZero"/>
        <c:crossBetween val="midCat"/>
      </c:valAx>
    </c:plotArea>
    <c:plotVisOnly val="1"/>
    <c:dispBlanksAs val="gap"/>
    <c:showDLblsOverMax val="0"/>
  </c:chart>
  <c:spPr>
    <a:noFill/>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noFill/>
            </a:ln>
          </c:spPr>
          <c:marker>
            <c:symbol val="none"/>
          </c:marker>
          <c:xVal>
            <c:numRef>
              <c:f>Sheet4!$A$1:$A$9</c:f>
              <c:numCache>
                <c:formatCode>General</c:formatCode>
                <c:ptCount val="9"/>
                <c:pt idx="0">
                  <c:v>72</c:v>
                </c:pt>
                <c:pt idx="1">
                  <c:v>86</c:v>
                </c:pt>
                <c:pt idx="2">
                  <c:v>94</c:v>
                </c:pt>
                <c:pt idx="3">
                  <c:v>102</c:v>
                </c:pt>
                <c:pt idx="4">
                  <c:v>110</c:v>
                </c:pt>
                <c:pt idx="5">
                  <c:v>118</c:v>
                </c:pt>
                <c:pt idx="6">
                  <c:v>126</c:v>
                </c:pt>
                <c:pt idx="7">
                  <c:v>134</c:v>
                </c:pt>
                <c:pt idx="8">
                  <c:v>150</c:v>
                </c:pt>
              </c:numCache>
            </c:numRef>
          </c:xVal>
          <c:yVal>
            <c:numRef>
              <c:f>Sheet4!$B$1:$B$9</c:f>
              <c:numCache>
                <c:formatCode>General</c:formatCode>
                <c:ptCount val="9"/>
                <c:pt idx="0">
                  <c:v>0</c:v>
                </c:pt>
                <c:pt idx="1">
                  <c:v>1.5</c:v>
                </c:pt>
                <c:pt idx="2">
                  <c:v>5</c:v>
                </c:pt>
                <c:pt idx="3">
                  <c:v>16</c:v>
                </c:pt>
                <c:pt idx="4">
                  <c:v>40</c:v>
                </c:pt>
                <c:pt idx="5">
                  <c:v>16</c:v>
                </c:pt>
                <c:pt idx="6">
                  <c:v>5</c:v>
                </c:pt>
                <c:pt idx="7">
                  <c:v>1.5</c:v>
                </c:pt>
                <c:pt idx="8">
                  <c:v>0</c:v>
                </c:pt>
              </c:numCache>
            </c:numRef>
          </c:yVal>
          <c:smooth val="1"/>
          <c:extLst>
            <c:ext xmlns:c16="http://schemas.microsoft.com/office/drawing/2014/chart" uri="{C3380CC4-5D6E-409C-BE32-E72D297353CC}">
              <c16:uniqueId val="{00000000-6076-438F-9A43-23BE83B96571}"/>
            </c:ext>
          </c:extLst>
        </c:ser>
        <c:dLbls>
          <c:showLegendKey val="0"/>
          <c:showVal val="0"/>
          <c:showCatName val="0"/>
          <c:showSerName val="0"/>
          <c:showPercent val="0"/>
          <c:showBubbleSize val="0"/>
        </c:dLbls>
        <c:axId val="276710552"/>
        <c:axId val="276712120"/>
      </c:scatterChart>
      <c:valAx>
        <c:axId val="276710552"/>
        <c:scaling>
          <c:orientation val="minMax"/>
          <c:max val="150"/>
          <c:min val="70"/>
        </c:scaling>
        <c:delete val="0"/>
        <c:axPos val="b"/>
        <c:title>
          <c:tx>
            <c:rich>
              <a:bodyPr/>
              <a:lstStyle/>
              <a:p>
                <a:pPr>
                  <a:defRPr/>
                </a:pPr>
                <a:r>
                  <a:rPr lang="en-US"/>
                  <a:t>Weight (g)</a:t>
                </a:r>
              </a:p>
            </c:rich>
          </c:tx>
          <c:overlay val="0"/>
        </c:title>
        <c:numFmt formatCode="General" sourceLinked="1"/>
        <c:majorTickMark val="out"/>
        <c:minorTickMark val="none"/>
        <c:tickLblPos val="nextTo"/>
        <c:crossAx val="276712120"/>
        <c:crosses val="autoZero"/>
        <c:crossBetween val="midCat"/>
        <c:majorUnit val="10"/>
      </c:valAx>
      <c:valAx>
        <c:axId val="276712120"/>
        <c:scaling>
          <c:orientation val="minMax"/>
        </c:scaling>
        <c:delete val="1"/>
        <c:axPos val="l"/>
        <c:majorGridlines/>
        <c:numFmt formatCode="General" sourceLinked="1"/>
        <c:majorTickMark val="out"/>
        <c:minorTickMark val="none"/>
        <c:tickLblPos val="none"/>
        <c:crossAx val="276710552"/>
        <c:crosses val="autoZero"/>
        <c:crossBetween val="midCat"/>
      </c:valAx>
    </c:plotArea>
    <c:plotVisOnly val="1"/>
    <c:dispBlanksAs val="gap"/>
    <c:showDLblsOverMax val="0"/>
  </c:chart>
  <c:spPr>
    <a:noFill/>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noFill/>
            </a:ln>
          </c:spPr>
          <c:marker>
            <c:symbol val="none"/>
          </c:marker>
          <c:xVal>
            <c:numRef>
              <c:f>Sheet4!$A$1:$A$9</c:f>
              <c:numCache>
                <c:formatCode>General</c:formatCode>
                <c:ptCount val="9"/>
                <c:pt idx="0">
                  <c:v>72</c:v>
                </c:pt>
                <c:pt idx="1">
                  <c:v>86</c:v>
                </c:pt>
                <c:pt idx="2">
                  <c:v>94</c:v>
                </c:pt>
                <c:pt idx="3">
                  <c:v>102</c:v>
                </c:pt>
                <c:pt idx="4">
                  <c:v>110</c:v>
                </c:pt>
                <c:pt idx="5">
                  <c:v>118</c:v>
                </c:pt>
                <c:pt idx="6">
                  <c:v>126</c:v>
                </c:pt>
                <c:pt idx="7">
                  <c:v>134</c:v>
                </c:pt>
                <c:pt idx="8">
                  <c:v>150</c:v>
                </c:pt>
              </c:numCache>
            </c:numRef>
          </c:xVal>
          <c:yVal>
            <c:numRef>
              <c:f>Sheet4!$B$1:$B$9</c:f>
              <c:numCache>
                <c:formatCode>General</c:formatCode>
                <c:ptCount val="9"/>
                <c:pt idx="0">
                  <c:v>0</c:v>
                </c:pt>
                <c:pt idx="1">
                  <c:v>1.5</c:v>
                </c:pt>
                <c:pt idx="2">
                  <c:v>5</c:v>
                </c:pt>
                <c:pt idx="3">
                  <c:v>16</c:v>
                </c:pt>
                <c:pt idx="4">
                  <c:v>40</c:v>
                </c:pt>
                <c:pt idx="5">
                  <c:v>16</c:v>
                </c:pt>
                <c:pt idx="6">
                  <c:v>5</c:v>
                </c:pt>
                <c:pt idx="7">
                  <c:v>1.5</c:v>
                </c:pt>
                <c:pt idx="8">
                  <c:v>0</c:v>
                </c:pt>
              </c:numCache>
            </c:numRef>
          </c:yVal>
          <c:smooth val="1"/>
          <c:extLst>
            <c:ext xmlns:c16="http://schemas.microsoft.com/office/drawing/2014/chart" uri="{C3380CC4-5D6E-409C-BE32-E72D297353CC}">
              <c16:uniqueId val="{00000000-EEA6-4697-8762-0A0839B3625C}"/>
            </c:ext>
          </c:extLst>
        </c:ser>
        <c:dLbls>
          <c:showLegendKey val="0"/>
          <c:showVal val="0"/>
          <c:showCatName val="0"/>
          <c:showSerName val="0"/>
          <c:showPercent val="0"/>
          <c:showBubbleSize val="0"/>
        </c:dLbls>
        <c:axId val="276713296"/>
        <c:axId val="276714080"/>
      </c:scatterChart>
      <c:valAx>
        <c:axId val="276713296"/>
        <c:scaling>
          <c:orientation val="minMax"/>
          <c:max val="150"/>
          <c:min val="70"/>
        </c:scaling>
        <c:delete val="0"/>
        <c:axPos val="b"/>
        <c:title>
          <c:tx>
            <c:rich>
              <a:bodyPr/>
              <a:lstStyle/>
              <a:p>
                <a:pPr>
                  <a:defRPr/>
                </a:pPr>
                <a:r>
                  <a:rPr lang="en-US"/>
                  <a:t>Weight (g)</a:t>
                </a:r>
              </a:p>
            </c:rich>
          </c:tx>
          <c:overlay val="0"/>
        </c:title>
        <c:numFmt formatCode="General" sourceLinked="1"/>
        <c:majorTickMark val="out"/>
        <c:minorTickMark val="none"/>
        <c:tickLblPos val="nextTo"/>
        <c:crossAx val="276714080"/>
        <c:crosses val="autoZero"/>
        <c:crossBetween val="midCat"/>
        <c:majorUnit val="10"/>
      </c:valAx>
      <c:valAx>
        <c:axId val="276714080"/>
        <c:scaling>
          <c:orientation val="minMax"/>
        </c:scaling>
        <c:delete val="1"/>
        <c:axPos val="l"/>
        <c:majorGridlines/>
        <c:numFmt formatCode="General" sourceLinked="1"/>
        <c:majorTickMark val="out"/>
        <c:minorTickMark val="none"/>
        <c:tickLblPos val="none"/>
        <c:crossAx val="276713296"/>
        <c:crosses val="autoZero"/>
        <c:crossBetween val="midCat"/>
      </c:valAx>
    </c:plotArea>
    <c:plotVisOnly val="1"/>
    <c:dispBlanksAs val="gap"/>
    <c:showDLblsOverMax val="0"/>
  </c:chart>
  <c:spPr>
    <a:noFill/>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noFill/>
            </a:ln>
          </c:spPr>
          <c:marker>
            <c:symbol val="none"/>
          </c:marker>
          <c:xVal>
            <c:numRef>
              <c:f>Sheet4!$A$1:$A$9</c:f>
              <c:numCache>
                <c:formatCode>General</c:formatCode>
                <c:ptCount val="9"/>
                <c:pt idx="0">
                  <c:v>72</c:v>
                </c:pt>
                <c:pt idx="1">
                  <c:v>86</c:v>
                </c:pt>
                <c:pt idx="2">
                  <c:v>94</c:v>
                </c:pt>
                <c:pt idx="3">
                  <c:v>102</c:v>
                </c:pt>
                <c:pt idx="4">
                  <c:v>110</c:v>
                </c:pt>
                <c:pt idx="5">
                  <c:v>118</c:v>
                </c:pt>
                <c:pt idx="6">
                  <c:v>126</c:v>
                </c:pt>
                <c:pt idx="7">
                  <c:v>134</c:v>
                </c:pt>
                <c:pt idx="8">
                  <c:v>150</c:v>
                </c:pt>
              </c:numCache>
            </c:numRef>
          </c:xVal>
          <c:yVal>
            <c:numRef>
              <c:f>Sheet4!$B$1:$B$9</c:f>
              <c:numCache>
                <c:formatCode>General</c:formatCode>
                <c:ptCount val="9"/>
                <c:pt idx="0">
                  <c:v>0</c:v>
                </c:pt>
                <c:pt idx="1">
                  <c:v>1.5</c:v>
                </c:pt>
                <c:pt idx="2">
                  <c:v>5</c:v>
                </c:pt>
                <c:pt idx="3">
                  <c:v>16</c:v>
                </c:pt>
                <c:pt idx="4">
                  <c:v>40</c:v>
                </c:pt>
                <c:pt idx="5">
                  <c:v>16</c:v>
                </c:pt>
                <c:pt idx="6">
                  <c:v>5</c:v>
                </c:pt>
                <c:pt idx="7">
                  <c:v>1.5</c:v>
                </c:pt>
                <c:pt idx="8">
                  <c:v>0</c:v>
                </c:pt>
              </c:numCache>
            </c:numRef>
          </c:yVal>
          <c:smooth val="1"/>
          <c:extLst>
            <c:ext xmlns:c16="http://schemas.microsoft.com/office/drawing/2014/chart" uri="{C3380CC4-5D6E-409C-BE32-E72D297353CC}">
              <c16:uniqueId val="{00000000-44AB-4664-997B-98C101525D30}"/>
            </c:ext>
          </c:extLst>
        </c:ser>
        <c:dLbls>
          <c:showLegendKey val="0"/>
          <c:showVal val="0"/>
          <c:showCatName val="0"/>
          <c:showSerName val="0"/>
          <c:showPercent val="0"/>
          <c:showBubbleSize val="0"/>
        </c:dLbls>
        <c:axId val="276714472"/>
        <c:axId val="276716432"/>
      </c:scatterChart>
      <c:valAx>
        <c:axId val="276714472"/>
        <c:scaling>
          <c:orientation val="minMax"/>
          <c:max val="150"/>
          <c:min val="70"/>
        </c:scaling>
        <c:delete val="0"/>
        <c:axPos val="b"/>
        <c:title>
          <c:tx>
            <c:rich>
              <a:bodyPr/>
              <a:lstStyle/>
              <a:p>
                <a:pPr>
                  <a:defRPr/>
                </a:pPr>
                <a:r>
                  <a:rPr lang="en-US"/>
                  <a:t>Weight (g)</a:t>
                </a:r>
              </a:p>
            </c:rich>
          </c:tx>
          <c:overlay val="0"/>
        </c:title>
        <c:numFmt formatCode="General" sourceLinked="1"/>
        <c:majorTickMark val="out"/>
        <c:minorTickMark val="none"/>
        <c:tickLblPos val="nextTo"/>
        <c:crossAx val="276716432"/>
        <c:crosses val="autoZero"/>
        <c:crossBetween val="midCat"/>
        <c:majorUnit val="10"/>
      </c:valAx>
      <c:valAx>
        <c:axId val="276716432"/>
        <c:scaling>
          <c:orientation val="minMax"/>
        </c:scaling>
        <c:delete val="1"/>
        <c:axPos val="l"/>
        <c:majorGridlines/>
        <c:numFmt formatCode="General" sourceLinked="1"/>
        <c:majorTickMark val="out"/>
        <c:minorTickMark val="none"/>
        <c:tickLblPos val="none"/>
        <c:crossAx val="276714472"/>
        <c:crosses val="autoZero"/>
        <c:crossBetween val="midCat"/>
      </c:valAx>
    </c:plotArea>
    <c:plotVisOnly val="1"/>
    <c:dispBlanksAs val="gap"/>
    <c:showDLblsOverMax val="0"/>
  </c:chart>
  <c:spPr>
    <a:noFill/>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34B395-8CA4-4C64-BBF5-844F635267F4}" type="datetimeFigureOut">
              <a:rPr lang="en-GB" smtClean="0"/>
              <a:pPr/>
              <a:t>14/04/2024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A5D4179-F774-4D35-9D86-C964D1B7A480}" type="slidenum">
              <a:rPr lang="en-GB" smtClean="0"/>
              <a:pPr/>
              <a:t>‹#›</a:t>
            </a:fld>
            <a:endParaRPr lang="en-GB"/>
          </a:p>
        </p:txBody>
      </p:sp>
    </p:spTree>
    <p:extLst>
      <p:ext uri="{BB962C8B-B14F-4D97-AF65-F5344CB8AC3E}">
        <p14:creationId xmlns:p14="http://schemas.microsoft.com/office/powerpoint/2010/main" val="11054073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60DA4E-E832-4F8D-AF44-39953F476D7F}" type="datetimeFigureOut">
              <a:rPr lang="en-GB" smtClean="0"/>
              <a:pPr/>
              <a:t>14/04/2024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AB3CF0-4459-4134-B3A4-503EB7F09A40}" type="slidenum">
              <a:rPr lang="en-GB" smtClean="0"/>
              <a:pPr/>
              <a:t>‹#›</a:t>
            </a:fld>
            <a:endParaRPr lang="en-GB"/>
          </a:p>
        </p:txBody>
      </p:sp>
    </p:spTree>
    <p:extLst>
      <p:ext uri="{BB962C8B-B14F-4D97-AF65-F5344CB8AC3E}">
        <p14:creationId xmlns:p14="http://schemas.microsoft.com/office/powerpoint/2010/main" val="490591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AB3CF0-4459-4134-B3A4-503EB7F09A40}" type="slidenum">
              <a:rPr lang="en-GB" smtClean="0"/>
              <a:pPr/>
              <a:t>8</a:t>
            </a:fld>
            <a:endParaRPr lang="en-GB"/>
          </a:p>
        </p:txBody>
      </p:sp>
    </p:spTree>
    <p:extLst>
      <p:ext uri="{BB962C8B-B14F-4D97-AF65-F5344CB8AC3E}">
        <p14:creationId xmlns:p14="http://schemas.microsoft.com/office/powerpoint/2010/main" val="8549032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2" name="11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Rectángulo redondeado"/>
          <p:cNvSpPr/>
          <p:nvPr/>
        </p:nvSpPr>
        <p:spPr>
          <a:xfrm>
            <a:off x="65313" y="69755"/>
            <a:ext cx="9013372" cy="6692201"/>
          </a:xfrm>
          <a:prstGeom prst="roundRect">
            <a:avLst>
              <a:gd name="adj" fmla="val 2031"/>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Subtítulo"/>
          <p:cNvSpPr>
            <a:spLocks noGrp="1"/>
          </p:cNvSpPr>
          <p:nvPr>
            <p:ph type="subTitle" idx="1"/>
          </p:nvPr>
        </p:nvSpPr>
        <p:spPr>
          <a:xfrm>
            <a:off x="1295400" y="3200400"/>
            <a:ext cx="6400800" cy="1600200"/>
          </a:xfrm>
        </p:spPr>
        <p:txBody>
          <a:bodyPr/>
          <a:lstStyle>
            <a:lvl1pPr marL="0" indent="0" algn="l">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28" name="27 Marcador de fecha"/>
          <p:cNvSpPr>
            <a:spLocks noGrp="1"/>
          </p:cNvSpPr>
          <p:nvPr>
            <p:ph type="dt" sz="half" idx="10"/>
          </p:nvPr>
        </p:nvSpPr>
        <p:spPr>
          <a:xfrm>
            <a:off x="6210300" y="243379"/>
            <a:ext cx="2476500" cy="476250"/>
          </a:xfrm>
        </p:spPr>
        <p:txBody>
          <a:bodyPr/>
          <a:lstStyle>
            <a:lvl1pPr>
              <a:defRPr sz="2000"/>
            </a:lvl1pPr>
          </a:lstStyle>
          <a:p>
            <a:fld id="{0D326DD5-E435-4B17-84E3-DDC0007357A0}" type="datetimeFigureOut">
              <a:rPr lang="en-GB" smtClean="0"/>
              <a:pPr/>
              <a:t>14/04/2024</a:t>
            </a:fld>
            <a:endParaRPr lang="en-GB"/>
          </a:p>
        </p:txBody>
      </p:sp>
      <p:sp>
        <p:nvSpPr>
          <p:cNvPr id="17" name="16 Marcador de pie de página"/>
          <p:cNvSpPr>
            <a:spLocks noGrp="1"/>
          </p:cNvSpPr>
          <p:nvPr>
            <p:ph type="ftr" sz="quarter" idx="11"/>
          </p:nvPr>
        </p:nvSpPr>
        <p:spPr/>
        <p:txBody>
          <a:bodyPr/>
          <a:lstStyle/>
          <a:p>
            <a:endParaRPr lang="en-GB"/>
          </a:p>
        </p:txBody>
      </p:sp>
      <p:sp>
        <p:nvSpPr>
          <p:cNvPr id="29" name="28 Marcador de número de diapositiva"/>
          <p:cNvSpPr>
            <a:spLocks noGrp="1"/>
          </p:cNvSpPr>
          <p:nvPr>
            <p:ph type="sldNum" sz="quarter" idx="12"/>
          </p:nvPr>
        </p:nvSpPr>
        <p:spPr/>
        <p:txBody>
          <a:bodyPr lIns="0" tIns="0" rIns="0" bIns="0">
            <a:noAutofit/>
          </a:bodyPr>
          <a:lstStyle>
            <a:lvl1pPr>
              <a:defRPr sz="1400">
                <a:solidFill>
                  <a:srgbClr val="FFFFFF"/>
                </a:solidFill>
              </a:defRPr>
            </a:lvl1pPr>
          </a:lstStyle>
          <a:p>
            <a:fld id="{B5E2A3EB-8F20-44CA-9E09-A59EEBC68461}" type="slidenum">
              <a:rPr lang="en-GB" smtClean="0"/>
              <a:pPr/>
              <a:t>‹#›</a:t>
            </a:fld>
            <a:endParaRPr lang="en-GB"/>
          </a:p>
        </p:txBody>
      </p:sp>
      <p:sp>
        <p:nvSpPr>
          <p:cNvPr id="7" name="6 Rectángulo"/>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pic>
        <p:nvPicPr>
          <p:cNvPr id="15" name="Picture 14" descr="A close up of a cage&#10;&#10;Description automatically generated">
            <a:extLst>
              <a:ext uri="{FF2B5EF4-FFF2-40B4-BE49-F238E27FC236}">
                <a16:creationId xmlns:a16="http://schemas.microsoft.com/office/drawing/2014/main" id="{8DB13122-E156-4F56-B01E-886703548E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75062" y="6116497"/>
            <a:ext cx="1003623" cy="644806"/>
          </a:xfrm>
          <a:prstGeom prst="rect">
            <a:avLst/>
          </a:prstGeom>
        </p:spPr>
      </p:pic>
      <p:sp>
        <p:nvSpPr>
          <p:cNvPr id="14" name="Rectangle 13">
            <a:extLst>
              <a:ext uri="{FF2B5EF4-FFF2-40B4-BE49-F238E27FC236}">
                <a16:creationId xmlns:a16="http://schemas.microsoft.com/office/drawing/2014/main" id="{381E29B0-30D1-4948-A8C7-EDC20D5B8B65}"/>
              </a:ext>
            </a:extLst>
          </p:cNvPr>
          <p:cNvSpPr/>
          <p:nvPr/>
        </p:nvSpPr>
        <p:spPr>
          <a:xfrm>
            <a:off x="762000" y="6475511"/>
            <a:ext cx="2973096" cy="307777"/>
          </a:xfrm>
          <a:prstGeom prst="rect">
            <a:avLst/>
          </a:prstGeom>
        </p:spPr>
        <p:txBody>
          <a:bodyPr wrap="square">
            <a:spAutoFit/>
          </a:bodyPr>
          <a:lstStyle/>
          <a:p>
            <a:r>
              <a:rPr lang="en-US" sz="1400" dirty="0">
                <a:solidFill>
                  <a:srgbClr val="0070C0"/>
                </a:solidFill>
              </a:rPr>
              <a:t>www.mathssupport.org</a:t>
            </a:r>
          </a:p>
        </p:txBody>
      </p:sp>
    </p:spTree>
    <p:extLst>
      <p:ext uri="{BB962C8B-B14F-4D97-AF65-F5344CB8AC3E}">
        <p14:creationId xmlns:p14="http://schemas.microsoft.com/office/powerpoint/2010/main" val="391747889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n-US"/>
              <a:t>Click to edit Master title style</a:t>
            </a:r>
          </a:p>
        </p:txBody>
      </p:sp>
      <p:sp>
        <p:nvSpPr>
          <p:cNvPr id="3" name="2 Marcador de texto vertical"/>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3 Marcador de fecha"/>
          <p:cNvSpPr>
            <a:spLocks noGrp="1"/>
          </p:cNvSpPr>
          <p:nvPr>
            <p:ph type="dt" sz="half" idx="10"/>
          </p:nvPr>
        </p:nvSpPr>
        <p:spPr/>
        <p:txBody>
          <a:bodyPr/>
          <a:lstStyle/>
          <a:p>
            <a:fld id="{0D326DD5-E435-4B17-84E3-DDC0007357A0}" type="datetimeFigureOut">
              <a:rPr lang="en-GB" smtClean="0"/>
              <a:pPr/>
              <a:t>14/04/2024</a:t>
            </a:fld>
            <a:endParaRPr lang="en-GB"/>
          </a:p>
        </p:txBody>
      </p:sp>
      <p:sp>
        <p:nvSpPr>
          <p:cNvPr id="5" name="4 Marcador de pie de página"/>
          <p:cNvSpPr>
            <a:spLocks noGrp="1"/>
          </p:cNvSpPr>
          <p:nvPr>
            <p:ph type="ftr" sz="quarter" idx="11"/>
          </p:nvPr>
        </p:nvSpPr>
        <p:spPr/>
        <p:txBody>
          <a:bodyPr/>
          <a:lstStyle/>
          <a:p>
            <a:endParaRPr lang="en-GB"/>
          </a:p>
        </p:txBody>
      </p:sp>
      <p:sp>
        <p:nvSpPr>
          <p:cNvPr id="6" name="5 Marcador de número de diapositiva"/>
          <p:cNvSpPr>
            <a:spLocks noGrp="1"/>
          </p:cNvSpPr>
          <p:nvPr>
            <p:ph type="sldNum" sz="quarter" idx="12"/>
          </p:nvPr>
        </p:nvSpPr>
        <p:spPr/>
        <p:txBody>
          <a:bodyPr/>
          <a:lstStyle/>
          <a:p>
            <a:fld id="{B5E2A3EB-8F20-44CA-9E09-A59EEBC68461}" type="slidenum">
              <a:rPr lang="en-GB" smtClean="0"/>
              <a:pPr/>
              <a:t>‹#›</a:t>
            </a:fld>
            <a:endParaRPr lang="en-GB"/>
          </a:p>
        </p:txBody>
      </p:sp>
    </p:spTree>
    <p:extLst>
      <p:ext uri="{BB962C8B-B14F-4D97-AF65-F5344CB8AC3E}">
        <p14:creationId xmlns:p14="http://schemas.microsoft.com/office/powerpoint/2010/main" val="3749809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2 Marcador de texto vertical"/>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3 Marcador de fecha"/>
          <p:cNvSpPr>
            <a:spLocks noGrp="1"/>
          </p:cNvSpPr>
          <p:nvPr>
            <p:ph type="dt" sz="half" idx="10"/>
          </p:nvPr>
        </p:nvSpPr>
        <p:spPr/>
        <p:txBody>
          <a:bodyPr/>
          <a:lstStyle/>
          <a:p>
            <a:fld id="{0D326DD5-E435-4B17-84E3-DDC0007357A0}" type="datetimeFigureOut">
              <a:rPr lang="en-GB" smtClean="0"/>
              <a:pPr/>
              <a:t>14/04/2024</a:t>
            </a:fld>
            <a:endParaRPr lang="en-GB"/>
          </a:p>
        </p:txBody>
      </p:sp>
      <p:sp>
        <p:nvSpPr>
          <p:cNvPr id="5" name="4 Marcador de pie de página"/>
          <p:cNvSpPr>
            <a:spLocks noGrp="1"/>
          </p:cNvSpPr>
          <p:nvPr>
            <p:ph type="ftr" sz="quarter" idx="11"/>
          </p:nvPr>
        </p:nvSpPr>
        <p:spPr/>
        <p:txBody>
          <a:bodyPr/>
          <a:lstStyle/>
          <a:p>
            <a:endParaRPr lang="en-GB"/>
          </a:p>
        </p:txBody>
      </p:sp>
      <p:sp>
        <p:nvSpPr>
          <p:cNvPr id="6" name="5 Marcador de número de diapositiva"/>
          <p:cNvSpPr>
            <a:spLocks noGrp="1"/>
          </p:cNvSpPr>
          <p:nvPr>
            <p:ph type="sldNum" sz="quarter" idx="12"/>
          </p:nvPr>
        </p:nvSpPr>
        <p:spPr/>
        <p:txBody>
          <a:bodyPr/>
          <a:lstStyle/>
          <a:p>
            <a:fld id="{B5E2A3EB-8F20-44CA-9E09-A59EEBC68461}" type="slidenum">
              <a:rPr lang="en-GB" smtClean="0"/>
              <a:pPr/>
              <a:t>‹#›</a:t>
            </a:fld>
            <a:endParaRPr lang="en-GB"/>
          </a:p>
        </p:txBody>
      </p:sp>
    </p:spTree>
    <p:extLst>
      <p:ext uri="{BB962C8B-B14F-4D97-AF65-F5344CB8AC3E}">
        <p14:creationId xmlns:p14="http://schemas.microsoft.com/office/powerpoint/2010/main" val="3650857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n-US"/>
              <a:t>Click to edit Master title style</a:t>
            </a:r>
          </a:p>
        </p:txBody>
      </p:sp>
      <p:sp>
        <p:nvSpPr>
          <p:cNvPr id="4" name="3 Marcador de fecha"/>
          <p:cNvSpPr>
            <a:spLocks noGrp="1"/>
          </p:cNvSpPr>
          <p:nvPr>
            <p:ph type="dt" sz="half" idx="10"/>
          </p:nvPr>
        </p:nvSpPr>
        <p:spPr/>
        <p:txBody>
          <a:bodyPr/>
          <a:lstStyle/>
          <a:p>
            <a:fld id="{0D326DD5-E435-4B17-84E3-DDC0007357A0}" type="datetimeFigureOut">
              <a:rPr lang="en-GB" smtClean="0"/>
              <a:pPr/>
              <a:t>14/04/2024</a:t>
            </a:fld>
            <a:endParaRPr lang="en-GB"/>
          </a:p>
        </p:txBody>
      </p:sp>
      <p:sp>
        <p:nvSpPr>
          <p:cNvPr id="5" name="4 Marcador de pie de página"/>
          <p:cNvSpPr>
            <a:spLocks noGrp="1"/>
          </p:cNvSpPr>
          <p:nvPr>
            <p:ph type="ftr" sz="quarter" idx="11"/>
          </p:nvPr>
        </p:nvSpPr>
        <p:spPr/>
        <p:txBody>
          <a:bodyPr/>
          <a:lstStyle/>
          <a:p>
            <a:endParaRPr lang="en-GB"/>
          </a:p>
        </p:txBody>
      </p:sp>
      <p:sp>
        <p:nvSpPr>
          <p:cNvPr id="6" name="5 Marcador de número de diapositiva"/>
          <p:cNvSpPr>
            <a:spLocks noGrp="1"/>
          </p:cNvSpPr>
          <p:nvPr>
            <p:ph type="sldNum" sz="quarter" idx="12"/>
          </p:nvPr>
        </p:nvSpPr>
        <p:spPr/>
        <p:txBody>
          <a:bodyPr/>
          <a:lstStyle/>
          <a:p>
            <a:fld id="{B5E2A3EB-8F20-44CA-9E09-A59EEBC68461}" type="slidenum">
              <a:rPr lang="en-GB" smtClean="0"/>
              <a:pPr/>
              <a:t>‹#›</a:t>
            </a:fld>
            <a:endParaRPr lang="en-GB"/>
          </a:p>
        </p:txBody>
      </p:sp>
      <p:sp>
        <p:nvSpPr>
          <p:cNvPr id="8" name="7 Marcador de contenido"/>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9" name="Rectangle 8">
            <a:extLst>
              <a:ext uri="{FF2B5EF4-FFF2-40B4-BE49-F238E27FC236}">
                <a16:creationId xmlns:a16="http://schemas.microsoft.com/office/drawing/2014/main" id="{6B5AE6F4-D447-4198-AB9D-8450669138EB}"/>
              </a:ext>
            </a:extLst>
          </p:cNvPr>
          <p:cNvSpPr/>
          <p:nvPr/>
        </p:nvSpPr>
        <p:spPr>
          <a:xfrm>
            <a:off x="762000" y="6475511"/>
            <a:ext cx="2973096" cy="307777"/>
          </a:xfrm>
          <a:prstGeom prst="rect">
            <a:avLst/>
          </a:prstGeom>
        </p:spPr>
        <p:txBody>
          <a:bodyPr wrap="square">
            <a:spAutoFit/>
          </a:bodyPr>
          <a:lstStyle/>
          <a:p>
            <a:r>
              <a:rPr lang="en-US" sz="1400" dirty="0">
                <a:solidFill>
                  <a:srgbClr val="0070C0"/>
                </a:solidFill>
              </a:rPr>
              <a:t>www.mathssupport.org</a:t>
            </a:r>
          </a:p>
        </p:txBody>
      </p:sp>
    </p:spTree>
    <p:extLst>
      <p:ext uri="{BB962C8B-B14F-4D97-AF65-F5344CB8AC3E}">
        <p14:creationId xmlns:p14="http://schemas.microsoft.com/office/powerpoint/2010/main" val="955862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1" name="10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Rectángulo redondeado"/>
          <p:cNvSpPr/>
          <p:nvPr/>
        </p:nvSpPr>
        <p:spPr>
          <a:xfrm>
            <a:off x="65313" y="69755"/>
            <a:ext cx="9013372" cy="6692201"/>
          </a:xfrm>
          <a:prstGeom prst="roundRect">
            <a:avLst>
              <a:gd name="adj" fmla="val 2238"/>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2 Marcador de texto"/>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3 Marcador de fecha"/>
          <p:cNvSpPr>
            <a:spLocks noGrp="1"/>
          </p:cNvSpPr>
          <p:nvPr>
            <p:ph type="dt" sz="half" idx="10"/>
          </p:nvPr>
        </p:nvSpPr>
        <p:spPr>
          <a:xfrm>
            <a:off x="5465332" y="6201849"/>
            <a:ext cx="2476500" cy="476250"/>
          </a:xfrm>
        </p:spPr>
        <p:txBody>
          <a:bodyPr/>
          <a:lstStyle/>
          <a:p>
            <a:fld id="{0D326DD5-E435-4B17-84E3-DDC0007357A0}" type="datetimeFigureOut">
              <a:rPr lang="en-GB" smtClean="0"/>
              <a:pPr/>
              <a:t>14/04/2024</a:t>
            </a:fld>
            <a:endParaRPr lang="en-GB"/>
          </a:p>
        </p:txBody>
      </p:sp>
      <p:sp>
        <p:nvSpPr>
          <p:cNvPr id="5" name="4 Marcador de pie de página"/>
          <p:cNvSpPr>
            <a:spLocks noGrp="1"/>
          </p:cNvSpPr>
          <p:nvPr>
            <p:ph type="ftr" sz="quarter" idx="11"/>
          </p:nvPr>
        </p:nvSpPr>
        <p:spPr>
          <a:xfrm>
            <a:off x="800100" y="6172200"/>
            <a:ext cx="4000500" cy="457200"/>
          </a:xfrm>
        </p:spPr>
        <p:txBody>
          <a:bodyPr/>
          <a:lstStyle/>
          <a:p>
            <a:endParaRPr lang="en-GB"/>
          </a:p>
        </p:txBody>
      </p:sp>
      <p:sp>
        <p:nvSpPr>
          <p:cNvPr id="7" name="6 Rectángulo"/>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146304" y="6208776"/>
            <a:ext cx="457200" cy="457200"/>
          </a:xfrm>
        </p:spPr>
        <p:txBody>
          <a:bodyPr/>
          <a:lstStyle/>
          <a:p>
            <a:fld id="{B5E2A3EB-8F20-44CA-9E09-A59EEBC68461}" type="slidenum">
              <a:rPr lang="en-GB" smtClean="0"/>
              <a:pPr/>
              <a:t>‹#›</a:t>
            </a:fld>
            <a:endParaRPr lang="en-GB"/>
          </a:p>
        </p:txBody>
      </p:sp>
      <p:pic>
        <p:nvPicPr>
          <p:cNvPr id="13" name="Picture 12" descr="A close up of a cage&#10;&#10;Description automatically generated">
            <a:extLst>
              <a:ext uri="{FF2B5EF4-FFF2-40B4-BE49-F238E27FC236}">
                <a16:creationId xmlns:a16="http://schemas.microsoft.com/office/drawing/2014/main" id="{AD73ABF7-01E0-40C9-AF32-E6F0065277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64177" y="6114973"/>
            <a:ext cx="1003623" cy="644806"/>
          </a:xfrm>
          <a:prstGeom prst="rect">
            <a:avLst/>
          </a:prstGeom>
        </p:spPr>
      </p:pic>
      <p:sp>
        <p:nvSpPr>
          <p:cNvPr id="15" name="Rectangle 14">
            <a:extLst>
              <a:ext uri="{FF2B5EF4-FFF2-40B4-BE49-F238E27FC236}">
                <a16:creationId xmlns:a16="http://schemas.microsoft.com/office/drawing/2014/main" id="{F119D081-AE8D-41C7-90E9-AD0A0DFB1489}"/>
              </a:ext>
            </a:extLst>
          </p:cNvPr>
          <p:cNvSpPr/>
          <p:nvPr/>
        </p:nvSpPr>
        <p:spPr>
          <a:xfrm>
            <a:off x="762000" y="6475511"/>
            <a:ext cx="2973096" cy="307777"/>
          </a:xfrm>
          <a:prstGeom prst="rect">
            <a:avLst/>
          </a:prstGeom>
        </p:spPr>
        <p:txBody>
          <a:bodyPr wrap="square">
            <a:spAutoFit/>
          </a:bodyPr>
          <a:lstStyle/>
          <a:p>
            <a:r>
              <a:rPr lang="en-US" sz="1400" dirty="0">
                <a:solidFill>
                  <a:srgbClr val="0070C0"/>
                </a:solidFill>
              </a:rPr>
              <a:t>www.mathssupport.org</a:t>
            </a:r>
          </a:p>
        </p:txBody>
      </p:sp>
    </p:spTree>
    <p:extLst>
      <p:ext uri="{BB962C8B-B14F-4D97-AF65-F5344CB8AC3E}">
        <p14:creationId xmlns:p14="http://schemas.microsoft.com/office/powerpoint/2010/main" val="140476764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n-US"/>
              <a:t>Click to edit Master title style</a:t>
            </a:r>
          </a:p>
        </p:txBody>
      </p:sp>
      <p:sp>
        <p:nvSpPr>
          <p:cNvPr id="5" name="4 Marcador de fecha"/>
          <p:cNvSpPr>
            <a:spLocks noGrp="1"/>
          </p:cNvSpPr>
          <p:nvPr>
            <p:ph type="dt" sz="half" idx="10"/>
          </p:nvPr>
        </p:nvSpPr>
        <p:spPr/>
        <p:txBody>
          <a:bodyPr/>
          <a:lstStyle/>
          <a:p>
            <a:fld id="{0D326DD5-E435-4B17-84E3-DDC0007357A0}" type="datetimeFigureOut">
              <a:rPr lang="en-GB" smtClean="0"/>
              <a:pPr/>
              <a:t>14/04/2024</a:t>
            </a:fld>
            <a:endParaRPr lang="en-GB"/>
          </a:p>
        </p:txBody>
      </p:sp>
      <p:sp>
        <p:nvSpPr>
          <p:cNvPr id="6" name="5 Marcador de pie de página"/>
          <p:cNvSpPr>
            <a:spLocks noGrp="1"/>
          </p:cNvSpPr>
          <p:nvPr>
            <p:ph type="ftr" sz="quarter" idx="11"/>
          </p:nvPr>
        </p:nvSpPr>
        <p:spPr/>
        <p:txBody>
          <a:bodyPr/>
          <a:lstStyle/>
          <a:p>
            <a:endParaRPr lang="en-GB"/>
          </a:p>
        </p:txBody>
      </p:sp>
      <p:sp>
        <p:nvSpPr>
          <p:cNvPr id="7" name="6 Marcador de número de diapositiva"/>
          <p:cNvSpPr>
            <a:spLocks noGrp="1"/>
          </p:cNvSpPr>
          <p:nvPr>
            <p:ph type="sldNum" sz="quarter" idx="12"/>
          </p:nvPr>
        </p:nvSpPr>
        <p:spPr/>
        <p:txBody>
          <a:bodyPr/>
          <a:lstStyle/>
          <a:p>
            <a:fld id="{B5E2A3EB-8F20-44CA-9E09-A59EEBC68461}" type="slidenum">
              <a:rPr lang="en-GB" smtClean="0"/>
              <a:pPr/>
              <a:t>‹#›</a:t>
            </a:fld>
            <a:endParaRPr lang="en-GB"/>
          </a:p>
        </p:txBody>
      </p:sp>
      <p:sp>
        <p:nvSpPr>
          <p:cNvPr id="9" name="8 Marcador de contenido"/>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10 Marcador de contenido"/>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Rectangle 7">
            <a:extLst>
              <a:ext uri="{FF2B5EF4-FFF2-40B4-BE49-F238E27FC236}">
                <a16:creationId xmlns:a16="http://schemas.microsoft.com/office/drawing/2014/main" id="{4C94A031-9F30-44BA-A1B1-4B67D3D312BF}"/>
              </a:ext>
            </a:extLst>
          </p:cNvPr>
          <p:cNvSpPr/>
          <p:nvPr/>
        </p:nvSpPr>
        <p:spPr>
          <a:xfrm>
            <a:off x="762000" y="6475511"/>
            <a:ext cx="2973096" cy="307777"/>
          </a:xfrm>
          <a:prstGeom prst="rect">
            <a:avLst/>
          </a:prstGeom>
        </p:spPr>
        <p:txBody>
          <a:bodyPr wrap="square">
            <a:spAutoFit/>
          </a:bodyPr>
          <a:lstStyle/>
          <a:p>
            <a:r>
              <a:rPr lang="en-US" sz="1400" dirty="0">
                <a:solidFill>
                  <a:srgbClr val="0070C0"/>
                </a:solidFill>
              </a:rPr>
              <a:t>www.mathssupport.org</a:t>
            </a:r>
          </a:p>
        </p:txBody>
      </p:sp>
    </p:spTree>
    <p:extLst>
      <p:ext uri="{BB962C8B-B14F-4D97-AF65-F5344CB8AC3E}">
        <p14:creationId xmlns:p14="http://schemas.microsoft.com/office/powerpoint/2010/main" val="1230330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2 Marcador de texto"/>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3 Marcador de texto"/>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6 Marcador de fecha"/>
          <p:cNvSpPr>
            <a:spLocks noGrp="1"/>
          </p:cNvSpPr>
          <p:nvPr>
            <p:ph type="dt" sz="half" idx="10"/>
          </p:nvPr>
        </p:nvSpPr>
        <p:spPr/>
        <p:txBody>
          <a:bodyPr/>
          <a:lstStyle/>
          <a:p>
            <a:fld id="{0D326DD5-E435-4B17-84E3-DDC0007357A0}" type="datetimeFigureOut">
              <a:rPr lang="en-GB" smtClean="0"/>
              <a:pPr/>
              <a:t>14/04/2024</a:t>
            </a:fld>
            <a:endParaRPr lang="en-GB"/>
          </a:p>
        </p:txBody>
      </p:sp>
      <p:sp>
        <p:nvSpPr>
          <p:cNvPr id="8" name="7 Marcador de pie de página"/>
          <p:cNvSpPr>
            <a:spLocks noGrp="1"/>
          </p:cNvSpPr>
          <p:nvPr>
            <p:ph type="ftr" sz="quarter" idx="11"/>
          </p:nvPr>
        </p:nvSpPr>
        <p:spPr/>
        <p:txBody>
          <a:bodyPr/>
          <a:lstStyle/>
          <a:p>
            <a:endParaRPr lang="en-GB"/>
          </a:p>
        </p:txBody>
      </p:sp>
      <p:sp>
        <p:nvSpPr>
          <p:cNvPr id="9" name="8 Marcador de número de diapositiva"/>
          <p:cNvSpPr>
            <a:spLocks noGrp="1"/>
          </p:cNvSpPr>
          <p:nvPr>
            <p:ph type="sldNum" sz="quarter" idx="12"/>
          </p:nvPr>
        </p:nvSpPr>
        <p:spPr/>
        <p:txBody>
          <a:bodyPr/>
          <a:lstStyle/>
          <a:p>
            <a:fld id="{B5E2A3EB-8F20-44CA-9E09-A59EEBC68461}" type="slidenum">
              <a:rPr lang="en-GB" smtClean="0"/>
              <a:pPr/>
              <a:t>‹#›</a:t>
            </a:fld>
            <a:endParaRPr lang="en-GB"/>
          </a:p>
        </p:txBody>
      </p:sp>
      <p:sp>
        <p:nvSpPr>
          <p:cNvPr id="11" name="10 Marcador de contenido"/>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12 Marcador de contenido"/>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404147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n-US"/>
              <a:t>Click to edit Master title style</a:t>
            </a:r>
          </a:p>
        </p:txBody>
      </p:sp>
      <p:sp>
        <p:nvSpPr>
          <p:cNvPr id="3" name="2 Marcador de fecha"/>
          <p:cNvSpPr>
            <a:spLocks noGrp="1"/>
          </p:cNvSpPr>
          <p:nvPr>
            <p:ph type="dt" sz="half" idx="10"/>
          </p:nvPr>
        </p:nvSpPr>
        <p:spPr/>
        <p:txBody>
          <a:bodyPr/>
          <a:lstStyle/>
          <a:p>
            <a:fld id="{0D326DD5-E435-4B17-84E3-DDC0007357A0}" type="datetimeFigureOut">
              <a:rPr lang="en-GB" smtClean="0"/>
              <a:pPr/>
              <a:t>14/04/2024</a:t>
            </a:fld>
            <a:endParaRPr lang="en-GB"/>
          </a:p>
        </p:txBody>
      </p:sp>
      <p:sp>
        <p:nvSpPr>
          <p:cNvPr id="4" name="3 Marcador de pie de página"/>
          <p:cNvSpPr>
            <a:spLocks noGrp="1"/>
          </p:cNvSpPr>
          <p:nvPr>
            <p:ph type="ftr" sz="quarter" idx="11"/>
          </p:nvPr>
        </p:nvSpPr>
        <p:spPr/>
        <p:txBody>
          <a:bodyPr/>
          <a:lstStyle/>
          <a:p>
            <a:endParaRPr lang="en-GB"/>
          </a:p>
        </p:txBody>
      </p:sp>
      <p:sp>
        <p:nvSpPr>
          <p:cNvPr id="5" name="4 Marcador de número de diapositiva"/>
          <p:cNvSpPr>
            <a:spLocks noGrp="1"/>
          </p:cNvSpPr>
          <p:nvPr>
            <p:ph type="sldNum" sz="quarter" idx="12"/>
          </p:nvPr>
        </p:nvSpPr>
        <p:spPr/>
        <p:txBody>
          <a:bodyPr/>
          <a:lstStyle/>
          <a:p>
            <a:fld id="{B5E2A3EB-8F20-44CA-9E09-A59EEBC68461}" type="slidenum">
              <a:rPr lang="en-GB" smtClean="0"/>
              <a:pPr/>
              <a:t>‹#›</a:t>
            </a:fld>
            <a:endParaRPr lang="en-GB"/>
          </a:p>
        </p:txBody>
      </p:sp>
    </p:spTree>
    <p:extLst>
      <p:ext uri="{BB962C8B-B14F-4D97-AF65-F5344CB8AC3E}">
        <p14:creationId xmlns:p14="http://schemas.microsoft.com/office/powerpoint/2010/main" val="2631507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D326DD5-E435-4B17-84E3-DDC0007357A0}" type="datetimeFigureOut">
              <a:rPr lang="en-GB" smtClean="0"/>
              <a:pPr/>
              <a:t>14/04/2024</a:t>
            </a:fld>
            <a:endParaRPr lang="en-GB"/>
          </a:p>
        </p:txBody>
      </p:sp>
      <p:sp>
        <p:nvSpPr>
          <p:cNvPr id="3" name="2 Marcador de pie de página"/>
          <p:cNvSpPr>
            <a:spLocks noGrp="1"/>
          </p:cNvSpPr>
          <p:nvPr>
            <p:ph type="ftr" sz="quarter" idx="11"/>
          </p:nvPr>
        </p:nvSpPr>
        <p:spPr/>
        <p:txBody>
          <a:bodyPr/>
          <a:lstStyle/>
          <a:p>
            <a:endParaRPr lang="en-GB"/>
          </a:p>
        </p:txBody>
      </p:sp>
      <p:sp>
        <p:nvSpPr>
          <p:cNvPr id="4" name="3 Marcador de número de diapositiva"/>
          <p:cNvSpPr>
            <a:spLocks noGrp="1"/>
          </p:cNvSpPr>
          <p:nvPr>
            <p:ph type="sldNum" sz="quarter" idx="12"/>
          </p:nvPr>
        </p:nvSpPr>
        <p:spPr/>
        <p:txBody>
          <a:bodyPr/>
          <a:lstStyle/>
          <a:p>
            <a:fld id="{B5E2A3EB-8F20-44CA-9E09-A59EEBC68461}" type="slidenum">
              <a:rPr lang="en-GB" smtClean="0"/>
              <a:pPr/>
              <a:t>‹#›</a:t>
            </a:fld>
            <a:endParaRPr lang="en-GB"/>
          </a:p>
        </p:txBody>
      </p:sp>
    </p:spTree>
    <p:extLst>
      <p:ext uri="{BB962C8B-B14F-4D97-AF65-F5344CB8AC3E}">
        <p14:creationId xmlns:p14="http://schemas.microsoft.com/office/powerpoint/2010/main" val="2792761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2 Marcador de texto"/>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4 Marcador de fecha"/>
          <p:cNvSpPr>
            <a:spLocks noGrp="1"/>
          </p:cNvSpPr>
          <p:nvPr>
            <p:ph type="dt" sz="half" idx="10"/>
          </p:nvPr>
        </p:nvSpPr>
        <p:spPr/>
        <p:txBody>
          <a:bodyPr/>
          <a:lstStyle/>
          <a:p>
            <a:fld id="{0D326DD5-E435-4B17-84E3-DDC0007357A0}" type="datetimeFigureOut">
              <a:rPr lang="en-GB" smtClean="0"/>
              <a:pPr/>
              <a:t>14/04/2024</a:t>
            </a:fld>
            <a:endParaRPr lang="en-GB"/>
          </a:p>
        </p:txBody>
      </p:sp>
      <p:sp>
        <p:nvSpPr>
          <p:cNvPr id="6" name="5 Marcador de pie de página"/>
          <p:cNvSpPr>
            <a:spLocks noGrp="1"/>
          </p:cNvSpPr>
          <p:nvPr>
            <p:ph type="ftr" sz="quarter" idx="11"/>
          </p:nvPr>
        </p:nvSpPr>
        <p:spPr/>
        <p:txBody>
          <a:bodyPr/>
          <a:lstStyle/>
          <a:p>
            <a:endParaRPr lang="en-GB"/>
          </a:p>
        </p:txBody>
      </p:sp>
      <p:sp>
        <p:nvSpPr>
          <p:cNvPr id="7" name="6 Marcador de número de diapositiva"/>
          <p:cNvSpPr>
            <a:spLocks noGrp="1"/>
          </p:cNvSpPr>
          <p:nvPr>
            <p:ph type="sldNum" sz="quarter" idx="12"/>
          </p:nvPr>
        </p:nvSpPr>
        <p:spPr/>
        <p:txBody>
          <a:bodyPr/>
          <a:lstStyle/>
          <a:p>
            <a:fld id="{B5E2A3EB-8F20-44CA-9E09-A59EEBC68461}" type="slidenum">
              <a:rPr lang="en-GB" smtClean="0"/>
              <a:pPr/>
              <a:t>‹#›</a:t>
            </a:fld>
            <a:endParaRPr lang="en-GB"/>
          </a:p>
        </p:txBody>
      </p:sp>
      <p:sp>
        <p:nvSpPr>
          <p:cNvPr id="11" name="10 Marcador de contenido"/>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Rectangle 11">
            <a:extLst>
              <a:ext uri="{FF2B5EF4-FFF2-40B4-BE49-F238E27FC236}">
                <a16:creationId xmlns:a16="http://schemas.microsoft.com/office/drawing/2014/main" id="{83C17ECA-20B4-4577-A86F-8A0DAADAFDE5}"/>
              </a:ext>
            </a:extLst>
          </p:cNvPr>
          <p:cNvSpPr/>
          <p:nvPr/>
        </p:nvSpPr>
        <p:spPr>
          <a:xfrm>
            <a:off x="762000" y="6475511"/>
            <a:ext cx="2973096" cy="307777"/>
          </a:xfrm>
          <a:prstGeom prst="rect">
            <a:avLst/>
          </a:prstGeom>
        </p:spPr>
        <p:txBody>
          <a:bodyPr wrap="square">
            <a:spAutoFit/>
          </a:bodyPr>
          <a:lstStyle/>
          <a:p>
            <a:r>
              <a:rPr lang="en-US" sz="1400" dirty="0">
                <a:solidFill>
                  <a:srgbClr val="0070C0"/>
                </a:solidFill>
              </a:rPr>
              <a:t>www.mathssupport.org</a:t>
            </a:r>
          </a:p>
        </p:txBody>
      </p:sp>
    </p:spTree>
    <p:extLst>
      <p:ext uri="{BB962C8B-B14F-4D97-AF65-F5344CB8AC3E}">
        <p14:creationId xmlns:p14="http://schemas.microsoft.com/office/powerpoint/2010/main" val="1905249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3 Marcador de texto"/>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4 Marcador de fecha"/>
          <p:cNvSpPr>
            <a:spLocks noGrp="1"/>
          </p:cNvSpPr>
          <p:nvPr>
            <p:ph type="dt" sz="half" idx="10"/>
          </p:nvPr>
        </p:nvSpPr>
        <p:spPr/>
        <p:txBody>
          <a:bodyPr/>
          <a:lstStyle/>
          <a:p>
            <a:fld id="{0D326DD5-E435-4B17-84E3-DDC0007357A0}" type="datetimeFigureOut">
              <a:rPr lang="en-GB" smtClean="0"/>
              <a:pPr/>
              <a:t>14/04/2024</a:t>
            </a:fld>
            <a:endParaRPr lang="en-GB"/>
          </a:p>
        </p:txBody>
      </p:sp>
      <p:sp>
        <p:nvSpPr>
          <p:cNvPr id="6" name="5 Marcador de pie de página"/>
          <p:cNvSpPr>
            <a:spLocks noGrp="1"/>
          </p:cNvSpPr>
          <p:nvPr>
            <p:ph type="ftr" sz="quarter" idx="11"/>
          </p:nvPr>
        </p:nvSpPr>
        <p:spPr>
          <a:xfrm>
            <a:off x="914400" y="6172200"/>
            <a:ext cx="3886200" cy="457200"/>
          </a:xfrm>
        </p:spPr>
        <p:txBody>
          <a:bodyPr/>
          <a:lstStyle/>
          <a:p>
            <a:endParaRPr lang="en-GB"/>
          </a:p>
        </p:txBody>
      </p:sp>
      <p:sp>
        <p:nvSpPr>
          <p:cNvPr id="7" name="6 Marcador de número de diapositiva"/>
          <p:cNvSpPr>
            <a:spLocks noGrp="1"/>
          </p:cNvSpPr>
          <p:nvPr>
            <p:ph type="sldNum" sz="quarter" idx="12"/>
          </p:nvPr>
        </p:nvSpPr>
        <p:spPr>
          <a:xfrm>
            <a:off x="146304" y="6208776"/>
            <a:ext cx="457200" cy="457200"/>
          </a:xfrm>
        </p:spPr>
        <p:txBody>
          <a:bodyPr/>
          <a:lstStyle/>
          <a:p>
            <a:fld id="{B5E2A3EB-8F20-44CA-9E09-A59EEBC68461}" type="slidenum">
              <a:rPr lang="en-GB" smtClean="0"/>
              <a:pPr/>
              <a:t>‹#›</a:t>
            </a:fld>
            <a:endParaRPr lang="en-GB"/>
          </a:p>
        </p:txBody>
      </p:sp>
      <p:sp>
        <p:nvSpPr>
          <p:cNvPr id="11" name="10 Rectángulo"/>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Marcador de posición de imagen"/>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2283899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66000"/>
          </a:schemeClr>
        </a:solidFill>
        <a:effectLst/>
      </p:bgPr>
    </p:bg>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Rectángulo redondeado"/>
          <p:cNvSpPr/>
          <p:nvPr/>
        </p:nvSpPr>
        <p:spPr>
          <a:xfrm>
            <a:off x="64008" y="69755"/>
            <a:ext cx="9013372" cy="6693408"/>
          </a:xfrm>
          <a:prstGeom prst="roundRect">
            <a:avLst>
              <a:gd name="adj" fmla="val 2238"/>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Marcador de título"/>
          <p:cNvSpPr>
            <a:spLocks noGrp="1"/>
          </p:cNvSpPr>
          <p:nvPr>
            <p:ph type="title"/>
          </p:nvPr>
        </p:nvSpPr>
        <p:spPr>
          <a:xfrm>
            <a:off x="914400" y="274638"/>
            <a:ext cx="7772400" cy="1143000"/>
          </a:xfrm>
          <a:prstGeom prst="rect">
            <a:avLst/>
          </a:prstGeom>
        </p:spPr>
        <p:txBody>
          <a:bodyPr bIns="91440" anchor="b" anchorCtr="0">
            <a:normAutofit/>
          </a:bodyPr>
          <a:lstStyle/>
          <a:p>
            <a:r>
              <a:rPr kumimoji="0" lang="es-ES"/>
              <a:t>Haga clic para modificar el estilo de título del patrón</a:t>
            </a:r>
            <a:endParaRPr kumimoji="0" lang="en-US"/>
          </a:p>
        </p:txBody>
      </p:sp>
      <p:sp>
        <p:nvSpPr>
          <p:cNvPr id="13" name="12 Marcador de texto"/>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4" name="13 Marcador de fecha"/>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0D326DD5-E435-4B17-84E3-DDC0007357A0}" type="datetimeFigureOut">
              <a:rPr lang="en-GB" smtClean="0"/>
              <a:pPr/>
              <a:t>14/04/2024</a:t>
            </a:fld>
            <a:endParaRPr lang="en-GB"/>
          </a:p>
        </p:txBody>
      </p:sp>
      <p:sp>
        <p:nvSpPr>
          <p:cNvPr id="3" name="2 Marcador de pie de página"/>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GB"/>
          </a:p>
        </p:txBody>
      </p:sp>
      <p:sp>
        <p:nvSpPr>
          <p:cNvPr id="23" name="22 Marcador de número de diapositiva"/>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5E2A3EB-8F20-44CA-9E09-A59EEBC68461}" type="slidenum">
              <a:rPr lang="en-GB" smtClean="0"/>
              <a:pPr/>
              <a:t>‹#›</a:t>
            </a:fld>
            <a:endParaRPr lang="en-GB"/>
          </a:p>
        </p:txBody>
      </p:sp>
      <p:pic>
        <p:nvPicPr>
          <p:cNvPr id="10" name="Picture 9" descr="A close up of a cage&#10;&#10;Description automatically generated">
            <a:extLst>
              <a:ext uri="{FF2B5EF4-FFF2-40B4-BE49-F238E27FC236}">
                <a16:creationId xmlns:a16="http://schemas.microsoft.com/office/drawing/2014/main" id="{3947B0CA-B858-4459-ACB0-3F8573129FFC}"/>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052975" y="76200"/>
            <a:ext cx="1003623" cy="644806"/>
          </a:xfrm>
          <a:prstGeom prst="rect">
            <a:avLst/>
          </a:prstGeom>
        </p:spPr>
      </p:pic>
      <p:sp>
        <p:nvSpPr>
          <p:cNvPr id="11" name="Rectangle 10">
            <a:extLst>
              <a:ext uri="{FF2B5EF4-FFF2-40B4-BE49-F238E27FC236}">
                <a16:creationId xmlns:a16="http://schemas.microsoft.com/office/drawing/2014/main" id="{72BF179C-024A-4D64-BCFA-43374F974387}"/>
              </a:ext>
            </a:extLst>
          </p:cNvPr>
          <p:cNvSpPr/>
          <p:nvPr/>
        </p:nvSpPr>
        <p:spPr>
          <a:xfrm>
            <a:off x="762000" y="6475511"/>
            <a:ext cx="2973096" cy="307777"/>
          </a:xfrm>
          <a:prstGeom prst="rect">
            <a:avLst/>
          </a:prstGeom>
        </p:spPr>
        <p:txBody>
          <a:bodyPr wrap="square">
            <a:spAutoFit/>
          </a:bodyPr>
          <a:lstStyle/>
          <a:p>
            <a:r>
              <a:rPr lang="en-US" sz="1400" dirty="0">
                <a:solidFill>
                  <a:srgbClr val="0070C0"/>
                </a:solidFill>
              </a:rPr>
              <a:t>www.mathssupport.org</a:t>
            </a:r>
          </a:p>
        </p:txBody>
      </p:sp>
    </p:spTree>
    <p:extLst>
      <p:ext uri="{BB962C8B-B14F-4D97-AF65-F5344CB8AC3E}">
        <p14:creationId xmlns:p14="http://schemas.microsoft.com/office/powerpoint/2010/main" val="27775368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mathssupport.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mathssupport.org/" TargetMode="Externa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mathssupport.org/" TargetMode="External"/><Relationship Id="rId2" Type="http://schemas.openxmlformats.org/officeDocument/2006/relationships/chart" Target="../charts/chart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hyperlink" Target="http://www.mathssupport.org/" TargetMode="External"/><Relationship Id="rId2" Type="http://schemas.openxmlformats.org/officeDocument/2006/relationships/chart" Target="../charts/chart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hyperlink" Target="http://www.mathssupport.org/" TargetMode="External"/><Relationship Id="rId7" Type="http://schemas.openxmlformats.org/officeDocument/2006/relationships/image" Target="../media/image25.png"/><Relationship Id="rId2" Type="http://schemas.openxmlformats.org/officeDocument/2006/relationships/chart" Target="../charts/chart1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7.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hyperlink" Target="http://www.mathssupport.org/" TargetMode="External"/><Relationship Id="rId2" Type="http://schemas.openxmlformats.org/officeDocument/2006/relationships/chart" Target="../charts/chart1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hyperlink" Target="http://www.mathssupport.org/" TargetMode="External"/><Relationship Id="rId7" Type="http://schemas.openxmlformats.org/officeDocument/2006/relationships/image" Target="../media/image27.png"/><Relationship Id="rId2" Type="http://schemas.openxmlformats.org/officeDocument/2006/relationships/chart" Target="../charts/chart1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hyperlink" Target="http://www.mathssupport.org/" TargetMode="External"/><Relationship Id="rId2" Type="http://schemas.openxmlformats.org/officeDocument/2006/relationships/chart" Target="../charts/chart1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hyperlink" Target="http://www.mathssupport.org/" TargetMode="External"/><Relationship Id="rId7" Type="http://schemas.openxmlformats.org/officeDocument/2006/relationships/image" Target="../media/image28.png"/><Relationship Id="rId2" Type="http://schemas.openxmlformats.org/officeDocument/2006/relationships/chart" Target="../charts/chart1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hyperlink" Target="http://www.mathssupport.org/" TargetMode="External"/><Relationship Id="rId2" Type="http://schemas.openxmlformats.org/officeDocument/2006/relationships/chart" Target="../charts/chart1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hyperlink" Target="http://www.mathssupport.org/" TargetMode="External"/><Relationship Id="rId7" Type="http://schemas.openxmlformats.org/officeDocument/2006/relationships/image" Target="../media/image27.png"/><Relationship Id="rId2" Type="http://schemas.openxmlformats.org/officeDocument/2006/relationships/chart" Target="../charts/chart1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hyperlink" Target="http://www.mathssupport.org/"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www.mathssupport.org/" TargetMode="External"/><Relationship Id="rId2" Type="http://schemas.openxmlformats.org/officeDocument/2006/relationships/chart" Target="../charts/chart1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hyperlink" Target="http://www.mathssupport.org/" TargetMode="External"/><Relationship Id="rId7" Type="http://schemas.openxmlformats.org/officeDocument/2006/relationships/image" Target="../media/image32.png"/><Relationship Id="rId2" Type="http://schemas.openxmlformats.org/officeDocument/2006/relationships/chart" Target="../charts/chart1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hyperlink" Target="http://www.mathssupport.org/" TargetMode="External"/><Relationship Id="rId2" Type="http://schemas.openxmlformats.org/officeDocument/2006/relationships/chart" Target="../charts/chart1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https://www.mathssupport.org/" TargetMode="External"/><Relationship Id="rId1" Type="http://schemas.openxmlformats.org/officeDocument/2006/relationships/slideLayout" Target="../slideLayouts/slideLayout7.xml"/><Relationship Id="rId5" Type="http://schemas.openxmlformats.org/officeDocument/2006/relationships/hyperlink" Target="http://www.mathssupport.org/" TargetMode="External"/><Relationship Id="rId4" Type="http://schemas.openxmlformats.org/officeDocument/2006/relationships/hyperlink" Target="mailto:info@mathssupport.org"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hyperlink" Target="http://www.mathssupport.org/" TargetMode="Externa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3.png"/><Relationship Id="rId2" Type="http://schemas.openxmlformats.org/officeDocument/2006/relationships/hyperlink" Target="http://www.mathssupport.org/" TargetMode="Externa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5.png"/><Relationship Id="rId5" Type="http://schemas.openxmlformats.org/officeDocument/2006/relationships/image" Target="../media/image5.png"/><Relationship Id="rId10" Type="http://schemas.openxmlformats.org/officeDocument/2006/relationships/image" Target="../media/image14.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9.png"/><Relationship Id="rId2" Type="http://schemas.openxmlformats.org/officeDocument/2006/relationships/hyperlink" Target="http://www.mathssupport.org/" TargetMode="Externa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8.png"/><Relationship Id="rId5" Type="http://schemas.openxmlformats.org/officeDocument/2006/relationships/image" Target="../media/image5.png"/><Relationship Id="rId10" Type="http://schemas.openxmlformats.org/officeDocument/2006/relationships/image" Target="../media/image17.png"/><Relationship Id="rId4" Type="http://schemas.openxmlformats.org/officeDocument/2006/relationships/image" Target="../media/image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hyperlink" Target="http://www.mathssupport.org/" TargetMode="External"/><Relationship Id="rId2" Type="http://schemas.openxmlformats.org/officeDocument/2006/relationships/chart" Target="../charts/chart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www.mathssupport.org/" TargetMode="External"/><Relationship Id="rId2" Type="http://schemas.openxmlformats.org/officeDocument/2006/relationships/chart" Target="../charts/chart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0.png"/><Relationship Id="rId4" Type="http://schemas.openxmlformats.org/officeDocument/2006/relationships/hyperlink" Target="http://www.mathssupport.or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mathssupport.org/" TargetMode="External"/><Relationship Id="rId2" Type="http://schemas.openxmlformats.org/officeDocument/2006/relationships/chart" Target="../charts/chart6.xml"/><Relationship Id="rId1" Type="http://schemas.openxmlformats.org/officeDocument/2006/relationships/slideLayout" Target="../slideLayouts/slideLayout7.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684ED48-1EBA-40F2-A0F4-F3A4E9003A96}"/>
              </a:ext>
            </a:extLst>
          </p:cNvPr>
          <p:cNvSpPr>
            <a:spLocks noGrp="1"/>
          </p:cNvSpPr>
          <p:nvPr>
            <p:ph type="subTitle" idx="1"/>
          </p:nvPr>
        </p:nvSpPr>
        <p:spPr>
          <a:xfrm>
            <a:off x="827584" y="3200400"/>
            <a:ext cx="7416824" cy="1600200"/>
          </a:xfrm>
        </p:spPr>
        <p:txBody>
          <a:bodyPr>
            <a:normAutofit/>
          </a:bodyPr>
          <a:lstStyle/>
          <a:p>
            <a:pPr marL="509588" indent="-509588"/>
            <a:r>
              <a:rPr lang="en-US" sz="2800" dirty="0"/>
              <a:t>LO: </a:t>
            </a:r>
            <a:r>
              <a:rPr lang="en-GB" sz="2800" dirty="0"/>
              <a:t>Given the percentage area under the curve, find the value corresponding to it </a:t>
            </a:r>
          </a:p>
          <a:p>
            <a:pPr marL="509588"/>
            <a:r>
              <a:rPr lang="en-US" sz="2800" dirty="0"/>
              <a:t>To find the mean and standard deviation.</a:t>
            </a:r>
            <a:endParaRPr lang="en-GB" sz="2800" dirty="0"/>
          </a:p>
        </p:txBody>
      </p:sp>
      <p:sp>
        <p:nvSpPr>
          <p:cNvPr id="2" name="Title 1">
            <a:extLst>
              <a:ext uri="{FF2B5EF4-FFF2-40B4-BE49-F238E27FC236}">
                <a16:creationId xmlns:a16="http://schemas.microsoft.com/office/drawing/2014/main" id="{F73CB1A1-67EE-40B7-A9AC-370BFDDA7CB7}"/>
              </a:ext>
            </a:extLst>
          </p:cNvPr>
          <p:cNvSpPr>
            <a:spLocks noGrp="1"/>
          </p:cNvSpPr>
          <p:nvPr>
            <p:ph type="ctrTitle"/>
          </p:nvPr>
        </p:nvSpPr>
        <p:spPr/>
        <p:txBody>
          <a:bodyPr/>
          <a:lstStyle/>
          <a:p>
            <a:r>
              <a:rPr lang="en-US" dirty="0"/>
              <a:t>Inverse Normal calculations</a:t>
            </a:r>
            <a:endParaRPr lang="en-GB" dirty="0"/>
          </a:p>
        </p:txBody>
      </p:sp>
      <p:sp>
        <p:nvSpPr>
          <p:cNvPr id="6" name="Date Placeholder 5">
            <a:extLst>
              <a:ext uri="{FF2B5EF4-FFF2-40B4-BE49-F238E27FC236}">
                <a16:creationId xmlns:a16="http://schemas.microsoft.com/office/drawing/2014/main" id="{30BD9255-8ACF-4774-ACB3-E54A1380D3B7}"/>
              </a:ext>
            </a:extLst>
          </p:cNvPr>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A036AB-8C40-43A4-ABF7-7AE03B3DC58B}" type="datetime4">
              <a:rPr kumimoji="0" lang="en-GB" sz="2000" b="0" i="0" u="none" strike="noStrike" kern="1200" cap="none" spc="0" normalizeH="0" baseline="0" noProof="0" smtClean="0">
                <a:ln>
                  <a:noFill/>
                </a:ln>
                <a:solidFill>
                  <a:srgbClr val="455F51"/>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 April 2024</a:t>
            </a:fld>
            <a:endParaRPr kumimoji="0" lang="en-GB" sz="2000" b="0" i="0" u="none" strike="noStrike" kern="1200" cap="none" spc="0" normalizeH="0" baseline="0" noProof="0">
              <a:ln>
                <a:noFill/>
              </a:ln>
              <a:solidFill>
                <a:srgbClr val="455F51"/>
              </a:solidFill>
              <a:effectLst/>
              <a:uLnTx/>
              <a:uFillTx/>
              <a:latin typeface="Times New Roman" pitchFamily="18" charset="0"/>
              <a:ea typeface="+mn-ea"/>
              <a:cs typeface="+mn-cs"/>
            </a:endParaRPr>
          </a:p>
        </p:txBody>
      </p:sp>
      <p:sp>
        <p:nvSpPr>
          <p:cNvPr id="5" name="Rectangle 4">
            <a:hlinkClick r:id="rId2"/>
            <a:extLst>
              <a:ext uri="{FF2B5EF4-FFF2-40B4-BE49-F238E27FC236}">
                <a16:creationId xmlns:a16="http://schemas.microsoft.com/office/drawing/2014/main" id="{98C5B2A9-9E4E-46F9-8420-D06C3CF4E790}"/>
              </a:ext>
            </a:extLst>
          </p:cNvPr>
          <p:cNvSpPr/>
          <p:nvPr/>
        </p:nvSpPr>
        <p:spPr>
          <a:xfrm>
            <a:off x="8074104" y="6108536"/>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hlinkClick r:id="rId2"/>
            <a:extLst>
              <a:ext uri="{FF2B5EF4-FFF2-40B4-BE49-F238E27FC236}">
                <a16:creationId xmlns:a16="http://schemas.microsoft.com/office/drawing/2014/main" id="{4CAF6EE9-B45D-4B42-9276-8639A585A0FE}"/>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646" y="1023072"/>
            <a:ext cx="8932850" cy="1446550"/>
          </a:xfrm>
          <a:prstGeom prst="rect">
            <a:avLst/>
          </a:prstGeom>
          <a:noFill/>
        </p:spPr>
        <p:txBody>
          <a:bodyPr wrap="square" rtlCol="0">
            <a:spAutoFit/>
          </a:bodyPr>
          <a:lstStyle/>
          <a:p>
            <a:pPr marL="342900" indent="-342900">
              <a:buAutoNum type="alphaLcParenR"/>
              <a:tabLst>
                <a:tab pos="1258888" algn="l"/>
              </a:tabLst>
            </a:pPr>
            <a:r>
              <a:rPr lang="en-GB" sz="2200" dirty="0"/>
              <a:t>Find the percentage of pears that weigh between 100g and 130g.</a:t>
            </a:r>
          </a:p>
          <a:p>
            <a:pPr marL="342900" indent="-342900">
              <a:buFont typeface="+mj-lt"/>
              <a:buAutoNum type="alphaLcParenR" startAt="2"/>
            </a:pPr>
            <a:r>
              <a:rPr lang="en-GB" sz="2200" dirty="0"/>
              <a:t>It is known that 8% of the pears weigh more than </a:t>
            </a:r>
            <a:r>
              <a:rPr lang="en-GB" sz="2200" i="1" dirty="0">
                <a:latin typeface="Times New Roman" pitchFamily="18" charset="0"/>
                <a:cs typeface="Times New Roman" pitchFamily="18" charset="0"/>
              </a:rPr>
              <a:t>m</a:t>
            </a:r>
            <a:r>
              <a:rPr lang="en-GB" sz="2200" dirty="0"/>
              <a:t> g. Find the value of </a:t>
            </a:r>
            <a:r>
              <a:rPr lang="en-GB" sz="2200" i="1" dirty="0">
                <a:latin typeface="Times New Roman" pitchFamily="18" charset="0"/>
                <a:cs typeface="Times New Roman" pitchFamily="18" charset="0"/>
              </a:rPr>
              <a:t>m</a:t>
            </a:r>
            <a:r>
              <a:rPr lang="en-GB" sz="2200" dirty="0"/>
              <a:t>.</a:t>
            </a:r>
          </a:p>
          <a:p>
            <a:pPr marL="342900" indent="-342900">
              <a:buFont typeface="+mj-lt"/>
              <a:buAutoNum type="alphaLcParenR" startAt="2"/>
            </a:pPr>
            <a:r>
              <a:rPr lang="en-GB" sz="2200" dirty="0"/>
              <a:t>250 pears are weighed.  Calculate the expected number of pears that weigh less than 105g.</a:t>
            </a:r>
          </a:p>
        </p:txBody>
      </p:sp>
      <p:sp>
        <p:nvSpPr>
          <p:cNvPr id="3" name="TextBox 2"/>
          <p:cNvSpPr txBox="1"/>
          <p:nvPr/>
        </p:nvSpPr>
        <p:spPr>
          <a:xfrm>
            <a:off x="179512" y="0"/>
            <a:ext cx="1512168" cy="430887"/>
          </a:xfrm>
          <a:prstGeom prst="rect">
            <a:avLst/>
          </a:prstGeom>
          <a:noFill/>
        </p:spPr>
        <p:txBody>
          <a:bodyPr wrap="square" rtlCol="0">
            <a:spAutoFit/>
          </a:bodyPr>
          <a:lstStyle/>
          <a:p>
            <a:r>
              <a:rPr lang="en-GB" sz="2200" b="1" dirty="0">
                <a:solidFill>
                  <a:srgbClr val="002060"/>
                </a:solidFill>
              </a:rPr>
              <a:t>Example 2</a:t>
            </a:r>
          </a:p>
        </p:txBody>
      </p:sp>
      <p:sp>
        <p:nvSpPr>
          <p:cNvPr id="7" name="TextBox 6"/>
          <p:cNvSpPr txBox="1"/>
          <p:nvPr/>
        </p:nvSpPr>
        <p:spPr>
          <a:xfrm>
            <a:off x="186677" y="2375103"/>
            <a:ext cx="4680520" cy="830997"/>
          </a:xfrm>
          <a:prstGeom prst="rect">
            <a:avLst/>
          </a:prstGeom>
          <a:noFill/>
        </p:spPr>
        <p:txBody>
          <a:bodyPr wrap="square" rtlCol="0">
            <a:spAutoFit/>
          </a:bodyPr>
          <a:lstStyle/>
          <a:p>
            <a:r>
              <a:rPr lang="en-GB" sz="2400" dirty="0"/>
              <a:t>Sketch a diagram.  </a:t>
            </a:r>
            <a:r>
              <a:rPr lang="el-GR" sz="2400" dirty="0"/>
              <a:t>μ</a:t>
            </a:r>
            <a:r>
              <a:rPr lang="en-GB" sz="2400" dirty="0"/>
              <a:t> = 110g      </a:t>
            </a:r>
            <a:r>
              <a:rPr lang="el-GR" sz="2400" dirty="0"/>
              <a:t>σ</a:t>
            </a:r>
            <a:r>
              <a:rPr lang="en-GB" sz="2400" dirty="0"/>
              <a:t> = 8g</a:t>
            </a:r>
          </a:p>
        </p:txBody>
      </p:sp>
      <p:grpSp>
        <p:nvGrpSpPr>
          <p:cNvPr id="4" name="Group 29"/>
          <p:cNvGrpSpPr/>
          <p:nvPr/>
        </p:nvGrpSpPr>
        <p:grpSpPr>
          <a:xfrm>
            <a:off x="4499992" y="2420888"/>
            <a:ext cx="4176464" cy="2592288"/>
            <a:chOff x="4644008" y="1556792"/>
            <a:chExt cx="4176464" cy="2592288"/>
          </a:xfrm>
        </p:grpSpPr>
        <p:cxnSp>
          <p:nvCxnSpPr>
            <p:cNvPr id="23" name="Straight Arrow Connector 22"/>
            <p:cNvCxnSpPr/>
            <p:nvPr/>
          </p:nvCxnSpPr>
          <p:spPr>
            <a:xfrm flipV="1">
              <a:off x="4788024" y="1628800"/>
              <a:ext cx="0" cy="20162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788024" y="3573016"/>
              <a:ext cx="40324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nvGraphicFramePr>
          <p:xfrm>
            <a:off x="4644008" y="1556792"/>
            <a:ext cx="4176464" cy="2592288"/>
          </p:xfrm>
          <a:graphic>
            <a:graphicData uri="http://schemas.openxmlformats.org/drawingml/2006/chart">
              <c:chart xmlns:c="http://schemas.openxmlformats.org/drawingml/2006/chart" xmlns:r="http://schemas.openxmlformats.org/officeDocument/2006/relationships" r:id="rId2"/>
            </a:graphicData>
          </a:graphic>
        </p:graphicFrame>
      </p:grpSp>
      <p:sp>
        <p:nvSpPr>
          <p:cNvPr id="31" name="Freeform 30"/>
          <p:cNvSpPr/>
          <p:nvPr/>
        </p:nvSpPr>
        <p:spPr>
          <a:xfrm>
            <a:off x="4772025" y="2728848"/>
            <a:ext cx="3576638" cy="1712119"/>
          </a:xfrm>
          <a:custGeom>
            <a:avLst/>
            <a:gdLst>
              <a:gd name="connsiteX0" fmla="*/ 0 w 3576638"/>
              <a:gd name="connsiteY0" fmla="*/ 1691481 h 1712119"/>
              <a:gd name="connsiteX1" fmla="*/ 671513 w 3576638"/>
              <a:gd name="connsiteY1" fmla="*/ 1672431 h 1712119"/>
              <a:gd name="connsiteX2" fmla="*/ 1095375 w 3576638"/>
              <a:gd name="connsiteY2" fmla="*/ 1453356 h 1712119"/>
              <a:gd name="connsiteX3" fmla="*/ 1452563 w 3576638"/>
              <a:gd name="connsiteY3" fmla="*/ 977106 h 1712119"/>
              <a:gd name="connsiteX4" fmla="*/ 1809750 w 3576638"/>
              <a:gd name="connsiteY4" fmla="*/ 15081 h 1712119"/>
              <a:gd name="connsiteX5" fmla="*/ 2181225 w 3576638"/>
              <a:gd name="connsiteY5" fmla="*/ 1067594 h 1712119"/>
              <a:gd name="connsiteX6" fmla="*/ 2552700 w 3576638"/>
              <a:gd name="connsiteY6" fmla="*/ 1481931 h 1712119"/>
              <a:gd name="connsiteX7" fmla="*/ 2943225 w 3576638"/>
              <a:gd name="connsiteY7" fmla="*/ 1677194 h 1712119"/>
              <a:gd name="connsiteX8" fmla="*/ 3576638 w 3576638"/>
              <a:gd name="connsiteY8" fmla="*/ 1691481 h 1712119"/>
              <a:gd name="connsiteX9" fmla="*/ 3576638 w 3576638"/>
              <a:gd name="connsiteY9" fmla="*/ 1691481 h 171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6638" h="1712119">
                <a:moveTo>
                  <a:pt x="0" y="1691481"/>
                </a:moveTo>
                <a:cubicBezTo>
                  <a:pt x="244475" y="1701799"/>
                  <a:pt x="488951" y="1712118"/>
                  <a:pt x="671513" y="1672431"/>
                </a:cubicBezTo>
                <a:cubicBezTo>
                  <a:pt x="854075" y="1632744"/>
                  <a:pt x="965200" y="1569243"/>
                  <a:pt x="1095375" y="1453356"/>
                </a:cubicBezTo>
                <a:cubicBezTo>
                  <a:pt x="1225550" y="1337469"/>
                  <a:pt x="1333501" y="1216818"/>
                  <a:pt x="1452563" y="977106"/>
                </a:cubicBezTo>
                <a:cubicBezTo>
                  <a:pt x="1571625" y="737394"/>
                  <a:pt x="1688306" y="0"/>
                  <a:pt x="1809750" y="15081"/>
                </a:cubicBezTo>
                <a:cubicBezTo>
                  <a:pt x="1931194" y="30162"/>
                  <a:pt x="2057400" y="823119"/>
                  <a:pt x="2181225" y="1067594"/>
                </a:cubicBezTo>
                <a:cubicBezTo>
                  <a:pt x="2305050" y="1312069"/>
                  <a:pt x="2425700" y="1380331"/>
                  <a:pt x="2552700" y="1481931"/>
                </a:cubicBezTo>
                <a:cubicBezTo>
                  <a:pt x="2679700" y="1583531"/>
                  <a:pt x="2772569" y="1642269"/>
                  <a:pt x="2943225" y="1677194"/>
                </a:cubicBezTo>
                <a:cubicBezTo>
                  <a:pt x="3113881" y="1712119"/>
                  <a:pt x="3576638" y="1691481"/>
                  <a:pt x="3576638" y="1691481"/>
                </a:cubicBezTo>
                <a:lnTo>
                  <a:pt x="3576638" y="1691481"/>
                </a:lnTo>
              </a:path>
            </a:pathLst>
          </a:cu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55" name="Group 54"/>
          <p:cNvGrpSpPr/>
          <p:nvPr/>
        </p:nvGrpSpPr>
        <p:grpSpPr>
          <a:xfrm>
            <a:off x="4860032" y="2060848"/>
            <a:ext cx="3384377" cy="2448272"/>
            <a:chOff x="4860032" y="1484784"/>
            <a:chExt cx="3384377" cy="2448272"/>
          </a:xfrm>
        </p:grpSpPr>
        <p:grpSp>
          <p:nvGrpSpPr>
            <p:cNvPr id="18" name="Group 31"/>
            <p:cNvGrpSpPr/>
            <p:nvPr/>
          </p:nvGrpSpPr>
          <p:grpSpPr>
            <a:xfrm>
              <a:off x="6300192" y="1484784"/>
              <a:ext cx="576064" cy="2448272"/>
              <a:chOff x="6372200" y="1484784"/>
              <a:chExt cx="576064" cy="3096344"/>
            </a:xfrm>
          </p:grpSpPr>
          <p:cxnSp>
            <p:nvCxnSpPr>
              <p:cNvPr id="19" name="Straight Connector 18"/>
              <p:cNvCxnSpPr/>
              <p:nvPr/>
            </p:nvCxnSpPr>
            <p:spPr>
              <a:xfrm flipH="1">
                <a:off x="6645608" y="2282740"/>
                <a:ext cx="7424" cy="2298388"/>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372200" y="1484784"/>
                <a:ext cx="576064" cy="797956"/>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2000" i="1" dirty="0">
                    <a:solidFill>
                      <a:srgbClr val="FF0000"/>
                    </a:solidFill>
                    <a:latin typeface="Times New Roman" pitchFamily="18" charset="0"/>
                    <a:cs typeface="Times New Roman" pitchFamily="18" charset="0"/>
                  </a:rPr>
                  <a:t>μ</a:t>
                </a:r>
                <a:endParaRPr lang="en-GB" sz="2000" i="1" dirty="0">
                  <a:solidFill>
                    <a:srgbClr val="FF0000"/>
                  </a:solidFill>
                  <a:latin typeface="Times New Roman" pitchFamily="18" charset="0"/>
                  <a:cs typeface="Times New Roman" pitchFamily="18" charset="0"/>
                </a:endParaRPr>
              </a:p>
              <a:p>
                <a:pPr algn="ctr"/>
                <a:r>
                  <a:rPr lang="en-GB" sz="1500" dirty="0">
                    <a:solidFill>
                      <a:srgbClr val="FF0000"/>
                    </a:solidFill>
                    <a:latin typeface="Times New Roman" pitchFamily="18" charset="0"/>
                    <a:cs typeface="Times New Roman" pitchFamily="18" charset="0"/>
                  </a:rPr>
                  <a:t>110</a:t>
                </a:r>
                <a:endParaRPr lang="en-GB" sz="1500" dirty="0">
                  <a:solidFill>
                    <a:srgbClr val="FF0000"/>
                  </a:solidFill>
                </a:endParaRPr>
              </a:p>
            </p:txBody>
          </p:sp>
        </p:grpSp>
        <p:grpSp>
          <p:nvGrpSpPr>
            <p:cNvPr id="21" name="Group 32"/>
            <p:cNvGrpSpPr/>
            <p:nvPr/>
          </p:nvGrpSpPr>
          <p:grpSpPr>
            <a:xfrm>
              <a:off x="5831992" y="2118202"/>
              <a:ext cx="1548000" cy="1814853"/>
              <a:chOff x="5607115" y="2420888"/>
              <a:chExt cx="2178236" cy="2160240"/>
            </a:xfrm>
          </p:grpSpPr>
          <p:cxnSp>
            <p:nvCxnSpPr>
              <p:cNvPr id="30" name="Straight Connector 29"/>
              <p:cNvCxnSpPr/>
              <p:nvPr/>
            </p:nvCxnSpPr>
            <p:spPr>
              <a:xfrm>
                <a:off x="7164288"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5607115" y="2420888"/>
                <a:ext cx="909103"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102</a:t>
                </a:r>
                <a:endParaRPr lang="en-GB" sz="1500" dirty="0">
                  <a:solidFill>
                    <a:schemeClr val="accent6">
                      <a:lumMod val="75000"/>
                    </a:schemeClr>
                  </a:solidFill>
                </a:endParaRPr>
              </a:p>
            </p:txBody>
          </p:sp>
          <p:sp>
            <p:nvSpPr>
              <p:cNvPr id="34" name="Rectangle 33"/>
              <p:cNvSpPr/>
              <p:nvPr/>
            </p:nvSpPr>
            <p:spPr>
              <a:xfrm>
                <a:off x="6696233" y="2420888"/>
                <a:ext cx="1089118"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118</a:t>
                </a:r>
                <a:endParaRPr lang="en-GB" sz="1500" dirty="0">
                  <a:solidFill>
                    <a:schemeClr val="accent6">
                      <a:lumMod val="75000"/>
                    </a:schemeClr>
                  </a:solidFill>
                </a:endParaRPr>
              </a:p>
            </p:txBody>
          </p:sp>
          <p:cxnSp>
            <p:nvCxnSpPr>
              <p:cNvPr id="22" name="Straight Connector 21"/>
              <p:cNvCxnSpPr/>
              <p:nvPr/>
            </p:nvCxnSpPr>
            <p:spPr>
              <a:xfrm>
                <a:off x="6156176"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5" name="Group 33"/>
            <p:cNvGrpSpPr/>
            <p:nvPr/>
          </p:nvGrpSpPr>
          <p:grpSpPr>
            <a:xfrm>
              <a:off x="5508104" y="2662659"/>
              <a:ext cx="2268000" cy="1270397"/>
              <a:chOff x="5191788" y="3068960"/>
              <a:chExt cx="3209499" cy="1512168"/>
            </a:xfrm>
          </p:grpSpPr>
          <p:cxnSp>
            <p:nvCxnSpPr>
              <p:cNvPr id="36" name="Straight Connector 35"/>
              <p:cNvCxnSpPr>
                <a:stCxn id="38" idx="2"/>
              </p:cNvCxnSpPr>
              <p:nvPr/>
            </p:nvCxnSpPr>
            <p:spPr>
              <a:xfrm flipH="1">
                <a:off x="5693271" y="3746708"/>
                <a:ext cx="1" cy="834420"/>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7739292" y="3724009"/>
                <a:ext cx="1" cy="857119"/>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5191788" y="3068960"/>
                <a:ext cx="1002968"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rPr>
                  <a:t>94</a:t>
                </a:r>
              </a:p>
            </p:txBody>
          </p:sp>
          <p:sp>
            <p:nvSpPr>
              <p:cNvPr id="39" name="Rectangle 38"/>
              <p:cNvSpPr/>
              <p:nvPr/>
            </p:nvSpPr>
            <p:spPr>
              <a:xfrm>
                <a:off x="7197723" y="3068960"/>
                <a:ext cx="1203564" cy="677748"/>
              </a:xfrm>
              <a:prstGeom prst="rect">
                <a:avLst/>
              </a:prstGeom>
            </p:spPr>
            <p:txBody>
              <a:bodyPr wrap="square">
                <a:spAutoFit/>
              </a:bodyPr>
              <a:lstStyle/>
              <a:p>
                <a:pPr algn="ct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latin typeface="Times New Roman" pitchFamily="18" charset="0"/>
                    <a:cs typeface="Times New Roman" pitchFamily="18" charset="0"/>
                  </a:rPr>
                  <a:t>126</a:t>
                </a:r>
                <a:endParaRPr lang="en-GB" sz="1500" dirty="0">
                  <a:solidFill>
                    <a:srgbClr val="008000"/>
                  </a:solidFill>
                </a:endParaRPr>
              </a:p>
            </p:txBody>
          </p:sp>
        </p:grpSp>
        <p:grpSp>
          <p:nvGrpSpPr>
            <p:cNvPr id="40" name="Group 34"/>
            <p:cNvGrpSpPr/>
            <p:nvPr/>
          </p:nvGrpSpPr>
          <p:grpSpPr>
            <a:xfrm>
              <a:off x="4860032" y="3025630"/>
              <a:ext cx="3384377" cy="907426"/>
              <a:chOff x="4375438" y="3501008"/>
              <a:chExt cx="4505368" cy="1080120"/>
            </a:xfrm>
          </p:grpSpPr>
          <p:cxnSp>
            <p:nvCxnSpPr>
              <p:cNvPr id="41" name="Straight Connector 40"/>
              <p:cNvCxnSpPr/>
              <p:nvPr/>
            </p:nvCxnSpPr>
            <p:spPr>
              <a:xfrm>
                <a:off x="5148064"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173065"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4375438" y="3501008"/>
                <a:ext cx="1444053"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 86</a:t>
                </a:r>
                <a:endParaRPr lang="en-GB" sz="1500" dirty="0">
                  <a:solidFill>
                    <a:srgbClr val="0000FF"/>
                  </a:solidFill>
                </a:endParaRPr>
              </a:p>
            </p:txBody>
          </p:sp>
          <p:sp>
            <p:nvSpPr>
              <p:cNvPr id="44" name="Rectangle 43"/>
              <p:cNvSpPr/>
              <p:nvPr/>
            </p:nvSpPr>
            <p:spPr>
              <a:xfrm>
                <a:off x="7572985" y="3501008"/>
                <a:ext cx="1307821"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134</a:t>
                </a:r>
                <a:endParaRPr lang="en-GB" sz="1500" dirty="0">
                  <a:solidFill>
                    <a:srgbClr val="0000FF"/>
                  </a:solidFill>
                </a:endParaRPr>
              </a:p>
            </p:txBody>
          </p:sp>
        </p:grpSp>
      </p:grpSp>
      <p:sp>
        <p:nvSpPr>
          <p:cNvPr id="5" name="Rectangle 4">
            <a:extLst>
              <a:ext uri="{FF2B5EF4-FFF2-40B4-BE49-F238E27FC236}">
                <a16:creationId xmlns:a16="http://schemas.microsoft.com/office/drawing/2014/main" id="{3BBEA345-A88E-4FA4-9EE6-023A5C1731C6}"/>
              </a:ext>
            </a:extLst>
          </p:cNvPr>
          <p:cNvSpPr/>
          <p:nvPr/>
        </p:nvSpPr>
        <p:spPr>
          <a:xfrm>
            <a:off x="181723" y="345970"/>
            <a:ext cx="7990677" cy="769441"/>
          </a:xfrm>
          <a:prstGeom prst="rect">
            <a:avLst/>
          </a:prstGeom>
        </p:spPr>
        <p:txBody>
          <a:bodyPr wrap="square">
            <a:spAutoFit/>
          </a:bodyPr>
          <a:lstStyle/>
          <a:p>
            <a:r>
              <a:rPr lang="en-GB" sz="2200" dirty="0"/>
              <a:t>The weights of pears are normally distributed with a mean of 110g and a standard deviation of 8g.</a:t>
            </a:r>
          </a:p>
        </p:txBody>
      </p:sp>
      <p:sp>
        <p:nvSpPr>
          <p:cNvPr id="32" name="Rectangle 31">
            <a:hlinkClick r:id="rId3"/>
            <a:extLst>
              <a:ext uri="{FF2B5EF4-FFF2-40B4-BE49-F238E27FC236}">
                <a16:creationId xmlns:a16="http://schemas.microsoft.com/office/drawing/2014/main" id="{7E6E12F1-C9EF-438B-9A12-9B948197482B}"/>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hlinkClick r:id="rId3"/>
            <a:extLst>
              <a:ext uri="{FF2B5EF4-FFF2-40B4-BE49-F238E27FC236}">
                <a16:creationId xmlns:a16="http://schemas.microsoft.com/office/drawing/2014/main" id="{4A590665-CBF5-4FC5-926C-65D64F8969C4}"/>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 y="347472"/>
            <a:ext cx="8100392" cy="1446550"/>
          </a:xfrm>
          <a:prstGeom prst="rect">
            <a:avLst/>
          </a:prstGeom>
          <a:noFill/>
        </p:spPr>
        <p:txBody>
          <a:bodyPr wrap="square" rtlCol="0">
            <a:spAutoFit/>
          </a:bodyPr>
          <a:lstStyle/>
          <a:p>
            <a:r>
              <a:rPr lang="en-GB" sz="2200" dirty="0"/>
              <a:t>The weights of pears are normally distributed with a mean of 110g and a standard deviation of 8g.</a:t>
            </a:r>
          </a:p>
          <a:p>
            <a:pPr marL="342900" indent="-342900">
              <a:buAutoNum type="alphaLcParenR"/>
            </a:pPr>
            <a:r>
              <a:rPr lang="en-GB" sz="2200" dirty="0"/>
              <a:t>Find the percentage of pears that weigh between 100g and 130g.</a:t>
            </a:r>
          </a:p>
          <a:p>
            <a:pPr marL="342900" indent="-342900"/>
            <a:endParaRPr lang="en-GB" sz="2200" dirty="0"/>
          </a:p>
        </p:txBody>
      </p:sp>
      <p:sp>
        <p:nvSpPr>
          <p:cNvPr id="3" name="TextBox 2"/>
          <p:cNvSpPr txBox="1"/>
          <p:nvPr/>
        </p:nvSpPr>
        <p:spPr>
          <a:xfrm>
            <a:off x="179512" y="0"/>
            <a:ext cx="1512168" cy="430887"/>
          </a:xfrm>
          <a:prstGeom prst="rect">
            <a:avLst/>
          </a:prstGeom>
          <a:noFill/>
        </p:spPr>
        <p:txBody>
          <a:bodyPr wrap="square" rtlCol="0">
            <a:spAutoFit/>
          </a:bodyPr>
          <a:lstStyle/>
          <a:p>
            <a:r>
              <a:rPr lang="en-GB" sz="2200" b="1" dirty="0">
                <a:solidFill>
                  <a:srgbClr val="002060"/>
                </a:solidFill>
              </a:rPr>
              <a:t>Example 2</a:t>
            </a:r>
          </a:p>
        </p:txBody>
      </p:sp>
      <p:sp>
        <p:nvSpPr>
          <p:cNvPr id="7" name="TextBox 6"/>
          <p:cNvSpPr txBox="1"/>
          <p:nvPr/>
        </p:nvSpPr>
        <p:spPr>
          <a:xfrm>
            <a:off x="251520" y="1844824"/>
            <a:ext cx="4680520" cy="430887"/>
          </a:xfrm>
          <a:prstGeom prst="rect">
            <a:avLst/>
          </a:prstGeom>
          <a:noFill/>
        </p:spPr>
        <p:txBody>
          <a:bodyPr wrap="square" rtlCol="0">
            <a:spAutoFit/>
          </a:bodyPr>
          <a:lstStyle/>
          <a:p>
            <a:r>
              <a:rPr lang="en-GB" sz="2200" dirty="0"/>
              <a:t>Sketch a diagram.  </a:t>
            </a:r>
            <a:r>
              <a:rPr lang="el-GR" sz="2200" dirty="0"/>
              <a:t>μ</a:t>
            </a:r>
            <a:r>
              <a:rPr lang="en-GB" sz="2200" dirty="0"/>
              <a:t> = 110g      </a:t>
            </a:r>
            <a:r>
              <a:rPr lang="el-GR" sz="2200" dirty="0"/>
              <a:t>σ</a:t>
            </a:r>
            <a:r>
              <a:rPr lang="en-GB" sz="2200" dirty="0"/>
              <a:t> = 8g</a:t>
            </a:r>
          </a:p>
        </p:txBody>
      </p:sp>
      <p:grpSp>
        <p:nvGrpSpPr>
          <p:cNvPr id="4" name="Group 29"/>
          <p:cNvGrpSpPr/>
          <p:nvPr/>
        </p:nvGrpSpPr>
        <p:grpSpPr>
          <a:xfrm>
            <a:off x="4499992" y="2420888"/>
            <a:ext cx="4176464" cy="2592288"/>
            <a:chOff x="4644008" y="1556792"/>
            <a:chExt cx="4176464" cy="2592288"/>
          </a:xfrm>
        </p:grpSpPr>
        <p:cxnSp>
          <p:nvCxnSpPr>
            <p:cNvPr id="23" name="Straight Arrow Connector 22"/>
            <p:cNvCxnSpPr/>
            <p:nvPr/>
          </p:nvCxnSpPr>
          <p:spPr>
            <a:xfrm flipV="1">
              <a:off x="4788024" y="1628800"/>
              <a:ext cx="0" cy="20162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788024" y="3573016"/>
              <a:ext cx="40324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nvGraphicFramePr>
          <p:xfrm>
            <a:off x="4644008" y="1556792"/>
            <a:ext cx="4176464" cy="2592288"/>
          </p:xfrm>
          <a:graphic>
            <a:graphicData uri="http://schemas.openxmlformats.org/drawingml/2006/chart">
              <c:chart xmlns:c="http://schemas.openxmlformats.org/drawingml/2006/chart" xmlns:r="http://schemas.openxmlformats.org/officeDocument/2006/relationships" r:id="rId2"/>
            </a:graphicData>
          </a:graphic>
        </p:graphicFrame>
      </p:grpSp>
      <p:grpSp>
        <p:nvGrpSpPr>
          <p:cNvPr id="55" name="Group 54"/>
          <p:cNvGrpSpPr/>
          <p:nvPr/>
        </p:nvGrpSpPr>
        <p:grpSpPr>
          <a:xfrm>
            <a:off x="4860032" y="2060848"/>
            <a:ext cx="3384377" cy="2448272"/>
            <a:chOff x="4860032" y="1484784"/>
            <a:chExt cx="3384377" cy="2448272"/>
          </a:xfrm>
        </p:grpSpPr>
        <p:grpSp>
          <p:nvGrpSpPr>
            <p:cNvPr id="18" name="Group 31"/>
            <p:cNvGrpSpPr/>
            <p:nvPr/>
          </p:nvGrpSpPr>
          <p:grpSpPr>
            <a:xfrm>
              <a:off x="6300192" y="1484784"/>
              <a:ext cx="576064" cy="2448272"/>
              <a:chOff x="6372200" y="1484784"/>
              <a:chExt cx="576064" cy="3096344"/>
            </a:xfrm>
          </p:grpSpPr>
          <p:cxnSp>
            <p:nvCxnSpPr>
              <p:cNvPr id="19" name="Straight Connector 18"/>
              <p:cNvCxnSpPr/>
              <p:nvPr/>
            </p:nvCxnSpPr>
            <p:spPr>
              <a:xfrm flipH="1">
                <a:off x="6645608" y="2282740"/>
                <a:ext cx="7424" cy="2298388"/>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372200" y="1484784"/>
                <a:ext cx="576064" cy="797956"/>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2000" i="1" dirty="0">
                    <a:solidFill>
                      <a:srgbClr val="FF0000"/>
                    </a:solidFill>
                    <a:latin typeface="Times New Roman" pitchFamily="18" charset="0"/>
                    <a:cs typeface="Times New Roman" pitchFamily="18" charset="0"/>
                  </a:rPr>
                  <a:t>μ</a:t>
                </a:r>
                <a:endParaRPr lang="en-GB" sz="2000" i="1" dirty="0">
                  <a:solidFill>
                    <a:srgbClr val="FF0000"/>
                  </a:solidFill>
                  <a:latin typeface="Times New Roman" pitchFamily="18" charset="0"/>
                  <a:cs typeface="Times New Roman" pitchFamily="18" charset="0"/>
                </a:endParaRPr>
              </a:p>
              <a:p>
                <a:pPr algn="ctr"/>
                <a:r>
                  <a:rPr lang="en-GB" sz="1500" dirty="0">
                    <a:solidFill>
                      <a:srgbClr val="FF0000"/>
                    </a:solidFill>
                    <a:latin typeface="Times New Roman" pitchFamily="18" charset="0"/>
                    <a:cs typeface="Times New Roman" pitchFamily="18" charset="0"/>
                  </a:rPr>
                  <a:t>110</a:t>
                </a:r>
                <a:endParaRPr lang="en-GB" sz="1500" dirty="0">
                  <a:solidFill>
                    <a:srgbClr val="FF0000"/>
                  </a:solidFill>
                </a:endParaRPr>
              </a:p>
            </p:txBody>
          </p:sp>
        </p:grpSp>
        <p:grpSp>
          <p:nvGrpSpPr>
            <p:cNvPr id="21" name="Group 32"/>
            <p:cNvGrpSpPr/>
            <p:nvPr/>
          </p:nvGrpSpPr>
          <p:grpSpPr>
            <a:xfrm>
              <a:off x="5831992" y="2118202"/>
              <a:ext cx="1548000" cy="1814853"/>
              <a:chOff x="5607115" y="2420888"/>
              <a:chExt cx="2178236" cy="2160240"/>
            </a:xfrm>
          </p:grpSpPr>
          <p:cxnSp>
            <p:nvCxnSpPr>
              <p:cNvPr id="22" name="Straight Connector 21"/>
              <p:cNvCxnSpPr/>
              <p:nvPr/>
            </p:nvCxnSpPr>
            <p:spPr>
              <a:xfrm>
                <a:off x="6156176"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164288"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5607115" y="2420888"/>
                <a:ext cx="909103"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102</a:t>
                </a:r>
                <a:endParaRPr lang="en-GB" sz="1500" dirty="0">
                  <a:solidFill>
                    <a:schemeClr val="accent6">
                      <a:lumMod val="75000"/>
                    </a:schemeClr>
                  </a:solidFill>
                </a:endParaRPr>
              </a:p>
            </p:txBody>
          </p:sp>
          <p:sp>
            <p:nvSpPr>
              <p:cNvPr id="34" name="Rectangle 33"/>
              <p:cNvSpPr/>
              <p:nvPr/>
            </p:nvSpPr>
            <p:spPr>
              <a:xfrm>
                <a:off x="6696233" y="2420888"/>
                <a:ext cx="1089118"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118</a:t>
                </a:r>
                <a:endParaRPr lang="en-GB" sz="1500" dirty="0">
                  <a:solidFill>
                    <a:schemeClr val="accent6">
                      <a:lumMod val="75000"/>
                    </a:schemeClr>
                  </a:solidFill>
                </a:endParaRPr>
              </a:p>
            </p:txBody>
          </p:sp>
        </p:grpSp>
        <p:grpSp>
          <p:nvGrpSpPr>
            <p:cNvPr id="35" name="Group 33"/>
            <p:cNvGrpSpPr/>
            <p:nvPr/>
          </p:nvGrpSpPr>
          <p:grpSpPr>
            <a:xfrm>
              <a:off x="5508104" y="2662659"/>
              <a:ext cx="2268000" cy="1270397"/>
              <a:chOff x="5191788" y="3068960"/>
              <a:chExt cx="3209499" cy="1512168"/>
            </a:xfrm>
          </p:grpSpPr>
          <p:cxnSp>
            <p:nvCxnSpPr>
              <p:cNvPr id="36" name="Straight Connector 35"/>
              <p:cNvCxnSpPr>
                <a:stCxn id="38" idx="2"/>
              </p:cNvCxnSpPr>
              <p:nvPr/>
            </p:nvCxnSpPr>
            <p:spPr>
              <a:xfrm flipH="1">
                <a:off x="5693271" y="3746708"/>
                <a:ext cx="1" cy="834420"/>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7739292" y="3724009"/>
                <a:ext cx="1" cy="857119"/>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5191788" y="3068960"/>
                <a:ext cx="1002968"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rPr>
                  <a:t>94</a:t>
                </a:r>
              </a:p>
            </p:txBody>
          </p:sp>
          <p:sp>
            <p:nvSpPr>
              <p:cNvPr id="39" name="Rectangle 38"/>
              <p:cNvSpPr/>
              <p:nvPr/>
            </p:nvSpPr>
            <p:spPr>
              <a:xfrm>
                <a:off x="7197723" y="3068960"/>
                <a:ext cx="1203564" cy="677748"/>
              </a:xfrm>
              <a:prstGeom prst="rect">
                <a:avLst/>
              </a:prstGeom>
            </p:spPr>
            <p:txBody>
              <a:bodyPr wrap="square">
                <a:spAutoFit/>
              </a:bodyPr>
              <a:lstStyle/>
              <a:p>
                <a:pPr algn="ct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latin typeface="Times New Roman" pitchFamily="18" charset="0"/>
                    <a:cs typeface="Times New Roman" pitchFamily="18" charset="0"/>
                  </a:rPr>
                  <a:t>126</a:t>
                </a:r>
                <a:endParaRPr lang="en-GB" sz="1500" dirty="0">
                  <a:solidFill>
                    <a:srgbClr val="008000"/>
                  </a:solidFill>
                </a:endParaRPr>
              </a:p>
            </p:txBody>
          </p:sp>
        </p:grpSp>
        <p:grpSp>
          <p:nvGrpSpPr>
            <p:cNvPr id="40" name="Group 34"/>
            <p:cNvGrpSpPr/>
            <p:nvPr/>
          </p:nvGrpSpPr>
          <p:grpSpPr>
            <a:xfrm>
              <a:off x="4860032" y="3025630"/>
              <a:ext cx="3384377" cy="907426"/>
              <a:chOff x="4375438" y="3501008"/>
              <a:chExt cx="4505368" cy="1080120"/>
            </a:xfrm>
          </p:grpSpPr>
          <p:cxnSp>
            <p:nvCxnSpPr>
              <p:cNvPr id="41" name="Straight Connector 40"/>
              <p:cNvCxnSpPr/>
              <p:nvPr/>
            </p:nvCxnSpPr>
            <p:spPr>
              <a:xfrm>
                <a:off x="5148064"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173065"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4375438" y="3501008"/>
                <a:ext cx="1444053"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 86</a:t>
                </a:r>
                <a:endParaRPr lang="en-GB" sz="1500" dirty="0">
                  <a:solidFill>
                    <a:srgbClr val="0000FF"/>
                  </a:solidFill>
                </a:endParaRPr>
              </a:p>
            </p:txBody>
          </p:sp>
          <p:sp>
            <p:nvSpPr>
              <p:cNvPr id="44" name="Rectangle 43"/>
              <p:cNvSpPr/>
              <p:nvPr/>
            </p:nvSpPr>
            <p:spPr>
              <a:xfrm>
                <a:off x="7572985" y="3501008"/>
                <a:ext cx="1307821"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134</a:t>
                </a:r>
                <a:endParaRPr lang="en-GB" sz="1500" dirty="0">
                  <a:solidFill>
                    <a:srgbClr val="0000FF"/>
                  </a:solidFill>
                </a:endParaRPr>
              </a:p>
            </p:txBody>
          </p:sp>
        </p:grpSp>
      </p:grpSp>
      <p:sp>
        <p:nvSpPr>
          <p:cNvPr id="31" name="Freeform 30"/>
          <p:cNvSpPr/>
          <p:nvPr/>
        </p:nvSpPr>
        <p:spPr>
          <a:xfrm>
            <a:off x="4772025" y="2728848"/>
            <a:ext cx="3576638" cy="1712119"/>
          </a:xfrm>
          <a:custGeom>
            <a:avLst/>
            <a:gdLst>
              <a:gd name="connsiteX0" fmla="*/ 0 w 3576638"/>
              <a:gd name="connsiteY0" fmla="*/ 1691481 h 1712119"/>
              <a:gd name="connsiteX1" fmla="*/ 671513 w 3576638"/>
              <a:gd name="connsiteY1" fmla="*/ 1672431 h 1712119"/>
              <a:gd name="connsiteX2" fmla="*/ 1095375 w 3576638"/>
              <a:gd name="connsiteY2" fmla="*/ 1453356 h 1712119"/>
              <a:gd name="connsiteX3" fmla="*/ 1452563 w 3576638"/>
              <a:gd name="connsiteY3" fmla="*/ 977106 h 1712119"/>
              <a:gd name="connsiteX4" fmla="*/ 1809750 w 3576638"/>
              <a:gd name="connsiteY4" fmla="*/ 15081 h 1712119"/>
              <a:gd name="connsiteX5" fmla="*/ 2181225 w 3576638"/>
              <a:gd name="connsiteY5" fmla="*/ 1067594 h 1712119"/>
              <a:gd name="connsiteX6" fmla="*/ 2552700 w 3576638"/>
              <a:gd name="connsiteY6" fmla="*/ 1481931 h 1712119"/>
              <a:gd name="connsiteX7" fmla="*/ 2943225 w 3576638"/>
              <a:gd name="connsiteY7" fmla="*/ 1677194 h 1712119"/>
              <a:gd name="connsiteX8" fmla="*/ 3576638 w 3576638"/>
              <a:gd name="connsiteY8" fmla="*/ 1691481 h 1712119"/>
              <a:gd name="connsiteX9" fmla="*/ 3576638 w 3576638"/>
              <a:gd name="connsiteY9" fmla="*/ 1691481 h 171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6638" h="1712119">
                <a:moveTo>
                  <a:pt x="0" y="1691481"/>
                </a:moveTo>
                <a:cubicBezTo>
                  <a:pt x="244475" y="1701799"/>
                  <a:pt x="488951" y="1712118"/>
                  <a:pt x="671513" y="1672431"/>
                </a:cubicBezTo>
                <a:cubicBezTo>
                  <a:pt x="854075" y="1632744"/>
                  <a:pt x="965200" y="1569243"/>
                  <a:pt x="1095375" y="1453356"/>
                </a:cubicBezTo>
                <a:cubicBezTo>
                  <a:pt x="1225550" y="1337469"/>
                  <a:pt x="1333501" y="1216818"/>
                  <a:pt x="1452563" y="977106"/>
                </a:cubicBezTo>
                <a:cubicBezTo>
                  <a:pt x="1571625" y="737394"/>
                  <a:pt x="1688306" y="0"/>
                  <a:pt x="1809750" y="15081"/>
                </a:cubicBezTo>
                <a:cubicBezTo>
                  <a:pt x="1931194" y="30162"/>
                  <a:pt x="2057400" y="823119"/>
                  <a:pt x="2181225" y="1067594"/>
                </a:cubicBezTo>
                <a:cubicBezTo>
                  <a:pt x="2305050" y="1312069"/>
                  <a:pt x="2425700" y="1380331"/>
                  <a:pt x="2552700" y="1481931"/>
                </a:cubicBezTo>
                <a:cubicBezTo>
                  <a:pt x="2679700" y="1583531"/>
                  <a:pt x="2772569" y="1642269"/>
                  <a:pt x="2943225" y="1677194"/>
                </a:cubicBezTo>
                <a:cubicBezTo>
                  <a:pt x="3113881" y="1712119"/>
                  <a:pt x="3576638" y="1691481"/>
                  <a:pt x="3576638" y="1691481"/>
                </a:cubicBezTo>
                <a:lnTo>
                  <a:pt x="3576638" y="1691481"/>
                </a:lnTo>
              </a:path>
            </a:pathLst>
          </a:cu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Freeform 5"/>
          <p:cNvSpPr/>
          <p:nvPr/>
        </p:nvSpPr>
        <p:spPr>
          <a:xfrm>
            <a:off x="6101324" y="4437040"/>
            <a:ext cx="1405541" cy="3993"/>
          </a:xfrm>
          <a:custGeom>
            <a:avLst/>
            <a:gdLst>
              <a:gd name="connsiteX0" fmla="*/ 0 w 1405541"/>
              <a:gd name="connsiteY0" fmla="*/ 3993 h 3993"/>
              <a:gd name="connsiteX1" fmla="*/ 1405541 w 1405541"/>
              <a:gd name="connsiteY1" fmla="*/ 0 h 3993"/>
            </a:gdLst>
            <a:ahLst/>
            <a:cxnLst>
              <a:cxn ang="0">
                <a:pos x="connsiteX0" y="connsiteY0"/>
              </a:cxn>
              <a:cxn ang="0">
                <a:pos x="connsiteX1" y="connsiteY1"/>
              </a:cxn>
            </a:cxnLst>
            <a:rect l="l" t="t" r="r" b="b"/>
            <a:pathLst>
              <a:path w="1405541" h="3993">
                <a:moveTo>
                  <a:pt x="0" y="3993"/>
                </a:moveTo>
                <a:lnTo>
                  <a:pt x="1405541" y="0"/>
                </a:lnTo>
              </a:path>
            </a:pathLst>
          </a:custGeom>
          <a:no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6" name="Freeform 45"/>
          <p:cNvSpPr/>
          <p:nvPr/>
        </p:nvSpPr>
        <p:spPr>
          <a:xfrm>
            <a:off x="5945597" y="2744003"/>
            <a:ext cx="1565261" cy="1697030"/>
          </a:xfrm>
          <a:custGeom>
            <a:avLst/>
            <a:gdLst>
              <a:gd name="connsiteX0" fmla="*/ 155727 w 1565261"/>
              <a:gd name="connsiteY0" fmla="*/ 1697030 h 1697030"/>
              <a:gd name="connsiteX1" fmla="*/ 1565261 w 1565261"/>
              <a:gd name="connsiteY1" fmla="*/ 1697030 h 1697030"/>
              <a:gd name="connsiteX2" fmla="*/ 1557275 w 1565261"/>
              <a:gd name="connsiteY2" fmla="*/ 1585226 h 1697030"/>
              <a:gd name="connsiteX3" fmla="*/ 1361617 w 1565261"/>
              <a:gd name="connsiteY3" fmla="*/ 1457449 h 1697030"/>
              <a:gd name="connsiteX4" fmla="*/ 1241827 w 1565261"/>
              <a:gd name="connsiteY4" fmla="*/ 1361617 h 1697030"/>
              <a:gd name="connsiteX5" fmla="*/ 1110057 w 1565261"/>
              <a:gd name="connsiteY5" fmla="*/ 1229848 h 1697030"/>
              <a:gd name="connsiteX6" fmla="*/ 1018218 w 1565261"/>
              <a:gd name="connsiteY6" fmla="*/ 1078113 h 1697030"/>
              <a:gd name="connsiteX7" fmla="*/ 970302 w 1565261"/>
              <a:gd name="connsiteY7" fmla="*/ 974295 h 1697030"/>
              <a:gd name="connsiteX8" fmla="*/ 914400 w 1565261"/>
              <a:gd name="connsiteY8" fmla="*/ 810581 h 1697030"/>
              <a:gd name="connsiteX9" fmla="*/ 878462 w 1565261"/>
              <a:gd name="connsiteY9" fmla="*/ 642875 h 1697030"/>
              <a:gd name="connsiteX10" fmla="*/ 822560 w 1565261"/>
              <a:gd name="connsiteY10" fmla="*/ 435238 h 1697030"/>
              <a:gd name="connsiteX11" fmla="*/ 766658 w 1565261"/>
              <a:gd name="connsiteY11" fmla="*/ 231594 h 1697030"/>
              <a:gd name="connsiteX12" fmla="*/ 702770 w 1565261"/>
              <a:gd name="connsiteY12" fmla="*/ 59895 h 1697030"/>
              <a:gd name="connsiteX13" fmla="*/ 670826 w 1565261"/>
              <a:gd name="connsiteY13" fmla="*/ 23958 h 1697030"/>
              <a:gd name="connsiteX14" fmla="*/ 630896 w 1565261"/>
              <a:gd name="connsiteY14" fmla="*/ 0 h 1697030"/>
              <a:gd name="connsiteX15" fmla="*/ 582979 w 1565261"/>
              <a:gd name="connsiteY15" fmla="*/ 15972 h 1697030"/>
              <a:gd name="connsiteX16" fmla="*/ 547042 w 1565261"/>
              <a:gd name="connsiteY16" fmla="*/ 99825 h 1697030"/>
              <a:gd name="connsiteX17" fmla="*/ 495133 w 1565261"/>
              <a:gd name="connsiteY17" fmla="*/ 219615 h 1697030"/>
              <a:gd name="connsiteX18" fmla="*/ 471175 w 1565261"/>
              <a:gd name="connsiteY18" fmla="*/ 331420 h 1697030"/>
              <a:gd name="connsiteX19" fmla="*/ 427252 w 1565261"/>
              <a:gd name="connsiteY19" fmla="*/ 499126 h 1697030"/>
              <a:gd name="connsiteX20" fmla="*/ 379336 w 1565261"/>
              <a:gd name="connsiteY20" fmla="*/ 670826 h 1697030"/>
              <a:gd name="connsiteX21" fmla="*/ 327427 w 1565261"/>
              <a:gd name="connsiteY21" fmla="*/ 846518 h 1697030"/>
              <a:gd name="connsiteX22" fmla="*/ 275517 w 1565261"/>
              <a:gd name="connsiteY22" fmla="*/ 974295 h 1697030"/>
              <a:gd name="connsiteX23" fmla="*/ 223608 w 1565261"/>
              <a:gd name="connsiteY23" fmla="*/ 1054155 h 1697030"/>
              <a:gd name="connsiteX24" fmla="*/ 155727 w 1565261"/>
              <a:gd name="connsiteY24" fmla="*/ 1169952 h 1697030"/>
              <a:gd name="connsiteX25" fmla="*/ 87846 w 1565261"/>
              <a:gd name="connsiteY25" fmla="*/ 1257799 h 1697030"/>
              <a:gd name="connsiteX26" fmla="*/ 0 w 1565261"/>
              <a:gd name="connsiteY26" fmla="*/ 1361617 h 1697030"/>
              <a:gd name="connsiteX27" fmla="*/ 0 w 1565261"/>
              <a:gd name="connsiteY27" fmla="*/ 1365610 h 1697030"/>
              <a:gd name="connsiteX28" fmla="*/ 0 w 1565261"/>
              <a:gd name="connsiteY28" fmla="*/ 1365610 h 1697030"/>
              <a:gd name="connsiteX29" fmla="*/ 123783 w 1565261"/>
              <a:gd name="connsiteY29" fmla="*/ 1209883 h 1697030"/>
              <a:gd name="connsiteX30" fmla="*/ 235587 w 1565261"/>
              <a:gd name="connsiteY30" fmla="*/ 1050162 h 1697030"/>
              <a:gd name="connsiteX31" fmla="*/ 151734 w 1565261"/>
              <a:gd name="connsiteY31" fmla="*/ 1181931 h 1697030"/>
              <a:gd name="connsiteX32" fmla="*/ 155727 w 1565261"/>
              <a:gd name="connsiteY32" fmla="*/ 1697030 h 1697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65261" h="1697030">
                <a:moveTo>
                  <a:pt x="155727" y="1697030"/>
                </a:moveTo>
                <a:lnTo>
                  <a:pt x="1565261" y="1697030"/>
                </a:lnTo>
                <a:lnTo>
                  <a:pt x="1557275" y="1585226"/>
                </a:lnTo>
                <a:lnTo>
                  <a:pt x="1361617" y="1457449"/>
                </a:lnTo>
                <a:lnTo>
                  <a:pt x="1241827" y="1361617"/>
                </a:lnTo>
                <a:lnTo>
                  <a:pt x="1110057" y="1229848"/>
                </a:lnTo>
                <a:lnTo>
                  <a:pt x="1018218" y="1078113"/>
                </a:lnTo>
                <a:lnTo>
                  <a:pt x="970302" y="974295"/>
                </a:lnTo>
                <a:lnTo>
                  <a:pt x="914400" y="810581"/>
                </a:lnTo>
                <a:lnTo>
                  <a:pt x="878462" y="642875"/>
                </a:lnTo>
                <a:lnTo>
                  <a:pt x="822560" y="435238"/>
                </a:lnTo>
                <a:lnTo>
                  <a:pt x="766658" y="231594"/>
                </a:lnTo>
                <a:lnTo>
                  <a:pt x="702770" y="59895"/>
                </a:lnTo>
                <a:lnTo>
                  <a:pt x="670826" y="23958"/>
                </a:lnTo>
                <a:lnTo>
                  <a:pt x="630896" y="0"/>
                </a:lnTo>
                <a:lnTo>
                  <a:pt x="582979" y="15972"/>
                </a:lnTo>
                <a:lnTo>
                  <a:pt x="547042" y="99825"/>
                </a:lnTo>
                <a:lnTo>
                  <a:pt x="495133" y="219615"/>
                </a:lnTo>
                <a:lnTo>
                  <a:pt x="471175" y="331420"/>
                </a:lnTo>
                <a:lnTo>
                  <a:pt x="427252" y="499126"/>
                </a:lnTo>
                <a:lnTo>
                  <a:pt x="379336" y="670826"/>
                </a:lnTo>
                <a:lnTo>
                  <a:pt x="327427" y="846518"/>
                </a:lnTo>
                <a:lnTo>
                  <a:pt x="275517" y="974295"/>
                </a:lnTo>
                <a:lnTo>
                  <a:pt x="223608" y="1054155"/>
                </a:lnTo>
                <a:lnTo>
                  <a:pt x="155727" y="1169952"/>
                </a:lnTo>
                <a:lnTo>
                  <a:pt x="87846" y="1257799"/>
                </a:lnTo>
                <a:lnTo>
                  <a:pt x="0" y="1361617"/>
                </a:lnTo>
                <a:lnTo>
                  <a:pt x="0" y="1365610"/>
                </a:lnTo>
                <a:lnTo>
                  <a:pt x="0" y="1365610"/>
                </a:lnTo>
                <a:lnTo>
                  <a:pt x="123783" y="1209883"/>
                </a:lnTo>
                <a:lnTo>
                  <a:pt x="235587" y="1050162"/>
                </a:lnTo>
                <a:lnTo>
                  <a:pt x="151734" y="1181931"/>
                </a:lnTo>
                <a:lnTo>
                  <a:pt x="155727" y="1697030"/>
                </a:lnTo>
                <a:close/>
              </a:path>
            </a:pathLst>
          </a:custGeom>
          <a:solidFill>
            <a:srgbClr val="00FF00">
              <a:alpha val="51000"/>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7" name="Rectangle 46">
            <a:hlinkClick r:id="rId3"/>
            <a:extLst>
              <a:ext uri="{FF2B5EF4-FFF2-40B4-BE49-F238E27FC236}">
                <a16:creationId xmlns:a16="http://schemas.microsoft.com/office/drawing/2014/main" id="{A9E3B995-C22B-4B91-933E-57353F2DC7AE}"/>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hlinkClick r:id="rId3"/>
            <a:extLst>
              <a:ext uri="{FF2B5EF4-FFF2-40B4-BE49-F238E27FC236}">
                <a16:creationId xmlns:a16="http://schemas.microsoft.com/office/drawing/2014/main" id="{34380055-2304-466D-BC98-34015A6F4325}"/>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BAE1781-E658-7165-D653-FEE00A53AE94}"/>
              </a:ext>
            </a:extLst>
          </p:cNvPr>
          <p:cNvSpPr txBox="1"/>
          <p:nvPr/>
        </p:nvSpPr>
        <p:spPr>
          <a:xfrm>
            <a:off x="3131840" y="5265782"/>
            <a:ext cx="4680520" cy="461665"/>
          </a:xfrm>
          <a:prstGeom prst="rect">
            <a:avLst/>
          </a:prstGeom>
          <a:noFill/>
        </p:spPr>
        <p:txBody>
          <a:bodyPr wrap="square" rtlCol="0">
            <a:spAutoFit/>
          </a:bodyPr>
          <a:lstStyle/>
          <a:p>
            <a:r>
              <a:rPr lang="en-US" sz="2400" dirty="0"/>
              <a:t>Turn on the GDC</a:t>
            </a:r>
            <a:endParaRPr lang="en-GB" sz="2400" dirty="0"/>
          </a:p>
        </p:txBody>
      </p:sp>
      <p:pic>
        <p:nvPicPr>
          <p:cNvPr id="8" name="Picture 7">
            <a:extLst>
              <a:ext uri="{FF2B5EF4-FFF2-40B4-BE49-F238E27FC236}">
                <a16:creationId xmlns:a16="http://schemas.microsoft.com/office/drawing/2014/main" id="{7874E0B9-E9AF-BCA5-3CBD-19BC621450D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800" y="2328332"/>
            <a:ext cx="1794062" cy="4206240"/>
          </a:xfrm>
          <a:prstGeom prst="rect">
            <a:avLst/>
          </a:prstGeom>
        </p:spPr>
      </p:pic>
      <p:pic>
        <p:nvPicPr>
          <p:cNvPr id="9" name="Picture 8">
            <a:extLst>
              <a:ext uri="{FF2B5EF4-FFF2-40B4-BE49-F238E27FC236}">
                <a16:creationId xmlns:a16="http://schemas.microsoft.com/office/drawing/2014/main" id="{438965E4-B9C1-1386-8E5C-16DA60600CD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275856" y="5739142"/>
            <a:ext cx="518102" cy="228600"/>
          </a:xfrm>
          <a:prstGeom prst="rect">
            <a:avLst/>
          </a:prstGeom>
        </p:spPr>
      </p:pic>
      <p:pic>
        <p:nvPicPr>
          <p:cNvPr id="10" name="Picture 9">
            <a:extLst>
              <a:ext uri="{FF2B5EF4-FFF2-40B4-BE49-F238E27FC236}">
                <a16:creationId xmlns:a16="http://schemas.microsoft.com/office/drawing/2014/main" id="{BE8BEDBE-1343-AB23-B1A3-84DD4017C092}"/>
              </a:ext>
            </a:extLst>
          </p:cNvPr>
          <p:cNvPicPr>
            <a:picLocks noChangeAspect="1"/>
          </p:cNvPicPr>
          <p:nvPr/>
        </p:nvPicPr>
        <p:blipFill>
          <a:blip r:embed="rId6"/>
          <a:stretch>
            <a:fillRect/>
          </a:stretch>
        </p:blipFill>
        <p:spPr>
          <a:xfrm>
            <a:off x="3975571" y="5688070"/>
            <a:ext cx="521208" cy="279672"/>
          </a:xfrm>
          <a:prstGeom prst="rect">
            <a:avLst/>
          </a:prstGeom>
        </p:spPr>
      </p:pic>
    </p:spTree>
    <p:extLst>
      <p:ext uri="{BB962C8B-B14F-4D97-AF65-F5344CB8AC3E}">
        <p14:creationId xmlns:p14="http://schemas.microsoft.com/office/powerpoint/2010/main" val="98525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 y="347472"/>
            <a:ext cx="8028384" cy="1107996"/>
          </a:xfrm>
          <a:prstGeom prst="rect">
            <a:avLst/>
          </a:prstGeom>
          <a:noFill/>
        </p:spPr>
        <p:txBody>
          <a:bodyPr wrap="square" rtlCol="0">
            <a:spAutoFit/>
          </a:bodyPr>
          <a:lstStyle/>
          <a:p>
            <a:r>
              <a:rPr lang="en-GB" sz="2200" dirty="0"/>
              <a:t>The weights of pears are normally distributed with a mean of 110g and a standard deviation of 8g.</a:t>
            </a:r>
          </a:p>
          <a:p>
            <a:pPr marL="342900" indent="-342900">
              <a:buAutoNum type="alphaLcParenR"/>
            </a:pPr>
            <a:r>
              <a:rPr lang="en-GB" sz="2200" dirty="0"/>
              <a:t>Find the percentage of pears that weigh between 100g and 130g.</a:t>
            </a:r>
          </a:p>
        </p:txBody>
      </p:sp>
      <p:sp>
        <p:nvSpPr>
          <p:cNvPr id="3" name="TextBox 2"/>
          <p:cNvSpPr txBox="1"/>
          <p:nvPr/>
        </p:nvSpPr>
        <p:spPr>
          <a:xfrm>
            <a:off x="179512" y="0"/>
            <a:ext cx="1512168" cy="430887"/>
          </a:xfrm>
          <a:prstGeom prst="rect">
            <a:avLst/>
          </a:prstGeom>
          <a:noFill/>
        </p:spPr>
        <p:txBody>
          <a:bodyPr wrap="square" rtlCol="0">
            <a:spAutoFit/>
          </a:bodyPr>
          <a:lstStyle/>
          <a:p>
            <a:r>
              <a:rPr lang="en-GB" sz="2200" b="1" dirty="0">
                <a:solidFill>
                  <a:srgbClr val="002060"/>
                </a:solidFill>
              </a:rPr>
              <a:t>Example 2</a:t>
            </a:r>
          </a:p>
        </p:txBody>
      </p:sp>
      <p:sp>
        <p:nvSpPr>
          <p:cNvPr id="7" name="TextBox 6"/>
          <p:cNvSpPr txBox="1"/>
          <p:nvPr/>
        </p:nvSpPr>
        <p:spPr>
          <a:xfrm>
            <a:off x="251520" y="1844824"/>
            <a:ext cx="4680520" cy="430887"/>
          </a:xfrm>
          <a:prstGeom prst="rect">
            <a:avLst/>
          </a:prstGeom>
          <a:noFill/>
        </p:spPr>
        <p:txBody>
          <a:bodyPr wrap="square" rtlCol="0">
            <a:spAutoFit/>
          </a:bodyPr>
          <a:lstStyle/>
          <a:p>
            <a:r>
              <a:rPr lang="en-GB" sz="2200" dirty="0"/>
              <a:t>Sketch a diagram.  </a:t>
            </a:r>
            <a:r>
              <a:rPr lang="el-GR" sz="2200" dirty="0"/>
              <a:t>μ</a:t>
            </a:r>
            <a:r>
              <a:rPr lang="en-GB" sz="2200" dirty="0"/>
              <a:t> = 110g      </a:t>
            </a:r>
            <a:r>
              <a:rPr lang="el-GR" sz="2200" dirty="0"/>
              <a:t>σ</a:t>
            </a:r>
            <a:r>
              <a:rPr lang="en-GB" sz="2200" dirty="0"/>
              <a:t> = 8g</a:t>
            </a:r>
          </a:p>
        </p:txBody>
      </p:sp>
      <p:grpSp>
        <p:nvGrpSpPr>
          <p:cNvPr id="4" name="Group 29"/>
          <p:cNvGrpSpPr/>
          <p:nvPr/>
        </p:nvGrpSpPr>
        <p:grpSpPr>
          <a:xfrm>
            <a:off x="4499992" y="2420888"/>
            <a:ext cx="4176464" cy="2592288"/>
            <a:chOff x="4644008" y="1556792"/>
            <a:chExt cx="4176464" cy="2592288"/>
          </a:xfrm>
        </p:grpSpPr>
        <p:cxnSp>
          <p:nvCxnSpPr>
            <p:cNvPr id="23" name="Straight Arrow Connector 22"/>
            <p:cNvCxnSpPr/>
            <p:nvPr/>
          </p:nvCxnSpPr>
          <p:spPr>
            <a:xfrm flipV="1">
              <a:off x="4788024" y="1628800"/>
              <a:ext cx="0" cy="20162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788024" y="3573016"/>
              <a:ext cx="40324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nvGraphicFramePr>
          <p:xfrm>
            <a:off x="4644008" y="1556792"/>
            <a:ext cx="4176464" cy="2592288"/>
          </p:xfrm>
          <a:graphic>
            <a:graphicData uri="http://schemas.openxmlformats.org/drawingml/2006/chart">
              <c:chart xmlns:c="http://schemas.openxmlformats.org/drawingml/2006/chart" xmlns:r="http://schemas.openxmlformats.org/officeDocument/2006/relationships" r:id="rId2"/>
            </a:graphicData>
          </a:graphic>
        </p:graphicFrame>
      </p:grpSp>
      <p:grpSp>
        <p:nvGrpSpPr>
          <p:cNvPr id="55" name="Group 54"/>
          <p:cNvGrpSpPr/>
          <p:nvPr/>
        </p:nvGrpSpPr>
        <p:grpSpPr>
          <a:xfrm>
            <a:off x="4860032" y="2060848"/>
            <a:ext cx="3384377" cy="2448272"/>
            <a:chOff x="4860032" y="1484784"/>
            <a:chExt cx="3384377" cy="2448272"/>
          </a:xfrm>
        </p:grpSpPr>
        <p:grpSp>
          <p:nvGrpSpPr>
            <p:cNvPr id="18" name="Group 31"/>
            <p:cNvGrpSpPr/>
            <p:nvPr/>
          </p:nvGrpSpPr>
          <p:grpSpPr>
            <a:xfrm>
              <a:off x="6300192" y="1484784"/>
              <a:ext cx="576064" cy="2448272"/>
              <a:chOff x="6372200" y="1484784"/>
              <a:chExt cx="576064" cy="3096344"/>
            </a:xfrm>
          </p:grpSpPr>
          <p:cxnSp>
            <p:nvCxnSpPr>
              <p:cNvPr id="19" name="Straight Connector 18"/>
              <p:cNvCxnSpPr/>
              <p:nvPr/>
            </p:nvCxnSpPr>
            <p:spPr>
              <a:xfrm flipH="1">
                <a:off x="6645608" y="2282740"/>
                <a:ext cx="7424" cy="2298388"/>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372200" y="1484784"/>
                <a:ext cx="576064" cy="797956"/>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2000" i="1" dirty="0">
                    <a:solidFill>
                      <a:srgbClr val="FF0000"/>
                    </a:solidFill>
                    <a:latin typeface="Times New Roman" pitchFamily="18" charset="0"/>
                    <a:cs typeface="Times New Roman" pitchFamily="18" charset="0"/>
                  </a:rPr>
                  <a:t>μ</a:t>
                </a:r>
                <a:endParaRPr lang="en-GB" sz="2000" i="1" dirty="0">
                  <a:solidFill>
                    <a:srgbClr val="FF0000"/>
                  </a:solidFill>
                  <a:latin typeface="Times New Roman" pitchFamily="18" charset="0"/>
                  <a:cs typeface="Times New Roman" pitchFamily="18" charset="0"/>
                </a:endParaRPr>
              </a:p>
              <a:p>
                <a:pPr algn="ctr"/>
                <a:r>
                  <a:rPr lang="en-GB" sz="1500" dirty="0">
                    <a:solidFill>
                      <a:srgbClr val="FF0000"/>
                    </a:solidFill>
                    <a:latin typeface="Times New Roman" pitchFamily="18" charset="0"/>
                    <a:cs typeface="Times New Roman" pitchFamily="18" charset="0"/>
                  </a:rPr>
                  <a:t>110</a:t>
                </a:r>
                <a:endParaRPr lang="en-GB" sz="1500" dirty="0">
                  <a:solidFill>
                    <a:srgbClr val="FF0000"/>
                  </a:solidFill>
                </a:endParaRPr>
              </a:p>
            </p:txBody>
          </p:sp>
        </p:grpSp>
        <p:grpSp>
          <p:nvGrpSpPr>
            <p:cNvPr id="21" name="Group 32"/>
            <p:cNvGrpSpPr/>
            <p:nvPr/>
          </p:nvGrpSpPr>
          <p:grpSpPr>
            <a:xfrm>
              <a:off x="5831992" y="2118202"/>
              <a:ext cx="1548000" cy="1814853"/>
              <a:chOff x="5607115" y="2420888"/>
              <a:chExt cx="2178236" cy="2160240"/>
            </a:xfrm>
          </p:grpSpPr>
          <p:cxnSp>
            <p:nvCxnSpPr>
              <p:cNvPr id="22" name="Straight Connector 21"/>
              <p:cNvCxnSpPr/>
              <p:nvPr/>
            </p:nvCxnSpPr>
            <p:spPr>
              <a:xfrm>
                <a:off x="6156176"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164288"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5607115" y="2420888"/>
                <a:ext cx="909103"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102</a:t>
                </a:r>
                <a:endParaRPr lang="en-GB" sz="1500" dirty="0">
                  <a:solidFill>
                    <a:schemeClr val="accent6">
                      <a:lumMod val="75000"/>
                    </a:schemeClr>
                  </a:solidFill>
                </a:endParaRPr>
              </a:p>
            </p:txBody>
          </p:sp>
          <p:sp>
            <p:nvSpPr>
              <p:cNvPr id="34" name="Rectangle 33"/>
              <p:cNvSpPr/>
              <p:nvPr/>
            </p:nvSpPr>
            <p:spPr>
              <a:xfrm>
                <a:off x="6696233" y="2420888"/>
                <a:ext cx="1089118"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118</a:t>
                </a:r>
                <a:endParaRPr lang="en-GB" sz="1500" dirty="0">
                  <a:solidFill>
                    <a:schemeClr val="accent6">
                      <a:lumMod val="75000"/>
                    </a:schemeClr>
                  </a:solidFill>
                </a:endParaRPr>
              </a:p>
            </p:txBody>
          </p:sp>
        </p:grpSp>
        <p:grpSp>
          <p:nvGrpSpPr>
            <p:cNvPr id="35" name="Group 33"/>
            <p:cNvGrpSpPr/>
            <p:nvPr/>
          </p:nvGrpSpPr>
          <p:grpSpPr>
            <a:xfrm>
              <a:off x="5508104" y="2662659"/>
              <a:ext cx="2268000" cy="1270397"/>
              <a:chOff x="5191788" y="3068960"/>
              <a:chExt cx="3209499" cy="1512168"/>
            </a:xfrm>
          </p:grpSpPr>
          <p:cxnSp>
            <p:nvCxnSpPr>
              <p:cNvPr id="36" name="Straight Connector 35"/>
              <p:cNvCxnSpPr>
                <a:stCxn id="38" idx="2"/>
              </p:cNvCxnSpPr>
              <p:nvPr/>
            </p:nvCxnSpPr>
            <p:spPr>
              <a:xfrm flipH="1">
                <a:off x="5693271" y="3746708"/>
                <a:ext cx="1" cy="834420"/>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7739292" y="3724009"/>
                <a:ext cx="1" cy="857119"/>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5191788" y="3068960"/>
                <a:ext cx="1002968"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rPr>
                  <a:t>94</a:t>
                </a:r>
              </a:p>
            </p:txBody>
          </p:sp>
          <p:sp>
            <p:nvSpPr>
              <p:cNvPr id="39" name="Rectangle 38"/>
              <p:cNvSpPr/>
              <p:nvPr/>
            </p:nvSpPr>
            <p:spPr>
              <a:xfrm>
                <a:off x="7197723" y="3068960"/>
                <a:ext cx="1203564" cy="677748"/>
              </a:xfrm>
              <a:prstGeom prst="rect">
                <a:avLst/>
              </a:prstGeom>
            </p:spPr>
            <p:txBody>
              <a:bodyPr wrap="square">
                <a:spAutoFit/>
              </a:bodyPr>
              <a:lstStyle/>
              <a:p>
                <a:pPr algn="ct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latin typeface="Times New Roman" pitchFamily="18" charset="0"/>
                    <a:cs typeface="Times New Roman" pitchFamily="18" charset="0"/>
                  </a:rPr>
                  <a:t>126</a:t>
                </a:r>
                <a:endParaRPr lang="en-GB" sz="1500" dirty="0">
                  <a:solidFill>
                    <a:srgbClr val="008000"/>
                  </a:solidFill>
                </a:endParaRPr>
              </a:p>
            </p:txBody>
          </p:sp>
        </p:grpSp>
        <p:grpSp>
          <p:nvGrpSpPr>
            <p:cNvPr id="40" name="Group 34"/>
            <p:cNvGrpSpPr/>
            <p:nvPr/>
          </p:nvGrpSpPr>
          <p:grpSpPr>
            <a:xfrm>
              <a:off x="4860032" y="3025630"/>
              <a:ext cx="3384377" cy="907426"/>
              <a:chOff x="4375438" y="3501008"/>
              <a:chExt cx="4505368" cy="1080120"/>
            </a:xfrm>
          </p:grpSpPr>
          <p:cxnSp>
            <p:nvCxnSpPr>
              <p:cNvPr id="41" name="Straight Connector 40"/>
              <p:cNvCxnSpPr/>
              <p:nvPr/>
            </p:nvCxnSpPr>
            <p:spPr>
              <a:xfrm>
                <a:off x="5148064"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173065"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4375438" y="3501008"/>
                <a:ext cx="1444053"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 86</a:t>
                </a:r>
                <a:endParaRPr lang="en-GB" sz="1500" dirty="0">
                  <a:solidFill>
                    <a:srgbClr val="0000FF"/>
                  </a:solidFill>
                </a:endParaRPr>
              </a:p>
            </p:txBody>
          </p:sp>
          <p:sp>
            <p:nvSpPr>
              <p:cNvPr id="44" name="Rectangle 43"/>
              <p:cNvSpPr/>
              <p:nvPr/>
            </p:nvSpPr>
            <p:spPr>
              <a:xfrm>
                <a:off x="7572985" y="3501008"/>
                <a:ext cx="1307821"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134</a:t>
                </a:r>
                <a:endParaRPr lang="en-GB" sz="1500" dirty="0">
                  <a:solidFill>
                    <a:srgbClr val="0000FF"/>
                  </a:solidFill>
                </a:endParaRPr>
              </a:p>
            </p:txBody>
          </p:sp>
        </p:grpSp>
      </p:grpSp>
      <p:sp>
        <p:nvSpPr>
          <p:cNvPr id="31" name="Freeform 30"/>
          <p:cNvSpPr/>
          <p:nvPr/>
        </p:nvSpPr>
        <p:spPr>
          <a:xfrm>
            <a:off x="4772025" y="2728848"/>
            <a:ext cx="3576638" cy="1712119"/>
          </a:xfrm>
          <a:custGeom>
            <a:avLst/>
            <a:gdLst>
              <a:gd name="connsiteX0" fmla="*/ 0 w 3576638"/>
              <a:gd name="connsiteY0" fmla="*/ 1691481 h 1712119"/>
              <a:gd name="connsiteX1" fmla="*/ 671513 w 3576638"/>
              <a:gd name="connsiteY1" fmla="*/ 1672431 h 1712119"/>
              <a:gd name="connsiteX2" fmla="*/ 1095375 w 3576638"/>
              <a:gd name="connsiteY2" fmla="*/ 1453356 h 1712119"/>
              <a:gd name="connsiteX3" fmla="*/ 1452563 w 3576638"/>
              <a:gd name="connsiteY3" fmla="*/ 977106 h 1712119"/>
              <a:gd name="connsiteX4" fmla="*/ 1809750 w 3576638"/>
              <a:gd name="connsiteY4" fmla="*/ 15081 h 1712119"/>
              <a:gd name="connsiteX5" fmla="*/ 2181225 w 3576638"/>
              <a:gd name="connsiteY5" fmla="*/ 1067594 h 1712119"/>
              <a:gd name="connsiteX6" fmla="*/ 2552700 w 3576638"/>
              <a:gd name="connsiteY6" fmla="*/ 1481931 h 1712119"/>
              <a:gd name="connsiteX7" fmla="*/ 2943225 w 3576638"/>
              <a:gd name="connsiteY7" fmla="*/ 1677194 h 1712119"/>
              <a:gd name="connsiteX8" fmla="*/ 3576638 w 3576638"/>
              <a:gd name="connsiteY8" fmla="*/ 1691481 h 1712119"/>
              <a:gd name="connsiteX9" fmla="*/ 3576638 w 3576638"/>
              <a:gd name="connsiteY9" fmla="*/ 1691481 h 171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6638" h="1712119">
                <a:moveTo>
                  <a:pt x="0" y="1691481"/>
                </a:moveTo>
                <a:cubicBezTo>
                  <a:pt x="244475" y="1701799"/>
                  <a:pt x="488951" y="1712118"/>
                  <a:pt x="671513" y="1672431"/>
                </a:cubicBezTo>
                <a:cubicBezTo>
                  <a:pt x="854075" y="1632744"/>
                  <a:pt x="965200" y="1569243"/>
                  <a:pt x="1095375" y="1453356"/>
                </a:cubicBezTo>
                <a:cubicBezTo>
                  <a:pt x="1225550" y="1337469"/>
                  <a:pt x="1333501" y="1216818"/>
                  <a:pt x="1452563" y="977106"/>
                </a:cubicBezTo>
                <a:cubicBezTo>
                  <a:pt x="1571625" y="737394"/>
                  <a:pt x="1688306" y="0"/>
                  <a:pt x="1809750" y="15081"/>
                </a:cubicBezTo>
                <a:cubicBezTo>
                  <a:pt x="1931194" y="30162"/>
                  <a:pt x="2057400" y="823119"/>
                  <a:pt x="2181225" y="1067594"/>
                </a:cubicBezTo>
                <a:cubicBezTo>
                  <a:pt x="2305050" y="1312069"/>
                  <a:pt x="2425700" y="1380331"/>
                  <a:pt x="2552700" y="1481931"/>
                </a:cubicBezTo>
                <a:cubicBezTo>
                  <a:pt x="2679700" y="1583531"/>
                  <a:pt x="2772569" y="1642269"/>
                  <a:pt x="2943225" y="1677194"/>
                </a:cubicBezTo>
                <a:cubicBezTo>
                  <a:pt x="3113881" y="1712119"/>
                  <a:pt x="3576638" y="1691481"/>
                  <a:pt x="3576638" y="1691481"/>
                </a:cubicBezTo>
                <a:lnTo>
                  <a:pt x="3576638" y="1691481"/>
                </a:lnTo>
              </a:path>
            </a:pathLst>
          </a:cu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Freeform 31"/>
          <p:cNvSpPr/>
          <p:nvPr/>
        </p:nvSpPr>
        <p:spPr>
          <a:xfrm>
            <a:off x="5945597" y="2744003"/>
            <a:ext cx="1565261" cy="1697030"/>
          </a:xfrm>
          <a:custGeom>
            <a:avLst/>
            <a:gdLst>
              <a:gd name="connsiteX0" fmla="*/ 155727 w 1565261"/>
              <a:gd name="connsiteY0" fmla="*/ 1697030 h 1697030"/>
              <a:gd name="connsiteX1" fmla="*/ 1565261 w 1565261"/>
              <a:gd name="connsiteY1" fmla="*/ 1697030 h 1697030"/>
              <a:gd name="connsiteX2" fmla="*/ 1557275 w 1565261"/>
              <a:gd name="connsiteY2" fmla="*/ 1585226 h 1697030"/>
              <a:gd name="connsiteX3" fmla="*/ 1361617 w 1565261"/>
              <a:gd name="connsiteY3" fmla="*/ 1457449 h 1697030"/>
              <a:gd name="connsiteX4" fmla="*/ 1241827 w 1565261"/>
              <a:gd name="connsiteY4" fmla="*/ 1361617 h 1697030"/>
              <a:gd name="connsiteX5" fmla="*/ 1110057 w 1565261"/>
              <a:gd name="connsiteY5" fmla="*/ 1229848 h 1697030"/>
              <a:gd name="connsiteX6" fmla="*/ 1018218 w 1565261"/>
              <a:gd name="connsiteY6" fmla="*/ 1078113 h 1697030"/>
              <a:gd name="connsiteX7" fmla="*/ 970302 w 1565261"/>
              <a:gd name="connsiteY7" fmla="*/ 974295 h 1697030"/>
              <a:gd name="connsiteX8" fmla="*/ 914400 w 1565261"/>
              <a:gd name="connsiteY8" fmla="*/ 810581 h 1697030"/>
              <a:gd name="connsiteX9" fmla="*/ 878462 w 1565261"/>
              <a:gd name="connsiteY9" fmla="*/ 642875 h 1697030"/>
              <a:gd name="connsiteX10" fmla="*/ 822560 w 1565261"/>
              <a:gd name="connsiteY10" fmla="*/ 435238 h 1697030"/>
              <a:gd name="connsiteX11" fmla="*/ 766658 w 1565261"/>
              <a:gd name="connsiteY11" fmla="*/ 231594 h 1697030"/>
              <a:gd name="connsiteX12" fmla="*/ 702770 w 1565261"/>
              <a:gd name="connsiteY12" fmla="*/ 59895 h 1697030"/>
              <a:gd name="connsiteX13" fmla="*/ 670826 w 1565261"/>
              <a:gd name="connsiteY13" fmla="*/ 23958 h 1697030"/>
              <a:gd name="connsiteX14" fmla="*/ 630896 w 1565261"/>
              <a:gd name="connsiteY14" fmla="*/ 0 h 1697030"/>
              <a:gd name="connsiteX15" fmla="*/ 582979 w 1565261"/>
              <a:gd name="connsiteY15" fmla="*/ 15972 h 1697030"/>
              <a:gd name="connsiteX16" fmla="*/ 547042 w 1565261"/>
              <a:gd name="connsiteY16" fmla="*/ 99825 h 1697030"/>
              <a:gd name="connsiteX17" fmla="*/ 495133 w 1565261"/>
              <a:gd name="connsiteY17" fmla="*/ 219615 h 1697030"/>
              <a:gd name="connsiteX18" fmla="*/ 471175 w 1565261"/>
              <a:gd name="connsiteY18" fmla="*/ 331420 h 1697030"/>
              <a:gd name="connsiteX19" fmla="*/ 427252 w 1565261"/>
              <a:gd name="connsiteY19" fmla="*/ 499126 h 1697030"/>
              <a:gd name="connsiteX20" fmla="*/ 379336 w 1565261"/>
              <a:gd name="connsiteY20" fmla="*/ 670826 h 1697030"/>
              <a:gd name="connsiteX21" fmla="*/ 327427 w 1565261"/>
              <a:gd name="connsiteY21" fmla="*/ 846518 h 1697030"/>
              <a:gd name="connsiteX22" fmla="*/ 275517 w 1565261"/>
              <a:gd name="connsiteY22" fmla="*/ 974295 h 1697030"/>
              <a:gd name="connsiteX23" fmla="*/ 223608 w 1565261"/>
              <a:gd name="connsiteY23" fmla="*/ 1054155 h 1697030"/>
              <a:gd name="connsiteX24" fmla="*/ 155727 w 1565261"/>
              <a:gd name="connsiteY24" fmla="*/ 1169952 h 1697030"/>
              <a:gd name="connsiteX25" fmla="*/ 87846 w 1565261"/>
              <a:gd name="connsiteY25" fmla="*/ 1257799 h 1697030"/>
              <a:gd name="connsiteX26" fmla="*/ 0 w 1565261"/>
              <a:gd name="connsiteY26" fmla="*/ 1361617 h 1697030"/>
              <a:gd name="connsiteX27" fmla="*/ 0 w 1565261"/>
              <a:gd name="connsiteY27" fmla="*/ 1365610 h 1697030"/>
              <a:gd name="connsiteX28" fmla="*/ 0 w 1565261"/>
              <a:gd name="connsiteY28" fmla="*/ 1365610 h 1697030"/>
              <a:gd name="connsiteX29" fmla="*/ 123783 w 1565261"/>
              <a:gd name="connsiteY29" fmla="*/ 1209883 h 1697030"/>
              <a:gd name="connsiteX30" fmla="*/ 235587 w 1565261"/>
              <a:gd name="connsiteY30" fmla="*/ 1050162 h 1697030"/>
              <a:gd name="connsiteX31" fmla="*/ 151734 w 1565261"/>
              <a:gd name="connsiteY31" fmla="*/ 1181931 h 1697030"/>
              <a:gd name="connsiteX32" fmla="*/ 155727 w 1565261"/>
              <a:gd name="connsiteY32" fmla="*/ 1697030 h 1697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65261" h="1697030">
                <a:moveTo>
                  <a:pt x="155727" y="1697030"/>
                </a:moveTo>
                <a:lnTo>
                  <a:pt x="1565261" y="1697030"/>
                </a:lnTo>
                <a:lnTo>
                  <a:pt x="1557275" y="1585226"/>
                </a:lnTo>
                <a:lnTo>
                  <a:pt x="1361617" y="1457449"/>
                </a:lnTo>
                <a:lnTo>
                  <a:pt x="1241827" y="1361617"/>
                </a:lnTo>
                <a:lnTo>
                  <a:pt x="1110057" y="1229848"/>
                </a:lnTo>
                <a:lnTo>
                  <a:pt x="1018218" y="1078113"/>
                </a:lnTo>
                <a:lnTo>
                  <a:pt x="970302" y="974295"/>
                </a:lnTo>
                <a:lnTo>
                  <a:pt x="914400" y="810581"/>
                </a:lnTo>
                <a:lnTo>
                  <a:pt x="878462" y="642875"/>
                </a:lnTo>
                <a:lnTo>
                  <a:pt x="822560" y="435238"/>
                </a:lnTo>
                <a:lnTo>
                  <a:pt x="766658" y="231594"/>
                </a:lnTo>
                <a:lnTo>
                  <a:pt x="702770" y="59895"/>
                </a:lnTo>
                <a:lnTo>
                  <a:pt x="670826" y="23958"/>
                </a:lnTo>
                <a:lnTo>
                  <a:pt x="630896" y="0"/>
                </a:lnTo>
                <a:lnTo>
                  <a:pt x="582979" y="15972"/>
                </a:lnTo>
                <a:lnTo>
                  <a:pt x="547042" y="99825"/>
                </a:lnTo>
                <a:lnTo>
                  <a:pt x="495133" y="219615"/>
                </a:lnTo>
                <a:lnTo>
                  <a:pt x="471175" y="331420"/>
                </a:lnTo>
                <a:lnTo>
                  <a:pt x="427252" y="499126"/>
                </a:lnTo>
                <a:lnTo>
                  <a:pt x="379336" y="670826"/>
                </a:lnTo>
                <a:lnTo>
                  <a:pt x="327427" y="846518"/>
                </a:lnTo>
                <a:lnTo>
                  <a:pt x="275517" y="974295"/>
                </a:lnTo>
                <a:lnTo>
                  <a:pt x="223608" y="1054155"/>
                </a:lnTo>
                <a:lnTo>
                  <a:pt x="155727" y="1169952"/>
                </a:lnTo>
                <a:lnTo>
                  <a:pt x="87846" y="1257799"/>
                </a:lnTo>
                <a:lnTo>
                  <a:pt x="0" y="1361617"/>
                </a:lnTo>
                <a:lnTo>
                  <a:pt x="0" y="1365610"/>
                </a:lnTo>
                <a:lnTo>
                  <a:pt x="0" y="1365610"/>
                </a:lnTo>
                <a:lnTo>
                  <a:pt x="123783" y="1209883"/>
                </a:lnTo>
                <a:lnTo>
                  <a:pt x="235587" y="1050162"/>
                </a:lnTo>
                <a:lnTo>
                  <a:pt x="151734" y="1181931"/>
                </a:lnTo>
                <a:lnTo>
                  <a:pt x="155727" y="1697030"/>
                </a:lnTo>
                <a:close/>
              </a:path>
            </a:pathLst>
          </a:custGeom>
          <a:solidFill>
            <a:srgbClr val="00FF00">
              <a:alpha val="51000"/>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6" name="Rectangle 45">
            <a:hlinkClick r:id="rId3"/>
            <a:extLst>
              <a:ext uri="{FF2B5EF4-FFF2-40B4-BE49-F238E27FC236}">
                <a16:creationId xmlns:a16="http://schemas.microsoft.com/office/drawing/2014/main" id="{42D7BF72-88E7-44DB-90DF-59074F3EE04F}"/>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hlinkClick r:id="rId3"/>
            <a:extLst>
              <a:ext uri="{FF2B5EF4-FFF2-40B4-BE49-F238E27FC236}">
                <a16:creationId xmlns:a16="http://schemas.microsoft.com/office/drawing/2014/main" id="{98AD21C2-7112-41AA-B58F-0D531E5CC3D7}"/>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B5A2871-3531-6AF5-D60A-DF129B3708AD}"/>
              </a:ext>
            </a:extLst>
          </p:cNvPr>
          <p:cNvSpPr txBox="1"/>
          <p:nvPr/>
        </p:nvSpPr>
        <p:spPr>
          <a:xfrm>
            <a:off x="3203848" y="5486400"/>
            <a:ext cx="792088" cy="461665"/>
          </a:xfrm>
          <a:prstGeom prst="rect">
            <a:avLst/>
          </a:prstGeom>
          <a:noFill/>
        </p:spPr>
        <p:txBody>
          <a:bodyPr wrap="square" rtlCol="0">
            <a:spAutoFit/>
          </a:bodyPr>
          <a:lstStyle/>
          <a:p>
            <a:r>
              <a:rPr lang="en-US" sz="2400" dirty="0"/>
              <a:t>tap</a:t>
            </a:r>
            <a:endParaRPr lang="en-GB" sz="2400" dirty="0"/>
          </a:p>
        </p:txBody>
      </p:sp>
      <p:pic>
        <p:nvPicPr>
          <p:cNvPr id="6" name="Picture 5">
            <a:extLst>
              <a:ext uri="{FF2B5EF4-FFF2-40B4-BE49-F238E27FC236}">
                <a16:creationId xmlns:a16="http://schemas.microsoft.com/office/drawing/2014/main" id="{3562D084-65F3-8055-7EA0-0F18362838A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800" y="2331720"/>
            <a:ext cx="1788599" cy="4206240"/>
          </a:xfrm>
          <a:prstGeom prst="rect">
            <a:avLst/>
          </a:prstGeom>
        </p:spPr>
      </p:pic>
      <p:sp>
        <p:nvSpPr>
          <p:cNvPr id="8" name="TextBox 7">
            <a:extLst>
              <a:ext uri="{FF2B5EF4-FFF2-40B4-BE49-F238E27FC236}">
                <a16:creationId xmlns:a16="http://schemas.microsoft.com/office/drawing/2014/main" id="{DC072BC1-718F-3648-EAC4-E4A47339D3D6}"/>
              </a:ext>
            </a:extLst>
          </p:cNvPr>
          <p:cNvSpPr txBox="1"/>
          <p:nvPr/>
        </p:nvSpPr>
        <p:spPr>
          <a:xfrm>
            <a:off x="4363236" y="5494206"/>
            <a:ext cx="1788598" cy="461665"/>
          </a:xfrm>
          <a:prstGeom prst="rect">
            <a:avLst/>
          </a:prstGeom>
          <a:noFill/>
        </p:spPr>
        <p:txBody>
          <a:bodyPr wrap="square" rtlCol="0">
            <a:spAutoFit/>
          </a:bodyPr>
          <a:lstStyle/>
          <a:p>
            <a:r>
              <a:rPr lang="en-GB" sz="2400" dirty="0" err="1"/>
              <a:t>Normalcdf</a:t>
            </a:r>
            <a:r>
              <a:rPr lang="en-GB" sz="2400" dirty="0"/>
              <a:t>(</a:t>
            </a:r>
          </a:p>
        </p:txBody>
      </p:sp>
      <p:pic>
        <p:nvPicPr>
          <p:cNvPr id="9" name="Picture 8">
            <a:extLst>
              <a:ext uri="{FF2B5EF4-FFF2-40B4-BE49-F238E27FC236}">
                <a16:creationId xmlns:a16="http://schemas.microsoft.com/office/drawing/2014/main" id="{7691CF3B-8AF6-9442-C619-4956F9A38EEA}"/>
              </a:ext>
            </a:extLst>
          </p:cNvPr>
          <p:cNvPicPr>
            <a:picLocks noChangeAspect="1"/>
          </p:cNvPicPr>
          <p:nvPr/>
        </p:nvPicPr>
        <p:blipFill>
          <a:blip r:embed="rId5"/>
          <a:stretch>
            <a:fillRect/>
          </a:stretch>
        </p:blipFill>
        <p:spPr>
          <a:xfrm>
            <a:off x="3842028" y="5594736"/>
            <a:ext cx="521208" cy="260603"/>
          </a:xfrm>
          <a:prstGeom prst="rect">
            <a:avLst/>
          </a:prstGeom>
        </p:spPr>
      </p:pic>
    </p:spTree>
    <p:extLst>
      <p:ext uri="{BB962C8B-B14F-4D97-AF65-F5344CB8AC3E}">
        <p14:creationId xmlns:p14="http://schemas.microsoft.com/office/powerpoint/2010/main" val="157812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 y="347472"/>
            <a:ext cx="8028384" cy="1446550"/>
          </a:xfrm>
          <a:prstGeom prst="rect">
            <a:avLst/>
          </a:prstGeom>
          <a:noFill/>
        </p:spPr>
        <p:txBody>
          <a:bodyPr wrap="square" rtlCol="0">
            <a:spAutoFit/>
          </a:bodyPr>
          <a:lstStyle/>
          <a:p>
            <a:r>
              <a:rPr lang="en-GB" sz="2200" dirty="0"/>
              <a:t>The weights of pears are normally distributed with a mean of 110g and a standard deviation of 8g.</a:t>
            </a:r>
          </a:p>
          <a:p>
            <a:pPr marL="342900" indent="-342900">
              <a:buAutoNum type="alphaLcParenR"/>
            </a:pPr>
            <a:r>
              <a:rPr lang="en-GB" sz="2200" dirty="0"/>
              <a:t>Find the percentage of pears that weigh between 100g and 130g.</a:t>
            </a:r>
          </a:p>
          <a:p>
            <a:pPr marL="342900" indent="-342900"/>
            <a:endParaRPr lang="en-GB" sz="2200" dirty="0"/>
          </a:p>
        </p:txBody>
      </p:sp>
      <p:sp>
        <p:nvSpPr>
          <p:cNvPr id="3" name="TextBox 2"/>
          <p:cNvSpPr txBox="1"/>
          <p:nvPr/>
        </p:nvSpPr>
        <p:spPr>
          <a:xfrm>
            <a:off x="179512" y="0"/>
            <a:ext cx="1512168" cy="430887"/>
          </a:xfrm>
          <a:prstGeom prst="rect">
            <a:avLst/>
          </a:prstGeom>
          <a:noFill/>
        </p:spPr>
        <p:txBody>
          <a:bodyPr wrap="square" rtlCol="0">
            <a:spAutoFit/>
          </a:bodyPr>
          <a:lstStyle/>
          <a:p>
            <a:r>
              <a:rPr lang="en-GB" sz="2200" b="1" dirty="0">
                <a:solidFill>
                  <a:srgbClr val="002060"/>
                </a:solidFill>
              </a:rPr>
              <a:t>Example 2</a:t>
            </a:r>
          </a:p>
        </p:txBody>
      </p:sp>
      <p:sp>
        <p:nvSpPr>
          <p:cNvPr id="7" name="TextBox 6"/>
          <p:cNvSpPr txBox="1"/>
          <p:nvPr/>
        </p:nvSpPr>
        <p:spPr>
          <a:xfrm>
            <a:off x="251520" y="1844824"/>
            <a:ext cx="4680520" cy="430887"/>
          </a:xfrm>
          <a:prstGeom prst="rect">
            <a:avLst/>
          </a:prstGeom>
          <a:noFill/>
        </p:spPr>
        <p:txBody>
          <a:bodyPr wrap="square" rtlCol="0">
            <a:spAutoFit/>
          </a:bodyPr>
          <a:lstStyle/>
          <a:p>
            <a:r>
              <a:rPr lang="en-GB" sz="2200" dirty="0"/>
              <a:t>Sketch a diagram.  </a:t>
            </a:r>
            <a:r>
              <a:rPr lang="el-GR" sz="2200" dirty="0"/>
              <a:t>μ</a:t>
            </a:r>
            <a:r>
              <a:rPr lang="en-GB" sz="2200" dirty="0"/>
              <a:t> = 110g      </a:t>
            </a:r>
            <a:r>
              <a:rPr lang="el-GR" sz="2200" dirty="0"/>
              <a:t>σ</a:t>
            </a:r>
            <a:r>
              <a:rPr lang="en-GB" sz="2200" dirty="0"/>
              <a:t> = 8g</a:t>
            </a:r>
          </a:p>
        </p:txBody>
      </p:sp>
      <p:grpSp>
        <p:nvGrpSpPr>
          <p:cNvPr id="4" name="Group 29"/>
          <p:cNvGrpSpPr/>
          <p:nvPr/>
        </p:nvGrpSpPr>
        <p:grpSpPr>
          <a:xfrm>
            <a:off x="4499992" y="2420888"/>
            <a:ext cx="4176464" cy="2592288"/>
            <a:chOff x="4644008" y="1556792"/>
            <a:chExt cx="4176464" cy="2592288"/>
          </a:xfrm>
        </p:grpSpPr>
        <p:cxnSp>
          <p:nvCxnSpPr>
            <p:cNvPr id="23" name="Straight Arrow Connector 22"/>
            <p:cNvCxnSpPr/>
            <p:nvPr/>
          </p:nvCxnSpPr>
          <p:spPr>
            <a:xfrm flipV="1">
              <a:off x="4788024" y="1628800"/>
              <a:ext cx="0" cy="20162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788024" y="3573016"/>
              <a:ext cx="40324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nvGraphicFramePr>
          <p:xfrm>
            <a:off x="4644008" y="1556792"/>
            <a:ext cx="4176464" cy="2592288"/>
          </p:xfrm>
          <a:graphic>
            <a:graphicData uri="http://schemas.openxmlformats.org/drawingml/2006/chart">
              <c:chart xmlns:c="http://schemas.openxmlformats.org/drawingml/2006/chart" xmlns:r="http://schemas.openxmlformats.org/officeDocument/2006/relationships" r:id="rId2"/>
            </a:graphicData>
          </a:graphic>
        </p:graphicFrame>
      </p:grpSp>
      <p:grpSp>
        <p:nvGrpSpPr>
          <p:cNvPr id="55" name="Group 54"/>
          <p:cNvGrpSpPr/>
          <p:nvPr/>
        </p:nvGrpSpPr>
        <p:grpSpPr>
          <a:xfrm>
            <a:off x="4860032" y="2060848"/>
            <a:ext cx="3384377" cy="2448272"/>
            <a:chOff x="4860032" y="1484784"/>
            <a:chExt cx="3384377" cy="2448272"/>
          </a:xfrm>
        </p:grpSpPr>
        <p:grpSp>
          <p:nvGrpSpPr>
            <p:cNvPr id="18" name="Group 31"/>
            <p:cNvGrpSpPr/>
            <p:nvPr/>
          </p:nvGrpSpPr>
          <p:grpSpPr>
            <a:xfrm>
              <a:off x="6300192" y="1484784"/>
              <a:ext cx="576064" cy="2448272"/>
              <a:chOff x="6372200" y="1484784"/>
              <a:chExt cx="576064" cy="3096344"/>
            </a:xfrm>
          </p:grpSpPr>
          <p:cxnSp>
            <p:nvCxnSpPr>
              <p:cNvPr id="19" name="Straight Connector 18"/>
              <p:cNvCxnSpPr/>
              <p:nvPr/>
            </p:nvCxnSpPr>
            <p:spPr>
              <a:xfrm flipH="1">
                <a:off x="6645608" y="2282740"/>
                <a:ext cx="7424" cy="2298388"/>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372200" y="1484784"/>
                <a:ext cx="576064" cy="797956"/>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2000" i="1" dirty="0">
                    <a:solidFill>
                      <a:srgbClr val="FF0000"/>
                    </a:solidFill>
                    <a:latin typeface="Times New Roman" pitchFamily="18" charset="0"/>
                    <a:cs typeface="Times New Roman" pitchFamily="18" charset="0"/>
                  </a:rPr>
                  <a:t>μ</a:t>
                </a:r>
                <a:endParaRPr lang="en-GB" sz="2000" i="1" dirty="0">
                  <a:solidFill>
                    <a:srgbClr val="FF0000"/>
                  </a:solidFill>
                  <a:latin typeface="Times New Roman" pitchFamily="18" charset="0"/>
                  <a:cs typeface="Times New Roman" pitchFamily="18" charset="0"/>
                </a:endParaRPr>
              </a:p>
              <a:p>
                <a:pPr algn="ctr"/>
                <a:r>
                  <a:rPr lang="en-GB" sz="1500" dirty="0">
                    <a:solidFill>
                      <a:srgbClr val="FF0000"/>
                    </a:solidFill>
                    <a:latin typeface="Times New Roman" pitchFamily="18" charset="0"/>
                    <a:cs typeface="Times New Roman" pitchFamily="18" charset="0"/>
                  </a:rPr>
                  <a:t>110</a:t>
                </a:r>
                <a:endParaRPr lang="en-GB" sz="1500" dirty="0">
                  <a:solidFill>
                    <a:srgbClr val="FF0000"/>
                  </a:solidFill>
                </a:endParaRPr>
              </a:p>
            </p:txBody>
          </p:sp>
        </p:grpSp>
        <p:grpSp>
          <p:nvGrpSpPr>
            <p:cNvPr id="21" name="Group 32"/>
            <p:cNvGrpSpPr/>
            <p:nvPr/>
          </p:nvGrpSpPr>
          <p:grpSpPr>
            <a:xfrm>
              <a:off x="5831992" y="2118202"/>
              <a:ext cx="1548000" cy="1814853"/>
              <a:chOff x="5607115" y="2420888"/>
              <a:chExt cx="2178236" cy="2160240"/>
            </a:xfrm>
          </p:grpSpPr>
          <p:cxnSp>
            <p:nvCxnSpPr>
              <p:cNvPr id="22" name="Straight Connector 21"/>
              <p:cNvCxnSpPr/>
              <p:nvPr/>
            </p:nvCxnSpPr>
            <p:spPr>
              <a:xfrm>
                <a:off x="6156176"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164288"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5607115" y="2420888"/>
                <a:ext cx="909103"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102</a:t>
                </a:r>
                <a:endParaRPr lang="en-GB" sz="1500" dirty="0">
                  <a:solidFill>
                    <a:schemeClr val="accent6">
                      <a:lumMod val="75000"/>
                    </a:schemeClr>
                  </a:solidFill>
                </a:endParaRPr>
              </a:p>
            </p:txBody>
          </p:sp>
          <p:sp>
            <p:nvSpPr>
              <p:cNvPr id="34" name="Rectangle 33"/>
              <p:cNvSpPr/>
              <p:nvPr/>
            </p:nvSpPr>
            <p:spPr>
              <a:xfrm>
                <a:off x="6696233" y="2420888"/>
                <a:ext cx="1089118"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118</a:t>
                </a:r>
                <a:endParaRPr lang="en-GB" sz="1500" dirty="0">
                  <a:solidFill>
                    <a:schemeClr val="accent6">
                      <a:lumMod val="75000"/>
                    </a:schemeClr>
                  </a:solidFill>
                </a:endParaRPr>
              </a:p>
            </p:txBody>
          </p:sp>
        </p:grpSp>
        <p:grpSp>
          <p:nvGrpSpPr>
            <p:cNvPr id="35" name="Group 33"/>
            <p:cNvGrpSpPr/>
            <p:nvPr/>
          </p:nvGrpSpPr>
          <p:grpSpPr>
            <a:xfrm>
              <a:off x="5508104" y="2662659"/>
              <a:ext cx="2268000" cy="1270397"/>
              <a:chOff x="5191788" y="3068960"/>
              <a:chExt cx="3209499" cy="1512168"/>
            </a:xfrm>
          </p:grpSpPr>
          <p:cxnSp>
            <p:nvCxnSpPr>
              <p:cNvPr id="36" name="Straight Connector 35"/>
              <p:cNvCxnSpPr>
                <a:stCxn id="38" idx="2"/>
              </p:cNvCxnSpPr>
              <p:nvPr/>
            </p:nvCxnSpPr>
            <p:spPr>
              <a:xfrm flipH="1">
                <a:off x="5693271" y="3746708"/>
                <a:ext cx="1" cy="834420"/>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7739292" y="3724009"/>
                <a:ext cx="1" cy="857119"/>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5191788" y="3068960"/>
                <a:ext cx="1002968"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rPr>
                  <a:t>94</a:t>
                </a:r>
              </a:p>
            </p:txBody>
          </p:sp>
          <p:sp>
            <p:nvSpPr>
              <p:cNvPr id="39" name="Rectangle 38"/>
              <p:cNvSpPr/>
              <p:nvPr/>
            </p:nvSpPr>
            <p:spPr>
              <a:xfrm>
                <a:off x="7197723" y="3068960"/>
                <a:ext cx="1203564" cy="677748"/>
              </a:xfrm>
              <a:prstGeom prst="rect">
                <a:avLst/>
              </a:prstGeom>
            </p:spPr>
            <p:txBody>
              <a:bodyPr wrap="square">
                <a:spAutoFit/>
              </a:bodyPr>
              <a:lstStyle/>
              <a:p>
                <a:pPr algn="ct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latin typeface="Times New Roman" pitchFamily="18" charset="0"/>
                    <a:cs typeface="Times New Roman" pitchFamily="18" charset="0"/>
                  </a:rPr>
                  <a:t>126</a:t>
                </a:r>
                <a:endParaRPr lang="en-GB" sz="1500" dirty="0">
                  <a:solidFill>
                    <a:srgbClr val="008000"/>
                  </a:solidFill>
                </a:endParaRPr>
              </a:p>
            </p:txBody>
          </p:sp>
        </p:grpSp>
        <p:grpSp>
          <p:nvGrpSpPr>
            <p:cNvPr id="40" name="Group 34"/>
            <p:cNvGrpSpPr/>
            <p:nvPr/>
          </p:nvGrpSpPr>
          <p:grpSpPr>
            <a:xfrm>
              <a:off x="4860032" y="3025630"/>
              <a:ext cx="3384377" cy="907426"/>
              <a:chOff x="4375438" y="3501008"/>
              <a:chExt cx="4505368" cy="1080120"/>
            </a:xfrm>
          </p:grpSpPr>
          <p:cxnSp>
            <p:nvCxnSpPr>
              <p:cNvPr id="41" name="Straight Connector 40"/>
              <p:cNvCxnSpPr/>
              <p:nvPr/>
            </p:nvCxnSpPr>
            <p:spPr>
              <a:xfrm>
                <a:off x="5148064"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173065"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4375438" y="3501008"/>
                <a:ext cx="1444053"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 86</a:t>
                </a:r>
                <a:endParaRPr lang="en-GB" sz="1500" dirty="0">
                  <a:solidFill>
                    <a:srgbClr val="0000FF"/>
                  </a:solidFill>
                </a:endParaRPr>
              </a:p>
            </p:txBody>
          </p:sp>
          <p:sp>
            <p:nvSpPr>
              <p:cNvPr id="44" name="Rectangle 43"/>
              <p:cNvSpPr/>
              <p:nvPr/>
            </p:nvSpPr>
            <p:spPr>
              <a:xfrm>
                <a:off x="7572985" y="3501008"/>
                <a:ext cx="1307821"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134</a:t>
                </a:r>
                <a:endParaRPr lang="en-GB" sz="1500" dirty="0">
                  <a:solidFill>
                    <a:srgbClr val="0000FF"/>
                  </a:solidFill>
                </a:endParaRPr>
              </a:p>
            </p:txBody>
          </p:sp>
        </p:grpSp>
      </p:grpSp>
      <p:sp>
        <p:nvSpPr>
          <p:cNvPr id="31" name="Freeform 30"/>
          <p:cNvSpPr/>
          <p:nvPr/>
        </p:nvSpPr>
        <p:spPr>
          <a:xfrm>
            <a:off x="4772025" y="2728848"/>
            <a:ext cx="3576638" cy="1712119"/>
          </a:xfrm>
          <a:custGeom>
            <a:avLst/>
            <a:gdLst>
              <a:gd name="connsiteX0" fmla="*/ 0 w 3576638"/>
              <a:gd name="connsiteY0" fmla="*/ 1691481 h 1712119"/>
              <a:gd name="connsiteX1" fmla="*/ 671513 w 3576638"/>
              <a:gd name="connsiteY1" fmla="*/ 1672431 h 1712119"/>
              <a:gd name="connsiteX2" fmla="*/ 1095375 w 3576638"/>
              <a:gd name="connsiteY2" fmla="*/ 1453356 h 1712119"/>
              <a:gd name="connsiteX3" fmla="*/ 1452563 w 3576638"/>
              <a:gd name="connsiteY3" fmla="*/ 977106 h 1712119"/>
              <a:gd name="connsiteX4" fmla="*/ 1809750 w 3576638"/>
              <a:gd name="connsiteY4" fmla="*/ 15081 h 1712119"/>
              <a:gd name="connsiteX5" fmla="*/ 2181225 w 3576638"/>
              <a:gd name="connsiteY5" fmla="*/ 1067594 h 1712119"/>
              <a:gd name="connsiteX6" fmla="*/ 2552700 w 3576638"/>
              <a:gd name="connsiteY6" fmla="*/ 1481931 h 1712119"/>
              <a:gd name="connsiteX7" fmla="*/ 2943225 w 3576638"/>
              <a:gd name="connsiteY7" fmla="*/ 1677194 h 1712119"/>
              <a:gd name="connsiteX8" fmla="*/ 3576638 w 3576638"/>
              <a:gd name="connsiteY8" fmla="*/ 1691481 h 1712119"/>
              <a:gd name="connsiteX9" fmla="*/ 3576638 w 3576638"/>
              <a:gd name="connsiteY9" fmla="*/ 1691481 h 171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6638" h="1712119">
                <a:moveTo>
                  <a:pt x="0" y="1691481"/>
                </a:moveTo>
                <a:cubicBezTo>
                  <a:pt x="244475" y="1701799"/>
                  <a:pt x="488951" y="1712118"/>
                  <a:pt x="671513" y="1672431"/>
                </a:cubicBezTo>
                <a:cubicBezTo>
                  <a:pt x="854075" y="1632744"/>
                  <a:pt x="965200" y="1569243"/>
                  <a:pt x="1095375" y="1453356"/>
                </a:cubicBezTo>
                <a:cubicBezTo>
                  <a:pt x="1225550" y="1337469"/>
                  <a:pt x="1333501" y="1216818"/>
                  <a:pt x="1452563" y="977106"/>
                </a:cubicBezTo>
                <a:cubicBezTo>
                  <a:pt x="1571625" y="737394"/>
                  <a:pt x="1688306" y="0"/>
                  <a:pt x="1809750" y="15081"/>
                </a:cubicBezTo>
                <a:cubicBezTo>
                  <a:pt x="1931194" y="30162"/>
                  <a:pt x="2057400" y="823119"/>
                  <a:pt x="2181225" y="1067594"/>
                </a:cubicBezTo>
                <a:cubicBezTo>
                  <a:pt x="2305050" y="1312069"/>
                  <a:pt x="2425700" y="1380331"/>
                  <a:pt x="2552700" y="1481931"/>
                </a:cubicBezTo>
                <a:cubicBezTo>
                  <a:pt x="2679700" y="1583531"/>
                  <a:pt x="2772569" y="1642269"/>
                  <a:pt x="2943225" y="1677194"/>
                </a:cubicBezTo>
                <a:cubicBezTo>
                  <a:pt x="3113881" y="1712119"/>
                  <a:pt x="3576638" y="1691481"/>
                  <a:pt x="3576638" y="1691481"/>
                </a:cubicBezTo>
                <a:lnTo>
                  <a:pt x="3576638" y="1691481"/>
                </a:lnTo>
              </a:path>
            </a:pathLst>
          </a:cu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5" name="TextBox 44"/>
          <p:cNvSpPr txBox="1"/>
          <p:nvPr/>
        </p:nvSpPr>
        <p:spPr>
          <a:xfrm>
            <a:off x="2591780" y="4831467"/>
            <a:ext cx="3060340" cy="769441"/>
          </a:xfrm>
          <a:prstGeom prst="rect">
            <a:avLst/>
          </a:prstGeom>
          <a:noFill/>
        </p:spPr>
        <p:txBody>
          <a:bodyPr wrap="square" rtlCol="0">
            <a:spAutoFit/>
          </a:bodyPr>
          <a:lstStyle/>
          <a:p>
            <a:r>
              <a:rPr lang="en-US" sz="2200" dirty="0"/>
              <a:t>Type the information from the problem: </a:t>
            </a:r>
            <a:endParaRPr lang="en-GB" sz="2200" dirty="0"/>
          </a:p>
        </p:txBody>
      </p:sp>
      <p:sp>
        <p:nvSpPr>
          <p:cNvPr id="32" name="TextBox 31"/>
          <p:cNvSpPr txBox="1"/>
          <p:nvPr/>
        </p:nvSpPr>
        <p:spPr>
          <a:xfrm>
            <a:off x="5673190" y="4833565"/>
            <a:ext cx="1626595" cy="430887"/>
          </a:xfrm>
          <a:prstGeom prst="rect">
            <a:avLst/>
          </a:prstGeom>
          <a:noFill/>
        </p:spPr>
        <p:txBody>
          <a:bodyPr wrap="square" rtlCol="0">
            <a:spAutoFit/>
          </a:bodyPr>
          <a:lstStyle/>
          <a:p>
            <a:r>
              <a:rPr lang="en-US" sz="2200" dirty="0"/>
              <a:t>Lower: 100  </a:t>
            </a:r>
            <a:endParaRPr lang="en-GB" sz="2200" dirty="0"/>
          </a:p>
        </p:txBody>
      </p:sp>
      <p:sp>
        <p:nvSpPr>
          <p:cNvPr id="46" name="TextBox 45"/>
          <p:cNvSpPr txBox="1"/>
          <p:nvPr/>
        </p:nvSpPr>
        <p:spPr>
          <a:xfrm>
            <a:off x="5688511" y="5144779"/>
            <a:ext cx="1626595" cy="430887"/>
          </a:xfrm>
          <a:prstGeom prst="rect">
            <a:avLst/>
          </a:prstGeom>
          <a:noFill/>
        </p:spPr>
        <p:txBody>
          <a:bodyPr wrap="square" rtlCol="0">
            <a:spAutoFit/>
          </a:bodyPr>
          <a:lstStyle/>
          <a:p>
            <a:r>
              <a:rPr lang="en-US" sz="2200" dirty="0"/>
              <a:t>Upper: 130  </a:t>
            </a:r>
            <a:endParaRPr lang="en-GB" sz="2200" dirty="0"/>
          </a:p>
        </p:txBody>
      </p:sp>
      <p:sp>
        <p:nvSpPr>
          <p:cNvPr id="47" name="TextBox 46"/>
          <p:cNvSpPr txBox="1"/>
          <p:nvPr/>
        </p:nvSpPr>
        <p:spPr>
          <a:xfrm>
            <a:off x="6213776" y="5741798"/>
            <a:ext cx="1626595" cy="430887"/>
          </a:xfrm>
          <a:prstGeom prst="rect">
            <a:avLst/>
          </a:prstGeom>
          <a:noFill/>
        </p:spPr>
        <p:txBody>
          <a:bodyPr wrap="square" rtlCol="0">
            <a:spAutoFit/>
          </a:bodyPr>
          <a:lstStyle/>
          <a:p>
            <a:r>
              <a:rPr lang="en-US" sz="2200" dirty="0">
                <a:sym typeface="Symbol" panose="05050102010706020507" pitchFamily="18" charset="2"/>
              </a:rPr>
              <a:t></a:t>
            </a:r>
            <a:r>
              <a:rPr lang="en-US" sz="2200" dirty="0"/>
              <a:t>: 8  </a:t>
            </a:r>
            <a:endParaRPr lang="en-GB" sz="2200" dirty="0"/>
          </a:p>
        </p:txBody>
      </p:sp>
      <p:sp>
        <p:nvSpPr>
          <p:cNvPr id="48" name="TextBox 47"/>
          <p:cNvSpPr txBox="1"/>
          <p:nvPr/>
        </p:nvSpPr>
        <p:spPr>
          <a:xfrm>
            <a:off x="6232621" y="5413300"/>
            <a:ext cx="1127414" cy="430887"/>
          </a:xfrm>
          <a:prstGeom prst="rect">
            <a:avLst/>
          </a:prstGeom>
          <a:noFill/>
        </p:spPr>
        <p:txBody>
          <a:bodyPr wrap="square" rtlCol="0">
            <a:spAutoFit/>
          </a:bodyPr>
          <a:lstStyle/>
          <a:p>
            <a:r>
              <a:rPr lang="en-US" sz="2200" dirty="0">
                <a:sym typeface="Symbol" panose="05050102010706020507" pitchFamily="18" charset="2"/>
              </a:rPr>
              <a:t></a:t>
            </a:r>
            <a:r>
              <a:rPr lang="en-US" sz="2200" dirty="0"/>
              <a:t>: 110  </a:t>
            </a:r>
            <a:endParaRPr lang="en-GB" sz="2200" dirty="0"/>
          </a:p>
        </p:txBody>
      </p:sp>
      <p:sp>
        <p:nvSpPr>
          <p:cNvPr id="50" name="Freeform 49"/>
          <p:cNvSpPr/>
          <p:nvPr/>
        </p:nvSpPr>
        <p:spPr>
          <a:xfrm>
            <a:off x="5945597" y="2744003"/>
            <a:ext cx="1565261" cy="1697030"/>
          </a:xfrm>
          <a:custGeom>
            <a:avLst/>
            <a:gdLst>
              <a:gd name="connsiteX0" fmla="*/ 155727 w 1565261"/>
              <a:gd name="connsiteY0" fmla="*/ 1697030 h 1697030"/>
              <a:gd name="connsiteX1" fmla="*/ 1565261 w 1565261"/>
              <a:gd name="connsiteY1" fmla="*/ 1697030 h 1697030"/>
              <a:gd name="connsiteX2" fmla="*/ 1557275 w 1565261"/>
              <a:gd name="connsiteY2" fmla="*/ 1585226 h 1697030"/>
              <a:gd name="connsiteX3" fmla="*/ 1361617 w 1565261"/>
              <a:gd name="connsiteY3" fmla="*/ 1457449 h 1697030"/>
              <a:gd name="connsiteX4" fmla="*/ 1241827 w 1565261"/>
              <a:gd name="connsiteY4" fmla="*/ 1361617 h 1697030"/>
              <a:gd name="connsiteX5" fmla="*/ 1110057 w 1565261"/>
              <a:gd name="connsiteY5" fmla="*/ 1229848 h 1697030"/>
              <a:gd name="connsiteX6" fmla="*/ 1018218 w 1565261"/>
              <a:gd name="connsiteY6" fmla="*/ 1078113 h 1697030"/>
              <a:gd name="connsiteX7" fmla="*/ 970302 w 1565261"/>
              <a:gd name="connsiteY7" fmla="*/ 974295 h 1697030"/>
              <a:gd name="connsiteX8" fmla="*/ 914400 w 1565261"/>
              <a:gd name="connsiteY8" fmla="*/ 810581 h 1697030"/>
              <a:gd name="connsiteX9" fmla="*/ 878462 w 1565261"/>
              <a:gd name="connsiteY9" fmla="*/ 642875 h 1697030"/>
              <a:gd name="connsiteX10" fmla="*/ 822560 w 1565261"/>
              <a:gd name="connsiteY10" fmla="*/ 435238 h 1697030"/>
              <a:gd name="connsiteX11" fmla="*/ 766658 w 1565261"/>
              <a:gd name="connsiteY11" fmla="*/ 231594 h 1697030"/>
              <a:gd name="connsiteX12" fmla="*/ 702770 w 1565261"/>
              <a:gd name="connsiteY12" fmla="*/ 59895 h 1697030"/>
              <a:gd name="connsiteX13" fmla="*/ 670826 w 1565261"/>
              <a:gd name="connsiteY13" fmla="*/ 23958 h 1697030"/>
              <a:gd name="connsiteX14" fmla="*/ 630896 w 1565261"/>
              <a:gd name="connsiteY14" fmla="*/ 0 h 1697030"/>
              <a:gd name="connsiteX15" fmla="*/ 582979 w 1565261"/>
              <a:gd name="connsiteY15" fmla="*/ 15972 h 1697030"/>
              <a:gd name="connsiteX16" fmla="*/ 547042 w 1565261"/>
              <a:gd name="connsiteY16" fmla="*/ 99825 h 1697030"/>
              <a:gd name="connsiteX17" fmla="*/ 495133 w 1565261"/>
              <a:gd name="connsiteY17" fmla="*/ 219615 h 1697030"/>
              <a:gd name="connsiteX18" fmla="*/ 471175 w 1565261"/>
              <a:gd name="connsiteY18" fmla="*/ 331420 h 1697030"/>
              <a:gd name="connsiteX19" fmla="*/ 427252 w 1565261"/>
              <a:gd name="connsiteY19" fmla="*/ 499126 h 1697030"/>
              <a:gd name="connsiteX20" fmla="*/ 379336 w 1565261"/>
              <a:gd name="connsiteY20" fmla="*/ 670826 h 1697030"/>
              <a:gd name="connsiteX21" fmla="*/ 327427 w 1565261"/>
              <a:gd name="connsiteY21" fmla="*/ 846518 h 1697030"/>
              <a:gd name="connsiteX22" fmla="*/ 275517 w 1565261"/>
              <a:gd name="connsiteY22" fmla="*/ 974295 h 1697030"/>
              <a:gd name="connsiteX23" fmla="*/ 223608 w 1565261"/>
              <a:gd name="connsiteY23" fmla="*/ 1054155 h 1697030"/>
              <a:gd name="connsiteX24" fmla="*/ 155727 w 1565261"/>
              <a:gd name="connsiteY24" fmla="*/ 1169952 h 1697030"/>
              <a:gd name="connsiteX25" fmla="*/ 87846 w 1565261"/>
              <a:gd name="connsiteY25" fmla="*/ 1257799 h 1697030"/>
              <a:gd name="connsiteX26" fmla="*/ 0 w 1565261"/>
              <a:gd name="connsiteY26" fmla="*/ 1361617 h 1697030"/>
              <a:gd name="connsiteX27" fmla="*/ 0 w 1565261"/>
              <a:gd name="connsiteY27" fmla="*/ 1365610 h 1697030"/>
              <a:gd name="connsiteX28" fmla="*/ 0 w 1565261"/>
              <a:gd name="connsiteY28" fmla="*/ 1365610 h 1697030"/>
              <a:gd name="connsiteX29" fmla="*/ 123783 w 1565261"/>
              <a:gd name="connsiteY29" fmla="*/ 1209883 h 1697030"/>
              <a:gd name="connsiteX30" fmla="*/ 235587 w 1565261"/>
              <a:gd name="connsiteY30" fmla="*/ 1050162 h 1697030"/>
              <a:gd name="connsiteX31" fmla="*/ 151734 w 1565261"/>
              <a:gd name="connsiteY31" fmla="*/ 1181931 h 1697030"/>
              <a:gd name="connsiteX32" fmla="*/ 155727 w 1565261"/>
              <a:gd name="connsiteY32" fmla="*/ 1697030 h 1697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65261" h="1697030">
                <a:moveTo>
                  <a:pt x="155727" y="1697030"/>
                </a:moveTo>
                <a:lnTo>
                  <a:pt x="1565261" y="1697030"/>
                </a:lnTo>
                <a:lnTo>
                  <a:pt x="1557275" y="1585226"/>
                </a:lnTo>
                <a:lnTo>
                  <a:pt x="1361617" y="1457449"/>
                </a:lnTo>
                <a:lnTo>
                  <a:pt x="1241827" y="1361617"/>
                </a:lnTo>
                <a:lnTo>
                  <a:pt x="1110057" y="1229848"/>
                </a:lnTo>
                <a:lnTo>
                  <a:pt x="1018218" y="1078113"/>
                </a:lnTo>
                <a:lnTo>
                  <a:pt x="970302" y="974295"/>
                </a:lnTo>
                <a:lnTo>
                  <a:pt x="914400" y="810581"/>
                </a:lnTo>
                <a:lnTo>
                  <a:pt x="878462" y="642875"/>
                </a:lnTo>
                <a:lnTo>
                  <a:pt x="822560" y="435238"/>
                </a:lnTo>
                <a:lnTo>
                  <a:pt x="766658" y="231594"/>
                </a:lnTo>
                <a:lnTo>
                  <a:pt x="702770" y="59895"/>
                </a:lnTo>
                <a:lnTo>
                  <a:pt x="670826" y="23958"/>
                </a:lnTo>
                <a:lnTo>
                  <a:pt x="630896" y="0"/>
                </a:lnTo>
                <a:lnTo>
                  <a:pt x="582979" y="15972"/>
                </a:lnTo>
                <a:lnTo>
                  <a:pt x="547042" y="99825"/>
                </a:lnTo>
                <a:lnTo>
                  <a:pt x="495133" y="219615"/>
                </a:lnTo>
                <a:lnTo>
                  <a:pt x="471175" y="331420"/>
                </a:lnTo>
                <a:lnTo>
                  <a:pt x="427252" y="499126"/>
                </a:lnTo>
                <a:lnTo>
                  <a:pt x="379336" y="670826"/>
                </a:lnTo>
                <a:lnTo>
                  <a:pt x="327427" y="846518"/>
                </a:lnTo>
                <a:lnTo>
                  <a:pt x="275517" y="974295"/>
                </a:lnTo>
                <a:lnTo>
                  <a:pt x="223608" y="1054155"/>
                </a:lnTo>
                <a:lnTo>
                  <a:pt x="155727" y="1169952"/>
                </a:lnTo>
                <a:lnTo>
                  <a:pt x="87846" y="1257799"/>
                </a:lnTo>
                <a:lnTo>
                  <a:pt x="0" y="1361617"/>
                </a:lnTo>
                <a:lnTo>
                  <a:pt x="0" y="1365610"/>
                </a:lnTo>
                <a:lnTo>
                  <a:pt x="0" y="1365610"/>
                </a:lnTo>
                <a:lnTo>
                  <a:pt x="123783" y="1209883"/>
                </a:lnTo>
                <a:lnTo>
                  <a:pt x="235587" y="1050162"/>
                </a:lnTo>
                <a:lnTo>
                  <a:pt x="151734" y="1181931"/>
                </a:lnTo>
                <a:lnTo>
                  <a:pt x="155727" y="1697030"/>
                </a:lnTo>
                <a:close/>
              </a:path>
            </a:pathLst>
          </a:custGeom>
          <a:solidFill>
            <a:srgbClr val="00FF00">
              <a:alpha val="51000"/>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4" name="Rectangle 53">
            <a:hlinkClick r:id="rId3"/>
            <a:extLst>
              <a:ext uri="{FF2B5EF4-FFF2-40B4-BE49-F238E27FC236}">
                <a16:creationId xmlns:a16="http://schemas.microsoft.com/office/drawing/2014/main" id="{8E427BBA-BB72-41C5-BC50-49C04DB21C31}"/>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hlinkClick r:id="rId3"/>
            <a:extLst>
              <a:ext uri="{FF2B5EF4-FFF2-40B4-BE49-F238E27FC236}">
                <a16:creationId xmlns:a16="http://schemas.microsoft.com/office/drawing/2014/main" id="{83B9A417-FE4E-41C0-9740-523A011F90D5}"/>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755CBCA7-6C87-F426-C193-DCDC3A53F68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3330" y="2352195"/>
            <a:ext cx="1778983" cy="4206240"/>
          </a:xfrm>
          <a:prstGeom prst="rect">
            <a:avLst/>
          </a:prstGeom>
        </p:spPr>
      </p:pic>
      <p:pic>
        <p:nvPicPr>
          <p:cNvPr id="8" name="Picture 7">
            <a:extLst>
              <a:ext uri="{FF2B5EF4-FFF2-40B4-BE49-F238E27FC236}">
                <a16:creationId xmlns:a16="http://schemas.microsoft.com/office/drawing/2014/main" id="{9B7291FD-7749-EC37-8611-02655E26214B}"/>
              </a:ext>
            </a:extLst>
          </p:cNvPr>
          <p:cNvPicPr>
            <a:picLocks noChangeAspect="1"/>
          </p:cNvPicPr>
          <p:nvPr/>
        </p:nvPicPr>
        <p:blipFill>
          <a:blip r:embed="rId5"/>
          <a:stretch>
            <a:fillRect/>
          </a:stretch>
        </p:blipFill>
        <p:spPr>
          <a:xfrm>
            <a:off x="7237711" y="4928663"/>
            <a:ext cx="400106" cy="200053"/>
          </a:xfrm>
          <a:prstGeom prst="rect">
            <a:avLst/>
          </a:prstGeom>
        </p:spPr>
      </p:pic>
      <p:pic>
        <p:nvPicPr>
          <p:cNvPr id="9" name="Picture 8">
            <a:extLst>
              <a:ext uri="{FF2B5EF4-FFF2-40B4-BE49-F238E27FC236}">
                <a16:creationId xmlns:a16="http://schemas.microsoft.com/office/drawing/2014/main" id="{F0A55A08-A540-5774-B7E6-93E7DADAA515}"/>
              </a:ext>
            </a:extLst>
          </p:cNvPr>
          <p:cNvPicPr>
            <a:picLocks noChangeAspect="1"/>
          </p:cNvPicPr>
          <p:nvPr/>
        </p:nvPicPr>
        <p:blipFill>
          <a:blip r:embed="rId5"/>
          <a:stretch>
            <a:fillRect/>
          </a:stretch>
        </p:blipFill>
        <p:spPr>
          <a:xfrm>
            <a:off x="7234151" y="5225307"/>
            <a:ext cx="400106" cy="200053"/>
          </a:xfrm>
          <a:prstGeom prst="rect">
            <a:avLst/>
          </a:prstGeom>
        </p:spPr>
      </p:pic>
      <p:pic>
        <p:nvPicPr>
          <p:cNvPr id="10" name="Picture 9">
            <a:extLst>
              <a:ext uri="{FF2B5EF4-FFF2-40B4-BE49-F238E27FC236}">
                <a16:creationId xmlns:a16="http://schemas.microsoft.com/office/drawing/2014/main" id="{821E78BD-5056-BB16-D324-1CC4AD0BEA6D}"/>
              </a:ext>
            </a:extLst>
          </p:cNvPr>
          <p:cNvPicPr>
            <a:picLocks noChangeAspect="1"/>
          </p:cNvPicPr>
          <p:nvPr/>
        </p:nvPicPr>
        <p:blipFill>
          <a:blip r:embed="rId5"/>
          <a:stretch>
            <a:fillRect/>
          </a:stretch>
        </p:blipFill>
        <p:spPr>
          <a:xfrm>
            <a:off x="7255912" y="5535375"/>
            <a:ext cx="400106" cy="200053"/>
          </a:xfrm>
          <a:prstGeom prst="rect">
            <a:avLst/>
          </a:prstGeom>
        </p:spPr>
      </p:pic>
      <p:pic>
        <p:nvPicPr>
          <p:cNvPr id="11" name="Picture 10">
            <a:extLst>
              <a:ext uri="{FF2B5EF4-FFF2-40B4-BE49-F238E27FC236}">
                <a16:creationId xmlns:a16="http://schemas.microsoft.com/office/drawing/2014/main" id="{562DDC8E-DF7C-51A3-D3F5-C1F838021144}"/>
              </a:ext>
            </a:extLst>
          </p:cNvPr>
          <p:cNvPicPr>
            <a:picLocks noChangeAspect="1"/>
          </p:cNvPicPr>
          <p:nvPr/>
        </p:nvPicPr>
        <p:blipFill>
          <a:blip r:embed="rId5"/>
          <a:stretch>
            <a:fillRect/>
          </a:stretch>
        </p:blipFill>
        <p:spPr>
          <a:xfrm>
            <a:off x="7241646" y="5844187"/>
            <a:ext cx="400106" cy="200053"/>
          </a:xfrm>
          <a:prstGeom prst="rect">
            <a:avLst/>
          </a:prstGeom>
        </p:spPr>
      </p:pic>
      <p:pic>
        <p:nvPicPr>
          <p:cNvPr id="12" name="Picture 11">
            <a:extLst>
              <a:ext uri="{FF2B5EF4-FFF2-40B4-BE49-F238E27FC236}">
                <a16:creationId xmlns:a16="http://schemas.microsoft.com/office/drawing/2014/main" id="{118F250A-EBB4-5F9D-432D-2E1A6CF0E983}"/>
              </a:ext>
            </a:extLst>
          </p:cNvPr>
          <p:cNvPicPr>
            <a:picLocks noChangeAspect="1"/>
          </p:cNvPicPr>
          <p:nvPr/>
        </p:nvPicPr>
        <p:blipFill>
          <a:blip r:embed="rId5"/>
          <a:stretch>
            <a:fillRect/>
          </a:stretch>
        </p:blipFill>
        <p:spPr>
          <a:xfrm>
            <a:off x="7234151" y="6164997"/>
            <a:ext cx="400106" cy="200053"/>
          </a:xfrm>
          <a:prstGeom prst="rect">
            <a:avLst/>
          </a:prstGeom>
        </p:spPr>
      </p:pic>
      <p:pic>
        <p:nvPicPr>
          <p:cNvPr id="13" name="Picture 12">
            <a:extLst>
              <a:ext uri="{FF2B5EF4-FFF2-40B4-BE49-F238E27FC236}">
                <a16:creationId xmlns:a16="http://schemas.microsoft.com/office/drawing/2014/main" id="{CF0BD08B-6E91-1C11-4245-69E31BB8C4D1}"/>
              </a:ext>
            </a:extLst>
          </p:cNvPr>
          <p:cNvPicPr>
            <a:picLocks noChangeAspect="1"/>
          </p:cNvPicPr>
          <p:nvPr/>
        </p:nvPicPr>
        <p:blipFill>
          <a:blip r:embed="rId5"/>
          <a:stretch>
            <a:fillRect/>
          </a:stretch>
        </p:blipFill>
        <p:spPr>
          <a:xfrm>
            <a:off x="7219387" y="6471879"/>
            <a:ext cx="400106" cy="200053"/>
          </a:xfrm>
          <a:prstGeom prst="rect">
            <a:avLst/>
          </a:prstGeom>
        </p:spPr>
      </p:pic>
      <p:pic>
        <p:nvPicPr>
          <p:cNvPr id="15" name="Picture 14">
            <a:extLst>
              <a:ext uri="{FF2B5EF4-FFF2-40B4-BE49-F238E27FC236}">
                <a16:creationId xmlns:a16="http://schemas.microsoft.com/office/drawing/2014/main" id="{2AE69D53-B4E5-94D4-205E-ADC99B753C6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5911" y="2315770"/>
            <a:ext cx="1794059" cy="4206240"/>
          </a:xfrm>
          <a:prstGeom prst="rect">
            <a:avLst/>
          </a:prstGeom>
        </p:spPr>
      </p:pic>
      <p:pic>
        <p:nvPicPr>
          <p:cNvPr id="17" name="Picture 16">
            <a:extLst>
              <a:ext uri="{FF2B5EF4-FFF2-40B4-BE49-F238E27FC236}">
                <a16:creationId xmlns:a16="http://schemas.microsoft.com/office/drawing/2014/main" id="{ABF93A28-7A03-B3D1-DF17-9BEE931EC57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85800" y="2331720"/>
            <a:ext cx="1790850" cy="4206240"/>
          </a:xfrm>
          <a:prstGeom prst="rect">
            <a:avLst/>
          </a:prstGeom>
        </p:spPr>
      </p:pic>
    </p:spTree>
    <p:extLst>
      <p:ext uri="{BB962C8B-B14F-4D97-AF65-F5344CB8AC3E}">
        <p14:creationId xmlns:p14="http://schemas.microsoft.com/office/powerpoint/2010/main" val="392945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5"/>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15"/>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32" grpId="0"/>
      <p:bldP spid="46" grpId="0"/>
      <p:bldP spid="47"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 y="347472"/>
            <a:ext cx="8064708" cy="1107996"/>
          </a:xfrm>
          <a:prstGeom prst="rect">
            <a:avLst/>
          </a:prstGeom>
          <a:noFill/>
        </p:spPr>
        <p:txBody>
          <a:bodyPr wrap="square" rtlCol="0">
            <a:spAutoFit/>
          </a:bodyPr>
          <a:lstStyle/>
          <a:p>
            <a:r>
              <a:rPr lang="en-GB" sz="2200" dirty="0"/>
              <a:t>The weights of pears are normally distributed with a mean of 110g and a standard deviation of 8g.</a:t>
            </a:r>
          </a:p>
          <a:p>
            <a:pPr marL="342900" indent="-342900">
              <a:buAutoNum type="alphaLcParenR"/>
            </a:pPr>
            <a:r>
              <a:rPr lang="en-GB" sz="2200" dirty="0"/>
              <a:t>Find the percentage of pears that weigh between 100g and 130g.</a:t>
            </a:r>
          </a:p>
        </p:txBody>
      </p:sp>
      <p:sp>
        <p:nvSpPr>
          <p:cNvPr id="3" name="TextBox 2"/>
          <p:cNvSpPr txBox="1"/>
          <p:nvPr/>
        </p:nvSpPr>
        <p:spPr>
          <a:xfrm>
            <a:off x="179512" y="0"/>
            <a:ext cx="1512168" cy="430887"/>
          </a:xfrm>
          <a:prstGeom prst="rect">
            <a:avLst/>
          </a:prstGeom>
          <a:noFill/>
        </p:spPr>
        <p:txBody>
          <a:bodyPr wrap="square" rtlCol="0">
            <a:spAutoFit/>
          </a:bodyPr>
          <a:lstStyle/>
          <a:p>
            <a:r>
              <a:rPr lang="en-GB" sz="2200" b="1" dirty="0">
                <a:solidFill>
                  <a:srgbClr val="002060"/>
                </a:solidFill>
              </a:rPr>
              <a:t>Example 2</a:t>
            </a:r>
          </a:p>
        </p:txBody>
      </p:sp>
      <p:sp>
        <p:nvSpPr>
          <p:cNvPr id="7" name="TextBox 6"/>
          <p:cNvSpPr txBox="1"/>
          <p:nvPr/>
        </p:nvSpPr>
        <p:spPr>
          <a:xfrm>
            <a:off x="251520" y="1844824"/>
            <a:ext cx="4680520" cy="430887"/>
          </a:xfrm>
          <a:prstGeom prst="rect">
            <a:avLst/>
          </a:prstGeom>
          <a:noFill/>
        </p:spPr>
        <p:txBody>
          <a:bodyPr wrap="square" rtlCol="0">
            <a:spAutoFit/>
          </a:bodyPr>
          <a:lstStyle/>
          <a:p>
            <a:r>
              <a:rPr lang="en-GB" sz="2200" dirty="0"/>
              <a:t>Sketch a diagram.  </a:t>
            </a:r>
            <a:r>
              <a:rPr lang="el-GR" sz="2200" dirty="0"/>
              <a:t>μ</a:t>
            </a:r>
            <a:r>
              <a:rPr lang="en-GB" sz="2200" dirty="0"/>
              <a:t> = 110g      </a:t>
            </a:r>
            <a:r>
              <a:rPr lang="el-GR" sz="2200" dirty="0"/>
              <a:t>σ</a:t>
            </a:r>
            <a:r>
              <a:rPr lang="en-GB" sz="2200" dirty="0"/>
              <a:t> = 8g</a:t>
            </a:r>
          </a:p>
        </p:txBody>
      </p:sp>
      <p:grpSp>
        <p:nvGrpSpPr>
          <p:cNvPr id="4" name="Group 29"/>
          <p:cNvGrpSpPr/>
          <p:nvPr/>
        </p:nvGrpSpPr>
        <p:grpSpPr>
          <a:xfrm>
            <a:off x="4499992" y="2420888"/>
            <a:ext cx="4176464" cy="2592288"/>
            <a:chOff x="4644008" y="1556792"/>
            <a:chExt cx="4176464" cy="2592288"/>
          </a:xfrm>
        </p:grpSpPr>
        <p:cxnSp>
          <p:nvCxnSpPr>
            <p:cNvPr id="23" name="Straight Arrow Connector 22"/>
            <p:cNvCxnSpPr/>
            <p:nvPr/>
          </p:nvCxnSpPr>
          <p:spPr>
            <a:xfrm flipV="1">
              <a:off x="4788024" y="1628800"/>
              <a:ext cx="0" cy="20162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788024" y="3573016"/>
              <a:ext cx="40324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nvGraphicFramePr>
          <p:xfrm>
            <a:off x="4644008" y="1556792"/>
            <a:ext cx="4176464" cy="2592288"/>
          </p:xfrm>
          <a:graphic>
            <a:graphicData uri="http://schemas.openxmlformats.org/drawingml/2006/chart">
              <c:chart xmlns:c="http://schemas.openxmlformats.org/drawingml/2006/chart" xmlns:r="http://schemas.openxmlformats.org/officeDocument/2006/relationships" r:id="rId2"/>
            </a:graphicData>
          </a:graphic>
        </p:graphicFrame>
      </p:grpSp>
      <p:grpSp>
        <p:nvGrpSpPr>
          <p:cNvPr id="55" name="Group 54"/>
          <p:cNvGrpSpPr/>
          <p:nvPr/>
        </p:nvGrpSpPr>
        <p:grpSpPr>
          <a:xfrm>
            <a:off x="4860032" y="2060848"/>
            <a:ext cx="3384377" cy="2448272"/>
            <a:chOff x="4860032" y="1484784"/>
            <a:chExt cx="3384377" cy="2448272"/>
          </a:xfrm>
        </p:grpSpPr>
        <p:grpSp>
          <p:nvGrpSpPr>
            <p:cNvPr id="18" name="Group 31"/>
            <p:cNvGrpSpPr/>
            <p:nvPr/>
          </p:nvGrpSpPr>
          <p:grpSpPr>
            <a:xfrm>
              <a:off x="6300192" y="1484784"/>
              <a:ext cx="576064" cy="2448272"/>
              <a:chOff x="6372200" y="1484784"/>
              <a:chExt cx="576064" cy="3096344"/>
            </a:xfrm>
          </p:grpSpPr>
          <p:cxnSp>
            <p:nvCxnSpPr>
              <p:cNvPr id="19" name="Straight Connector 18"/>
              <p:cNvCxnSpPr/>
              <p:nvPr/>
            </p:nvCxnSpPr>
            <p:spPr>
              <a:xfrm flipH="1">
                <a:off x="6645608" y="2282740"/>
                <a:ext cx="7424" cy="2298388"/>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372200" y="1484784"/>
                <a:ext cx="576064" cy="797956"/>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2000" i="1" dirty="0">
                    <a:solidFill>
                      <a:srgbClr val="FF0000"/>
                    </a:solidFill>
                    <a:latin typeface="Times New Roman" pitchFamily="18" charset="0"/>
                    <a:cs typeface="Times New Roman" pitchFamily="18" charset="0"/>
                  </a:rPr>
                  <a:t>μ</a:t>
                </a:r>
                <a:endParaRPr lang="en-GB" sz="2000" i="1" dirty="0">
                  <a:solidFill>
                    <a:srgbClr val="FF0000"/>
                  </a:solidFill>
                  <a:latin typeface="Times New Roman" pitchFamily="18" charset="0"/>
                  <a:cs typeface="Times New Roman" pitchFamily="18" charset="0"/>
                </a:endParaRPr>
              </a:p>
              <a:p>
                <a:pPr algn="ctr"/>
                <a:r>
                  <a:rPr lang="en-GB" sz="1500" dirty="0">
                    <a:solidFill>
                      <a:srgbClr val="FF0000"/>
                    </a:solidFill>
                    <a:latin typeface="Times New Roman" pitchFamily="18" charset="0"/>
                    <a:cs typeface="Times New Roman" pitchFamily="18" charset="0"/>
                  </a:rPr>
                  <a:t>110</a:t>
                </a:r>
                <a:endParaRPr lang="en-GB" sz="1500" dirty="0">
                  <a:solidFill>
                    <a:srgbClr val="FF0000"/>
                  </a:solidFill>
                </a:endParaRPr>
              </a:p>
            </p:txBody>
          </p:sp>
        </p:grpSp>
        <p:grpSp>
          <p:nvGrpSpPr>
            <p:cNvPr id="21" name="Group 32"/>
            <p:cNvGrpSpPr/>
            <p:nvPr/>
          </p:nvGrpSpPr>
          <p:grpSpPr>
            <a:xfrm>
              <a:off x="5831992" y="2118202"/>
              <a:ext cx="1548000" cy="1814853"/>
              <a:chOff x="5607115" y="2420888"/>
              <a:chExt cx="2178236" cy="2160240"/>
            </a:xfrm>
          </p:grpSpPr>
          <p:cxnSp>
            <p:nvCxnSpPr>
              <p:cNvPr id="22" name="Straight Connector 21"/>
              <p:cNvCxnSpPr/>
              <p:nvPr/>
            </p:nvCxnSpPr>
            <p:spPr>
              <a:xfrm>
                <a:off x="6156176"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164288"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5607115" y="2420888"/>
                <a:ext cx="909103"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102</a:t>
                </a:r>
                <a:endParaRPr lang="en-GB" sz="1500" dirty="0">
                  <a:solidFill>
                    <a:schemeClr val="accent6">
                      <a:lumMod val="75000"/>
                    </a:schemeClr>
                  </a:solidFill>
                </a:endParaRPr>
              </a:p>
            </p:txBody>
          </p:sp>
          <p:sp>
            <p:nvSpPr>
              <p:cNvPr id="34" name="Rectangle 33"/>
              <p:cNvSpPr/>
              <p:nvPr/>
            </p:nvSpPr>
            <p:spPr>
              <a:xfrm>
                <a:off x="6696233" y="2420888"/>
                <a:ext cx="1089118"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118</a:t>
                </a:r>
                <a:endParaRPr lang="en-GB" sz="1500" dirty="0">
                  <a:solidFill>
                    <a:schemeClr val="accent6">
                      <a:lumMod val="75000"/>
                    </a:schemeClr>
                  </a:solidFill>
                </a:endParaRPr>
              </a:p>
            </p:txBody>
          </p:sp>
        </p:grpSp>
        <p:grpSp>
          <p:nvGrpSpPr>
            <p:cNvPr id="35" name="Group 33"/>
            <p:cNvGrpSpPr/>
            <p:nvPr/>
          </p:nvGrpSpPr>
          <p:grpSpPr>
            <a:xfrm>
              <a:off x="5508104" y="2662659"/>
              <a:ext cx="2268000" cy="1270397"/>
              <a:chOff x="5191788" y="3068960"/>
              <a:chExt cx="3209499" cy="1512168"/>
            </a:xfrm>
          </p:grpSpPr>
          <p:cxnSp>
            <p:nvCxnSpPr>
              <p:cNvPr id="36" name="Straight Connector 35"/>
              <p:cNvCxnSpPr>
                <a:stCxn id="38" idx="2"/>
              </p:cNvCxnSpPr>
              <p:nvPr/>
            </p:nvCxnSpPr>
            <p:spPr>
              <a:xfrm flipH="1">
                <a:off x="5693271" y="3746708"/>
                <a:ext cx="1" cy="834420"/>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7739292" y="3724009"/>
                <a:ext cx="1" cy="857119"/>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5191788" y="3068960"/>
                <a:ext cx="1002968"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rPr>
                  <a:t>94</a:t>
                </a:r>
              </a:p>
            </p:txBody>
          </p:sp>
          <p:sp>
            <p:nvSpPr>
              <p:cNvPr id="39" name="Rectangle 38"/>
              <p:cNvSpPr/>
              <p:nvPr/>
            </p:nvSpPr>
            <p:spPr>
              <a:xfrm>
                <a:off x="7197723" y="3068960"/>
                <a:ext cx="1203564" cy="677748"/>
              </a:xfrm>
              <a:prstGeom prst="rect">
                <a:avLst/>
              </a:prstGeom>
            </p:spPr>
            <p:txBody>
              <a:bodyPr wrap="square">
                <a:spAutoFit/>
              </a:bodyPr>
              <a:lstStyle/>
              <a:p>
                <a:pPr algn="ct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latin typeface="Times New Roman" pitchFamily="18" charset="0"/>
                    <a:cs typeface="Times New Roman" pitchFamily="18" charset="0"/>
                  </a:rPr>
                  <a:t>126</a:t>
                </a:r>
                <a:endParaRPr lang="en-GB" sz="1500" dirty="0">
                  <a:solidFill>
                    <a:srgbClr val="008000"/>
                  </a:solidFill>
                </a:endParaRPr>
              </a:p>
            </p:txBody>
          </p:sp>
        </p:grpSp>
        <p:grpSp>
          <p:nvGrpSpPr>
            <p:cNvPr id="40" name="Group 34"/>
            <p:cNvGrpSpPr/>
            <p:nvPr/>
          </p:nvGrpSpPr>
          <p:grpSpPr>
            <a:xfrm>
              <a:off x="4860032" y="3025630"/>
              <a:ext cx="3384377" cy="907426"/>
              <a:chOff x="4375438" y="3501008"/>
              <a:chExt cx="4505368" cy="1080120"/>
            </a:xfrm>
          </p:grpSpPr>
          <p:cxnSp>
            <p:nvCxnSpPr>
              <p:cNvPr id="41" name="Straight Connector 40"/>
              <p:cNvCxnSpPr/>
              <p:nvPr/>
            </p:nvCxnSpPr>
            <p:spPr>
              <a:xfrm>
                <a:off x="5148064"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173065"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4375438" y="3501008"/>
                <a:ext cx="1444053"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 86</a:t>
                </a:r>
                <a:endParaRPr lang="en-GB" sz="1500" dirty="0">
                  <a:solidFill>
                    <a:srgbClr val="0000FF"/>
                  </a:solidFill>
                </a:endParaRPr>
              </a:p>
            </p:txBody>
          </p:sp>
          <p:sp>
            <p:nvSpPr>
              <p:cNvPr id="44" name="Rectangle 43"/>
              <p:cNvSpPr/>
              <p:nvPr/>
            </p:nvSpPr>
            <p:spPr>
              <a:xfrm>
                <a:off x="7572985" y="3501008"/>
                <a:ext cx="1307821"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134</a:t>
                </a:r>
                <a:endParaRPr lang="en-GB" sz="1500" dirty="0">
                  <a:solidFill>
                    <a:srgbClr val="0000FF"/>
                  </a:solidFill>
                </a:endParaRPr>
              </a:p>
            </p:txBody>
          </p:sp>
        </p:grpSp>
      </p:grpSp>
      <p:sp>
        <p:nvSpPr>
          <p:cNvPr id="31" name="Freeform 30"/>
          <p:cNvSpPr/>
          <p:nvPr/>
        </p:nvSpPr>
        <p:spPr>
          <a:xfrm>
            <a:off x="4772025" y="2728848"/>
            <a:ext cx="3576638" cy="1712119"/>
          </a:xfrm>
          <a:custGeom>
            <a:avLst/>
            <a:gdLst>
              <a:gd name="connsiteX0" fmla="*/ 0 w 3576638"/>
              <a:gd name="connsiteY0" fmla="*/ 1691481 h 1712119"/>
              <a:gd name="connsiteX1" fmla="*/ 671513 w 3576638"/>
              <a:gd name="connsiteY1" fmla="*/ 1672431 h 1712119"/>
              <a:gd name="connsiteX2" fmla="*/ 1095375 w 3576638"/>
              <a:gd name="connsiteY2" fmla="*/ 1453356 h 1712119"/>
              <a:gd name="connsiteX3" fmla="*/ 1452563 w 3576638"/>
              <a:gd name="connsiteY3" fmla="*/ 977106 h 1712119"/>
              <a:gd name="connsiteX4" fmla="*/ 1809750 w 3576638"/>
              <a:gd name="connsiteY4" fmla="*/ 15081 h 1712119"/>
              <a:gd name="connsiteX5" fmla="*/ 2181225 w 3576638"/>
              <a:gd name="connsiteY5" fmla="*/ 1067594 h 1712119"/>
              <a:gd name="connsiteX6" fmla="*/ 2552700 w 3576638"/>
              <a:gd name="connsiteY6" fmla="*/ 1481931 h 1712119"/>
              <a:gd name="connsiteX7" fmla="*/ 2943225 w 3576638"/>
              <a:gd name="connsiteY7" fmla="*/ 1677194 h 1712119"/>
              <a:gd name="connsiteX8" fmla="*/ 3576638 w 3576638"/>
              <a:gd name="connsiteY8" fmla="*/ 1691481 h 1712119"/>
              <a:gd name="connsiteX9" fmla="*/ 3576638 w 3576638"/>
              <a:gd name="connsiteY9" fmla="*/ 1691481 h 171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6638" h="1712119">
                <a:moveTo>
                  <a:pt x="0" y="1691481"/>
                </a:moveTo>
                <a:cubicBezTo>
                  <a:pt x="244475" y="1701799"/>
                  <a:pt x="488951" y="1712118"/>
                  <a:pt x="671513" y="1672431"/>
                </a:cubicBezTo>
                <a:cubicBezTo>
                  <a:pt x="854075" y="1632744"/>
                  <a:pt x="965200" y="1569243"/>
                  <a:pt x="1095375" y="1453356"/>
                </a:cubicBezTo>
                <a:cubicBezTo>
                  <a:pt x="1225550" y="1337469"/>
                  <a:pt x="1333501" y="1216818"/>
                  <a:pt x="1452563" y="977106"/>
                </a:cubicBezTo>
                <a:cubicBezTo>
                  <a:pt x="1571625" y="737394"/>
                  <a:pt x="1688306" y="0"/>
                  <a:pt x="1809750" y="15081"/>
                </a:cubicBezTo>
                <a:cubicBezTo>
                  <a:pt x="1931194" y="30162"/>
                  <a:pt x="2057400" y="823119"/>
                  <a:pt x="2181225" y="1067594"/>
                </a:cubicBezTo>
                <a:cubicBezTo>
                  <a:pt x="2305050" y="1312069"/>
                  <a:pt x="2425700" y="1380331"/>
                  <a:pt x="2552700" y="1481931"/>
                </a:cubicBezTo>
                <a:cubicBezTo>
                  <a:pt x="2679700" y="1583531"/>
                  <a:pt x="2772569" y="1642269"/>
                  <a:pt x="2943225" y="1677194"/>
                </a:cubicBezTo>
                <a:cubicBezTo>
                  <a:pt x="3113881" y="1712119"/>
                  <a:pt x="3576638" y="1691481"/>
                  <a:pt x="3576638" y="1691481"/>
                </a:cubicBezTo>
                <a:lnTo>
                  <a:pt x="3576638" y="1691481"/>
                </a:lnTo>
              </a:path>
            </a:pathLst>
          </a:cu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6" name="TextBox 55"/>
          <p:cNvSpPr txBox="1"/>
          <p:nvPr/>
        </p:nvSpPr>
        <p:spPr>
          <a:xfrm>
            <a:off x="3203848" y="5044934"/>
            <a:ext cx="5616624" cy="430887"/>
          </a:xfrm>
          <a:prstGeom prst="rect">
            <a:avLst/>
          </a:prstGeom>
          <a:noFill/>
        </p:spPr>
        <p:txBody>
          <a:bodyPr wrap="square" rtlCol="0">
            <a:spAutoFit/>
          </a:bodyPr>
          <a:lstStyle/>
          <a:p>
            <a:r>
              <a:rPr lang="en-GB" sz="2200" dirty="0"/>
              <a:t>The solution on the calculator is 0.8881404612</a:t>
            </a:r>
          </a:p>
        </p:txBody>
      </p:sp>
      <p:sp>
        <p:nvSpPr>
          <p:cNvPr id="57" name="TextBox 56"/>
          <p:cNvSpPr txBox="1"/>
          <p:nvPr/>
        </p:nvSpPr>
        <p:spPr>
          <a:xfrm>
            <a:off x="7992380" y="1012675"/>
            <a:ext cx="1080120" cy="430887"/>
          </a:xfrm>
          <a:prstGeom prst="rect">
            <a:avLst/>
          </a:prstGeom>
          <a:noFill/>
        </p:spPr>
        <p:txBody>
          <a:bodyPr wrap="square" rtlCol="0">
            <a:spAutoFit/>
          </a:bodyPr>
          <a:lstStyle/>
          <a:p>
            <a:r>
              <a:rPr lang="en-GB" sz="2200" b="1" dirty="0">
                <a:solidFill>
                  <a:srgbClr val="0000FF"/>
                </a:solidFill>
              </a:rPr>
              <a:t>88.8%</a:t>
            </a:r>
          </a:p>
        </p:txBody>
      </p:sp>
      <p:sp>
        <p:nvSpPr>
          <p:cNvPr id="58" name="TextBox 57"/>
          <p:cNvSpPr txBox="1"/>
          <p:nvPr/>
        </p:nvSpPr>
        <p:spPr>
          <a:xfrm>
            <a:off x="3203848" y="5661248"/>
            <a:ext cx="5616624" cy="769441"/>
          </a:xfrm>
          <a:prstGeom prst="rect">
            <a:avLst/>
          </a:prstGeom>
          <a:noFill/>
        </p:spPr>
        <p:txBody>
          <a:bodyPr wrap="square" rtlCol="0">
            <a:spAutoFit/>
          </a:bodyPr>
          <a:lstStyle/>
          <a:p>
            <a:r>
              <a:rPr lang="en-GB" sz="2200" dirty="0"/>
              <a:t>So the percentage of pears that weigh between 100g and 130g is </a:t>
            </a:r>
            <a:r>
              <a:rPr lang="en-GB" sz="2200" b="1" dirty="0">
                <a:solidFill>
                  <a:srgbClr val="0000FF"/>
                </a:solidFill>
              </a:rPr>
              <a:t>88.8%</a:t>
            </a:r>
          </a:p>
        </p:txBody>
      </p:sp>
      <p:sp>
        <p:nvSpPr>
          <p:cNvPr id="45" name="Freeform 44"/>
          <p:cNvSpPr/>
          <p:nvPr/>
        </p:nvSpPr>
        <p:spPr>
          <a:xfrm>
            <a:off x="5945597" y="2744003"/>
            <a:ext cx="1565261" cy="1697030"/>
          </a:xfrm>
          <a:custGeom>
            <a:avLst/>
            <a:gdLst>
              <a:gd name="connsiteX0" fmla="*/ 155727 w 1565261"/>
              <a:gd name="connsiteY0" fmla="*/ 1697030 h 1697030"/>
              <a:gd name="connsiteX1" fmla="*/ 1565261 w 1565261"/>
              <a:gd name="connsiteY1" fmla="*/ 1697030 h 1697030"/>
              <a:gd name="connsiteX2" fmla="*/ 1557275 w 1565261"/>
              <a:gd name="connsiteY2" fmla="*/ 1585226 h 1697030"/>
              <a:gd name="connsiteX3" fmla="*/ 1361617 w 1565261"/>
              <a:gd name="connsiteY3" fmla="*/ 1457449 h 1697030"/>
              <a:gd name="connsiteX4" fmla="*/ 1241827 w 1565261"/>
              <a:gd name="connsiteY4" fmla="*/ 1361617 h 1697030"/>
              <a:gd name="connsiteX5" fmla="*/ 1110057 w 1565261"/>
              <a:gd name="connsiteY5" fmla="*/ 1229848 h 1697030"/>
              <a:gd name="connsiteX6" fmla="*/ 1018218 w 1565261"/>
              <a:gd name="connsiteY6" fmla="*/ 1078113 h 1697030"/>
              <a:gd name="connsiteX7" fmla="*/ 970302 w 1565261"/>
              <a:gd name="connsiteY7" fmla="*/ 974295 h 1697030"/>
              <a:gd name="connsiteX8" fmla="*/ 914400 w 1565261"/>
              <a:gd name="connsiteY8" fmla="*/ 810581 h 1697030"/>
              <a:gd name="connsiteX9" fmla="*/ 878462 w 1565261"/>
              <a:gd name="connsiteY9" fmla="*/ 642875 h 1697030"/>
              <a:gd name="connsiteX10" fmla="*/ 822560 w 1565261"/>
              <a:gd name="connsiteY10" fmla="*/ 435238 h 1697030"/>
              <a:gd name="connsiteX11" fmla="*/ 766658 w 1565261"/>
              <a:gd name="connsiteY11" fmla="*/ 231594 h 1697030"/>
              <a:gd name="connsiteX12" fmla="*/ 702770 w 1565261"/>
              <a:gd name="connsiteY12" fmla="*/ 59895 h 1697030"/>
              <a:gd name="connsiteX13" fmla="*/ 670826 w 1565261"/>
              <a:gd name="connsiteY13" fmla="*/ 23958 h 1697030"/>
              <a:gd name="connsiteX14" fmla="*/ 630896 w 1565261"/>
              <a:gd name="connsiteY14" fmla="*/ 0 h 1697030"/>
              <a:gd name="connsiteX15" fmla="*/ 582979 w 1565261"/>
              <a:gd name="connsiteY15" fmla="*/ 15972 h 1697030"/>
              <a:gd name="connsiteX16" fmla="*/ 547042 w 1565261"/>
              <a:gd name="connsiteY16" fmla="*/ 99825 h 1697030"/>
              <a:gd name="connsiteX17" fmla="*/ 495133 w 1565261"/>
              <a:gd name="connsiteY17" fmla="*/ 219615 h 1697030"/>
              <a:gd name="connsiteX18" fmla="*/ 471175 w 1565261"/>
              <a:gd name="connsiteY18" fmla="*/ 331420 h 1697030"/>
              <a:gd name="connsiteX19" fmla="*/ 427252 w 1565261"/>
              <a:gd name="connsiteY19" fmla="*/ 499126 h 1697030"/>
              <a:gd name="connsiteX20" fmla="*/ 379336 w 1565261"/>
              <a:gd name="connsiteY20" fmla="*/ 670826 h 1697030"/>
              <a:gd name="connsiteX21" fmla="*/ 327427 w 1565261"/>
              <a:gd name="connsiteY21" fmla="*/ 846518 h 1697030"/>
              <a:gd name="connsiteX22" fmla="*/ 275517 w 1565261"/>
              <a:gd name="connsiteY22" fmla="*/ 974295 h 1697030"/>
              <a:gd name="connsiteX23" fmla="*/ 223608 w 1565261"/>
              <a:gd name="connsiteY23" fmla="*/ 1054155 h 1697030"/>
              <a:gd name="connsiteX24" fmla="*/ 155727 w 1565261"/>
              <a:gd name="connsiteY24" fmla="*/ 1169952 h 1697030"/>
              <a:gd name="connsiteX25" fmla="*/ 87846 w 1565261"/>
              <a:gd name="connsiteY25" fmla="*/ 1257799 h 1697030"/>
              <a:gd name="connsiteX26" fmla="*/ 0 w 1565261"/>
              <a:gd name="connsiteY26" fmla="*/ 1361617 h 1697030"/>
              <a:gd name="connsiteX27" fmla="*/ 0 w 1565261"/>
              <a:gd name="connsiteY27" fmla="*/ 1365610 h 1697030"/>
              <a:gd name="connsiteX28" fmla="*/ 0 w 1565261"/>
              <a:gd name="connsiteY28" fmla="*/ 1365610 h 1697030"/>
              <a:gd name="connsiteX29" fmla="*/ 123783 w 1565261"/>
              <a:gd name="connsiteY29" fmla="*/ 1209883 h 1697030"/>
              <a:gd name="connsiteX30" fmla="*/ 235587 w 1565261"/>
              <a:gd name="connsiteY30" fmla="*/ 1050162 h 1697030"/>
              <a:gd name="connsiteX31" fmla="*/ 151734 w 1565261"/>
              <a:gd name="connsiteY31" fmla="*/ 1181931 h 1697030"/>
              <a:gd name="connsiteX32" fmla="*/ 155727 w 1565261"/>
              <a:gd name="connsiteY32" fmla="*/ 1697030 h 1697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65261" h="1697030">
                <a:moveTo>
                  <a:pt x="155727" y="1697030"/>
                </a:moveTo>
                <a:lnTo>
                  <a:pt x="1565261" y="1697030"/>
                </a:lnTo>
                <a:lnTo>
                  <a:pt x="1557275" y="1585226"/>
                </a:lnTo>
                <a:lnTo>
                  <a:pt x="1361617" y="1457449"/>
                </a:lnTo>
                <a:lnTo>
                  <a:pt x="1241827" y="1361617"/>
                </a:lnTo>
                <a:lnTo>
                  <a:pt x="1110057" y="1229848"/>
                </a:lnTo>
                <a:lnTo>
                  <a:pt x="1018218" y="1078113"/>
                </a:lnTo>
                <a:lnTo>
                  <a:pt x="970302" y="974295"/>
                </a:lnTo>
                <a:lnTo>
                  <a:pt x="914400" y="810581"/>
                </a:lnTo>
                <a:lnTo>
                  <a:pt x="878462" y="642875"/>
                </a:lnTo>
                <a:lnTo>
                  <a:pt x="822560" y="435238"/>
                </a:lnTo>
                <a:lnTo>
                  <a:pt x="766658" y="231594"/>
                </a:lnTo>
                <a:lnTo>
                  <a:pt x="702770" y="59895"/>
                </a:lnTo>
                <a:lnTo>
                  <a:pt x="670826" y="23958"/>
                </a:lnTo>
                <a:lnTo>
                  <a:pt x="630896" y="0"/>
                </a:lnTo>
                <a:lnTo>
                  <a:pt x="582979" y="15972"/>
                </a:lnTo>
                <a:lnTo>
                  <a:pt x="547042" y="99825"/>
                </a:lnTo>
                <a:lnTo>
                  <a:pt x="495133" y="219615"/>
                </a:lnTo>
                <a:lnTo>
                  <a:pt x="471175" y="331420"/>
                </a:lnTo>
                <a:lnTo>
                  <a:pt x="427252" y="499126"/>
                </a:lnTo>
                <a:lnTo>
                  <a:pt x="379336" y="670826"/>
                </a:lnTo>
                <a:lnTo>
                  <a:pt x="327427" y="846518"/>
                </a:lnTo>
                <a:lnTo>
                  <a:pt x="275517" y="974295"/>
                </a:lnTo>
                <a:lnTo>
                  <a:pt x="223608" y="1054155"/>
                </a:lnTo>
                <a:lnTo>
                  <a:pt x="155727" y="1169952"/>
                </a:lnTo>
                <a:lnTo>
                  <a:pt x="87846" y="1257799"/>
                </a:lnTo>
                <a:lnTo>
                  <a:pt x="0" y="1361617"/>
                </a:lnTo>
                <a:lnTo>
                  <a:pt x="0" y="1365610"/>
                </a:lnTo>
                <a:lnTo>
                  <a:pt x="0" y="1365610"/>
                </a:lnTo>
                <a:lnTo>
                  <a:pt x="123783" y="1209883"/>
                </a:lnTo>
                <a:lnTo>
                  <a:pt x="235587" y="1050162"/>
                </a:lnTo>
                <a:lnTo>
                  <a:pt x="151734" y="1181931"/>
                </a:lnTo>
                <a:lnTo>
                  <a:pt x="155727" y="1697030"/>
                </a:lnTo>
                <a:close/>
              </a:path>
            </a:pathLst>
          </a:custGeom>
          <a:solidFill>
            <a:srgbClr val="00FF00">
              <a:alpha val="51000"/>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6" name="Rectangle 45">
            <a:hlinkClick r:id="rId3"/>
            <a:extLst>
              <a:ext uri="{FF2B5EF4-FFF2-40B4-BE49-F238E27FC236}">
                <a16:creationId xmlns:a16="http://schemas.microsoft.com/office/drawing/2014/main" id="{2CF423F2-5F8B-4A99-ADC2-C3D927A683CC}"/>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hlinkClick r:id="rId3"/>
            <a:extLst>
              <a:ext uri="{FF2B5EF4-FFF2-40B4-BE49-F238E27FC236}">
                <a16:creationId xmlns:a16="http://schemas.microsoft.com/office/drawing/2014/main" id="{1F6684C0-8B21-4C61-9DC5-F932D1F7AE2F}"/>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E3BE5CE3-9A55-A6D0-ECE6-D84A606AEA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800" y="2331720"/>
            <a:ext cx="1786521" cy="4206240"/>
          </a:xfrm>
          <a:prstGeom prst="rect">
            <a:avLst/>
          </a:prstGeom>
        </p:spPr>
      </p:pic>
    </p:spTree>
    <p:extLst>
      <p:ext uri="{BB962C8B-B14F-4D97-AF65-F5344CB8AC3E}">
        <p14:creationId xmlns:p14="http://schemas.microsoft.com/office/powerpoint/2010/main" val="358748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 y="347472"/>
            <a:ext cx="8100392" cy="769441"/>
          </a:xfrm>
          <a:prstGeom prst="rect">
            <a:avLst/>
          </a:prstGeom>
          <a:noFill/>
        </p:spPr>
        <p:txBody>
          <a:bodyPr wrap="square" rtlCol="0">
            <a:spAutoFit/>
          </a:bodyPr>
          <a:lstStyle/>
          <a:p>
            <a:r>
              <a:rPr lang="en-GB" sz="2200" dirty="0"/>
              <a:t>The weights of pears are normally distributed with a mean of 110g and a standard deviation of 8g.</a:t>
            </a:r>
          </a:p>
        </p:txBody>
      </p:sp>
      <p:sp>
        <p:nvSpPr>
          <p:cNvPr id="3" name="TextBox 2"/>
          <p:cNvSpPr txBox="1"/>
          <p:nvPr/>
        </p:nvSpPr>
        <p:spPr>
          <a:xfrm>
            <a:off x="179512" y="0"/>
            <a:ext cx="1512168" cy="430887"/>
          </a:xfrm>
          <a:prstGeom prst="rect">
            <a:avLst/>
          </a:prstGeom>
          <a:noFill/>
        </p:spPr>
        <p:txBody>
          <a:bodyPr wrap="square" rtlCol="0">
            <a:spAutoFit/>
          </a:bodyPr>
          <a:lstStyle/>
          <a:p>
            <a:r>
              <a:rPr lang="en-GB" sz="2200" b="1" dirty="0">
                <a:solidFill>
                  <a:srgbClr val="002060"/>
                </a:solidFill>
              </a:rPr>
              <a:t>Example 2</a:t>
            </a:r>
          </a:p>
        </p:txBody>
      </p:sp>
      <p:sp>
        <p:nvSpPr>
          <p:cNvPr id="5" name="TextBox 4"/>
          <p:cNvSpPr txBox="1"/>
          <p:nvPr/>
        </p:nvSpPr>
        <p:spPr>
          <a:xfrm>
            <a:off x="7996942" y="998934"/>
            <a:ext cx="964178" cy="430887"/>
          </a:xfrm>
          <a:prstGeom prst="rect">
            <a:avLst/>
          </a:prstGeom>
          <a:noFill/>
        </p:spPr>
        <p:txBody>
          <a:bodyPr wrap="square" rtlCol="0">
            <a:spAutoFit/>
          </a:bodyPr>
          <a:lstStyle/>
          <a:p>
            <a:r>
              <a:rPr lang="en-GB" sz="2200" b="1" dirty="0">
                <a:solidFill>
                  <a:srgbClr val="0000FF"/>
                </a:solidFill>
              </a:rPr>
              <a:t>88.8%</a:t>
            </a:r>
          </a:p>
        </p:txBody>
      </p:sp>
      <p:sp>
        <p:nvSpPr>
          <p:cNvPr id="7" name="TextBox 6"/>
          <p:cNvSpPr txBox="1"/>
          <p:nvPr/>
        </p:nvSpPr>
        <p:spPr>
          <a:xfrm>
            <a:off x="251520" y="1844824"/>
            <a:ext cx="4680520" cy="430887"/>
          </a:xfrm>
          <a:prstGeom prst="rect">
            <a:avLst/>
          </a:prstGeom>
          <a:noFill/>
        </p:spPr>
        <p:txBody>
          <a:bodyPr wrap="square" rtlCol="0">
            <a:spAutoFit/>
          </a:bodyPr>
          <a:lstStyle/>
          <a:p>
            <a:r>
              <a:rPr lang="en-GB" sz="2200" dirty="0"/>
              <a:t>Sketch a diagram.  </a:t>
            </a:r>
            <a:r>
              <a:rPr lang="el-GR" sz="2200" dirty="0"/>
              <a:t>μ</a:t>
            </a:r>
            <a:r>
              <a:rPr lang="en-GB" sz="2200" dirty="0"/>
              <a:t> = 110g      </a:t>
            </a:r>
            <a:r>
              <a:rPr lang="el-GR" sz="2200" dirty="0"/>
              <a:t>σ</a:t>
            </a:r>
            <a:r>
              <a:rPr lang="en-GB" sz="2200" dirty="0"/>
              <a:t> = 8g</a:t>
            </a:r>
          </a:p>
        </p:txBody>
      </p:sp>
      <p:grpSp>
        <p:nvGrpSpPr>
          <p:cNvPr id="27" name="Group 26"/>
          <p:cNvGrpSpPr/>
          <p:nvPr/>
        </p:nvGrpSpPr>
        <p:grpSpPr>
          <a:xfrm>
            <a:off x="4860032" y="2032422"/>
            <a:ext cx="3384377" cy="2448272"/>
            <a:chOff x="4860032" y="1484784"/>
            <a:chExt cx="3384377" cy="2448272"/>
          </a:xfrm>
        </p:grpSpPr>
        <p:grpSp>
          <p:nvGrpSpPr>
            <p:cNvPr id="28" name="Group 31"/>
            <p:cNvGrpSpPr/>
            <p:nvPr/>
          </p:nvGrpSpPr>
          <p:grpSpPr>
            <a:xfrm>
              <a:off x="6300192" y="1484784"/>
              <a:ext cx="576064" cy="2448272"/>
              <a:chOff x="6372200" y="1484784"/>
              <a:chExt cx="576064" cy="3096344"/>
            </a:xfrm>
          </p:grpSpPr>
          <p:cxnSp>
            <p:nvCxnSpPr>
              <p:cNvPr id="45" name="Straight Connector 44"/>
              <p:cNvCxnSpPr/>
              <p:nvPr/>
            </p:nvCxnSpPr>
            <p:spPr>
              <a:xfrm flipH="1">
                <a:off x="6645608" y="2282740"/>
                <a:ext cx="7424" cy="2298388"/>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6372200" y="1484784"/>
                <a:ext cx="576064" cy="797956"/>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2000" i="1" dirty="0">
                    <a:solidFill>
                      <a:srgbClr val="FF0000"/>
                    </a:solidFill>
                    <a:latin typeface="Times New Roman" pitchFamily="18" charset="0"/>
                    <a:cs typeface="Times New Roman" pitchFamily="18" charset="0"/>
                  </a:rPr>
                  <a:t>μ</a:t>
                </a:r>
                <a:endParaRPr lang="en-GB" sz="2000" i="1" dirty="0">
                  <a:solidFill>
                    <a:srgbClr val="FF0000"/>
                  </a:solidFill>
                  <a:latin typeface="Times New Roman" pitchFamily="18" charset="0"/>
                  <a:cs typeface="Times New Roman" pitchFamily="18" charset="0"/>
                </a:endParaRPr>
              </a:p>
              <a:p>
                <a:pPr algn="ctr"/>
                <a:r>
                  <a:rPr lang="en-GB" sz="1500" dirty="0">
                    <a:solidFill>
                      <a:srgbClr val="FF0000"/>
                    </a:solidFill>
                    <a:latin typeface="Times New Roman" pitchFamily="18" charset="0"/>
                    <a:cs typeface="Times New Roman" pitchFamily="18" charset="0"/>
                  </a:rPr>
                  <a:t>110</a:t>
                </a:r>
                <a:endParaRPr lang="en-GB" sz="1500" dirty="0">
                  <a:solidFill>
                    <a:srgbClr val="FF0000"/>
                  </a:solidFill>
                </a:endParaRPr>
              </a:p>
            </p:txBody>
          </p:sp>
        </p:grpSp>
        <p:grpSp>
          <p:nvGrpSpPr>
            <p:cNvPr id="30" name="Group 32"/>
            <p:cNvGrpSpPr/>
            <p:nvPr/>
          </p:nvGrpSpPr>
          <p:grpSpPr>
            <a:xfrm>
              <a:off x="5831992" y="2118202"/>
              <a:ext cx="1548000" cy="1814853"/>
              <a:chOff x="5607115" y="2420888"/>
              <a:chExt cx="2178236" cy="2160240"/>
            </a:xfrm>
          </p:grpSpPr>
          <p:cxnSp>
            <p:nvCxnSpPr>
              <p:cNvPr id="41" name="Straight Connector 40"/>
              <p:cNvCxnSpPr/>
              <p:nvPr/>
            </p:nvCxnSpPr>
            <p:spPr>
              <a:xfrm>
                <a:off x="6156176"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64288"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5607115" y="2420888"/>
                <a:ext cx="909103"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102</a:t>
                </a:r>
                <a:endParaRPr lang="en-GB" sz="1500" dirty="0">
                  <a:solidFill>
                    <a:schemeClr val="accent6">
                      <a:lumMod val="75000"/>
                    </a:schemeClr>
                  </a:solidFill>
                </a:endParaRPr>
              </a:p>
            </p:txBody>
          </p:sp>
          <p:sp>
            <p:nvSpPr>
              <p:cNvPr id="44" name="Rectangle 43"/>
              <p:cNvSpPr/>
              <p:nvPr/>
            </p:nvSpPr>
            <p:spPr>
              <a:xfrm>
                <a:off x="6696233" y="2420888"/>
                <a:ext cx="1089118"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118</a:t>
                </a:r>
                <a:endParaRPr lang="en-GB" sz="1500" dirty="0">
                  <a:solidFill>
                    <a:schemeClr val="accent6">
                      <a:lumMod val="75000"/>
                    </a:schemeClr>
                  </a:solidFill>
                </a:endParaRPr>
              </a:p>
            </p:txBody>
          </p:sp>
        </p:grpSp>
        <p:grpSp>
          <p:nvGrpSpPr>
            <p:cNvPr id="31" name="Group 33"/>
            <p:cNvGrpSpPr/>
            <p:nvPr/>
          </p:nvGrpSpPr>
          <p:grpSpPr>
            <a:xfrm>
              <a:off x="5508104" y="2662659"/>
              <a:ext cx="2268000" cy="1270397"/>
              <a:chOff x="5191788" y="3068960"/>
              <a:chExt cx="3209499" cy="1512168"/>
            </a:xfrm>
          </p:grpSpPr>
          <p:cxnSp>
            <p:nvCxnSpPr>
              <p:cNvPr id="37" name="Straight Connector 36"/>
              <p:cNvCxnSpPr>
                <a:stCxn id="39" idx="2"/>
              </p:cNvCxnSpPr>
              <p:nvPr/>
            </p:nvCxnSpPr>
            <p:spPr>
              <a:xfrm flipH="1">
                <a:off x="5693271" y="3746708"/>
                <a:ext cx="1" cy="834420"/>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7739292" y="3724009"/>
                <a:ext cx="1" cy="857119"/>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5191788" y="3068960"/>
                <a:ext cx="1002968"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rPr>
                  <a:t>94</a:t>
                </a:r>
              </a:p>
            </p:txBody>
          </p:sp>
          <p:sp>
            <p:nvSpPr>
              <p:cNvPr id="40" name="Rectangle 39"/>
              <p:cNvSpPr/>
              <p:nvPr/>
            </p:nvSpPr>
            <p:spPr>
              <a:xfrm>
                <a:off x="7197723" y="3068960"/>
                <a:ext cx="1203564" cy="677748"/>
              </a:xfrm>
              <a:prstGeom prst="rect">
                <a:avLst/>
              </a:prstGeom>
            </p:spPr>
            <p:txBody>
              <a:bodyPr wrap="square">
                <a:spAutoFit/>
              </a:bodyPr>
              <a:lstStyle/>
              <a:p>
                <a:pPr algn="ct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latin typeface="Times New Roman" pitchFamily="18" charset="0"/>
                    <a:cs typeface="Times New Roman" pitchFamily="18" charset="0"/>
                  </a:rPr>
                  <a:t>126</a:t>
                </a:r>
                <a:endParaRPr lang="en-GB" sz="1500" dirty="0">
                  <a:solidFill>
                    <a:srgbClr val="008000"/>
                  </a:solidFill>
                </a:endParaRPr>
              </a:p>
            </p:txBody>
          </p:sp>
        </p:grpSp>
        <p:grpSp>
          <p:nvGrpSpPr>
            <p:cNvPr id="32" name="Group 34"/>
            <p:cNvGrpSpPr/>
            <p:nvPr/>
          </p:nvGrpSpPr>
          <p:grpSpPr>
            <a:xfrm>
              <a:off x="4860032" y="3025630"/>
              <a:ext cx="3384377" cy="907426"/>
              <a:chOff x="4375438" y="3501008"/>
              <a:chExt cx="4505368" cy="1080120"/>
            </a:xfrm>
          </p:grpSpPr>
          <p:cxnSp>
            <p:nvCxnSpPr>
              <p:cNvPr id="33" name="Straight Connector 32"/>
              <p:cNvCxnSpPr/>
              <p:nvPr/>
            </p:nvCxnSpPr>
            <p:spPr>
              <a:xfrm>
                <a:off x="5148064"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8173065"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4375438" y="3501008"/>
                <a:ext cx="1444053"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 86</a:t>
                </a:r>
                <a:endParaRPr lang="en-GB" sz="1500" dirty="0">
                  <a:solidFill>
                    <a:srgbClr val="0000FF"/>
                  </a:solidFill>
                </a:endParaRPr>
              </a:p>
            </p:txBody>
          </p:sp>
          <p:sp>
            <p:nvSpPr>
              <p:cNvPr id="36" name="Rectangle 35"/>
              <p:cNvSpPr/>
              <p:nvPr/>
            </p:nvSpPr>
            <p:spPr>
              <a:xfrm>
                <a:off x="7572985" y="3501008"/>
                <a:ext cx="1307821"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134</a:t>
                </a:r>
                <a:endParaRPr lang="en-GB" sz="1500" dirty="0">
                  <a:solidFill>
                    <a:srgbClr val="0000FF"/>
                  </a:solidFill>
                </a:endParaRPr>
              </a:p>
            </p:txBody>
          </p:sp>
        </p:grpSp>
      </p:grpSp>
      <p:grpSp>
        <p:nvGrpSpPr>
          <p:cNvPr id="47" name="Group 29"/>
          <p:cNvGrpSpPr/>
          <p:nvPr/>
        </p:nvGrpSpPr>
        <p:grpSpPr>
          <a:xfrm>
            <a:off x="4499992" y="2392462"/>
            <a:ext cx="4176464" cy="2592288"/>
            <a:chOff x="4644008" y="1556792"/>
            <a:chExt cx="4176464" cy="2592288"/>
          </a:xfrm>
        </p:grpSpPr>
        <p:cxnSp>
          <p:nvCxnSpPr>
            <p:cNvPr id="48" name="Straight Arrow Connector 47"/>
            <p:cNvCxnSpPr/>
            <p:nvPr/>
          </p:nvCxnSpPr>
          <p:spPr>
            <a:xfrm flipV="1">
              <a:off x="4788024" y="1628800"/>
              <a:ext cx="0" cy="20162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4788024" y="3573016"/>
              <a:ext cx="40324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0" name="Chart 49"/>
            <p:cNvGraphicFramePr/>
            <p:nvPr/>
          </p:nvGraphicFramePr>
          <p:xfrm>
            <a:off x="4644008" y="1556792"/>
            <a:ext cx="4176464" cy="2592288"/>
          </p:xfrm>
          <a:graphic>
            <a:graphicData uri="http://schemas.openxmlformats.org/drawingml/2006/chart">
              <c:chart xmlns:c="http://schemas.openxmlformats.org/drawingml/2006/chart" xmlns:r="http://schemas.openxmlformats.org/officeDocument/2006/relationships" r:id="rId2"/>
            </a:graphicData>
          </a:graphic>
        </p:graphicFrame>
      </p:grpSp>
      <p:sp>
        <p:nvSpPr>
          <p:cNvPr id="52" name="Freeform 51"/>
          <p:cNvSpPr/>
          <p:nvPr/>
        </p:nvSpPr>
        <p:spPr>
          <a:xfrm>
            <a:off x="4772025" y="2700422"/>
            <a:ext cx="3576638" cy="1712119"/>
          </a:xfrm>
          <a:custGeom>
            <a:avLst/>
            <a:gdLst>
              <a:gd name="connsiteX0" fmla="*/ 0 w 3576638"/>
              <a:gd name="connsiteY0" fmla="*/ 1691481 h 1712119"/>
              <a:gd name="connsiteX1" fmla="*/ 671513 w 3576638"/>
              <a:gd name="connsiteY1" fmla="*/ 1672431 h 1712119"/>
              <a:gd name="connsiteX2" fmla="*/ 1095375 w 3576638"/>
              <a:gd name="connsiteY2" fmla="*/ 1453356 h 1712119"/>
              <a:gd name="connsiteX3" fmla="*/ 1452563 w 3576638"/>
              <a:gd name="connsiteY3" fmla="*/ 977106 h 1712119"/>
              <a:gd name="connsiteX4" fmla="*/ 1809750 w 3576638"/>
              <a:gd name="connsiteY4" fmla="*/ 15081 h 1712119"/>
              <a:gd name="connsiteX5" fmla="*/ 2181225 w 3576638"/>
              <a:gd name="connsiteY5" fmla="*/ 1067594 h 1712119"/>
              <a:gd name="connsiteX6" fmla="*/ 2552700 w 3576638"/>
              <a:gd name="connsiteY6" fmla="*/ 1481931 h 1712119"/>
              <a:gd name="connsiteX7" fmla="*/ 2943225 w 3576638"/>
              <a:gd name="connsiteY7" fmla="*/ 1677194 h 1712119"/>
              <a:gd name="connsiteX8" fmla="*/ 3576638 w 3576638"/>
              <a:gd name="connsiteY8" fmla="*/ 1691481 h 1712119"/>
              <a:gd name="connsiteX9" fmla="*/ 3576638 w 3576638"/>
              <a:gd name="connsiteY9" fmla="*/ 1691481 h 171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6638" h="1712119">
                <a:moveTo>
                  <a:pt x="0" y="1691481"/>
                </a:moveTo>
                <a:cubicBezTo>
                  <a:pt x="244475" y="1701799"/>
                  <a:pt x="488951" y="1712118"/>
                  <a:pt x="671513" y="1672431"/>
                </a:cubicBezTo>
                <a:cubicBezTo>
                  <a:pt x="854075" y="1632744"/>
                  <a:pt x="965200" y="1569243"/>
                  <a:pt x="1095375" y="1453356"/>
                </a:cubicBezTo>
                <a:cubicBezTo>
                  <a:pt x="1225550" y="1337469"/>
                  <a:pt x="1333501" y="1216818"/>
                  <a:pt x="1452563" y="977106"/>
                </a:cubicBezTo>
                <a:cubicBezTo>
                  <a:pt x="1571625" y="737394"/>
                  <a:pt x="1688306" y="0"/>
                  <a:pt x="1809750" y="15081"/>
                </a:cubicBezTo>
                <a:cubicBezTo>
                  <a:pt x="1931194" y="30162"/>
                  <a:pt x="2057400" y="823119"/>
                  <a:pt x="2181225" y="1067594"/>
                </a:cubicBezTo>
                <a:cubicBezTo>
                  <a:pt x="2305050" y="1312069"/>
                  <a:pt x="2425700" y="1380331"/>
                  <a:pt x="2552700" y="1481931"/>
                </a:cubicBezTo>
                <a:cubicBezTo>
                  <a:pt x="2679700" y="1583531"/>
                  <a:pt x="2772569" y="1642269"/>
                  <a:pt x="2943225" y="1677194"/>
                </a:cubicBezTo>
                <a:cubicBezTo>
                  <a:pt x="3113881" y="1712119"/>
                  <a:pt x="3576638" y="1691481"/>
                  <a:pt x="3576638" y="1691481"/>
                </a:cubicBezTo>
                <a:lnTo>
                  <a:pt x="3576638" y="1691481"/>
                </a:lnTo>
              </a:path>
            </a:pathLst>
          </a:cu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1" name="TextBox 50"/>
          <p:cNvSpPr txBox="1"/>
          <p:nvPr/>
        </p:nvSpPr>
        <p:spPr>
          <a:xfrm>
            <a:off x="3167844" y="5022954"/>
            <a:ext cx="1116124" cy="430887"/>
          </a:xfrm>
          <a:prstGeom prst="rect">
            <a:avLst/>
          </a:prstGeom>
          <a:noFill/>
        </p:spPr>
        <p:txBody>
          <a:bodyPr wrap="square" rtlCol="0">
            <a:spAutoFit/>
          </a:bodyPr>
          <a:lstStyle/>
          <a:p>
            <a:r>
              <a:rPr lang="en-US" sz="2200" dirty="0"/>
              <a:t>Tap on</a:t>
            </a:r>
            <a:endParaRPr lang="en-GB" sz="2200" dirty="0"/>
          </a:p>
        </p:txBody>
      </p:sp>
      <p:sp>
        <p:nvSpPr>
          <p:cNvPr id="4" name="Freeform 3"/>
          <p:cNvSpPr/>
          <p:nvPr/>
        </p:nvSpPr>
        <p:spPr>
          <a:xfrm>
            <a:off x="7234813" y="4116488"/>
            <a:ext cx="638071" cy="291402"/>
          </a:xfrm>
          <a:custGeom>
            <a:avLst/>
            <a:gdLst>
              <a:gd name="connsiteX0" fmla="*/ 0 w 638071"/>
              <a:gd name="connsiteY0" fmla="*/ 0 h 291402"/>
              <a:gd name="connsiteX1" fmla="*/ 0 w 638071"/>
              <a:gd name="connsiteY1" fmla="*/ 286378 h 291402"/>
              <a:gd name="connsiteX2" fmla="*/ 638071 w 638071"/>
              <a:gd name="connsiteY2" fmla="*/ 291402 h 291402"/>
              <a:gd name="connsiteX3" fmla="*/ 487345 w 638071"/>
              <a:gd name="connsiteY3" fmla="*/ 256233 h 291402"/>
              <a:gd name="connsiteX4" fmla="*/ 361741 w 638071"/>
              <a:gd name="connsiteY4" fmla="*/ 226088 h 291402"/>
              <a:gd name="connsiteX5" fmla="*/ 276330 w 638071"/>
              <a:gd name="connsiteY5" fmla="*/ 185894 h 291402"/>
              <a:gd name="connsiteX6" fmla="*/ 155750 w 638071"/>
              <a:gd name="connsiteY6" fmla="*/ 120580 h 291402"/>
              <a:gd name="connsiteX7" fmla="*/ 90435 w 638071"/>
              <a:gd name="connsiteY7" fmla="*/ 80387 h 291402"/>
              <a:gd name="connsiteX8" fmla="*/ 0 w 638071"/>
              <a:gd name="connsiteY8" fmla="*/ 0 h 29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071" h="291402">
                <a:moveTo>
                  <a:pt x="0" y="0"/>
                </a:moveTo>
                <a:lnTo>
                  <a:pt x="0" y="286378"/>
                </a:lnTo>
                <a:lnTo>
                  <a:pt x="638071" y="291402"/>
                </a:lnTo>
                <a:lnTo>
                  <a:pt x="487345" y="256233"/>
                </a:lnTo>
                <a:lnTo>
                  <a:pt x="361741" y="226088"/>
                </a:lnTo>
                <a:lnTo>
                  <a:pt x="276330" y="185894"/>
                </a:lnTo>
                <a:lnTo>
                  <a:pt x="155750" y="120580"/>
                </a:lnTo>
                <a:lnTo>
                  <a:pt x="90435" y="80387"/>
                </a:lnTo>
                <a:lnTo>
                  <a:pt x="0" y="0"/>
                </a:lnTo>
                <a:close/>
              </a:path>
            </a:pathLst>
          </a:custGeom>
          <a:solidFill>
            <a:srgbClr val="CC00CC">
              <a:alpha val="51000"/>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5" name="TextBox 54"/>
          <p:cNvSpPr txBox="1"/>
          <p:nvPr/>
        </p:nvSpPr>
        <p:spPr>
          <a:xfrm>
            <a:off x="7667028" y="4643844"/>
            <a:ext cx="725958" cy="369332"/>
          </a:xfrm>
          <a:prstGeom prst="rect">
            <a:avLst/>
          </a:prstGeom>
          <a:noFill/>
        </p:spPr>
        <p:txBody>
          <a:bodyPr wrap="square" rtlCol="0">
            <a:spAutoFit/>
          </a:bodyPr>
          <a:lstStyle/>
          <a:p>
            <a:r>
              <a:rPr lang="en-US" dirty="0"/>
              <a:t>8%</a:t>
            </a:r>
            <a:endParaRPr lang="en-GB" dirty="0"/>
          </a:p>
        </p:txBody>
      </p:sp>
      <p:cxnSp>
        <p:nvCxnSpPr>
          <p:cNvPr id="56" name="Straight Arrow Connector 55"/>
          <p:cNvCxnSpPr/>
          <p:nvPr/>
        </p:nvCxnSpPr>
        <p:spPr>
          <a:xfrm flipH="1" flipV="1">
            <a:off x="7354619" y="4336678"/>
            <a:ext cx="398580" cy="37917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10F8F9DB-7699-4B22-B602-4D0BAACCF839}"/>
              </a:ext>
            </a:extLst>
          </p:cNvPr>
          <p:cNvSpPr txBox="1"/>
          <p:nvPr/>
        </p:nvSpPr>
        <p:spPr>
          <a:xfrm>
            <a:off x="179512" y="969051"/>
            <a:ext cx="9324528" cy="769441"/>
          </a:xfrm>
          <a:prstGeom prst="rect">
            <a:avLst/>
          </a:prstGeom>
          <a:noFill/>
        </p:spPr>
        <p:txBody>
          <a:bodyPr wrap="square" rtlCol="0">
            <a:spAutoFit/>
          </a:bodyPr>
          <a:lstStyle/>
          <a:p>
            <a:pPr marL="342900" indent="-342900">
              <a:buAutoNum type="alphaLcParenR"/>
            </a:pPr>
            <a:r>
              <a:rPr lang="en-GB" sz="2200" dirty="0"/>
              <a:t>Find the percentage of pears that weigh between 100g and 130g.</a:t>
            </a:r>
          </a:p>
          <a:p>
            <a:pPr marL="342900" indent="-342900">
              <a:buFont typeface="+mj-lt"/>
              <a:buAutoNum type="alphaLcParenR" startAt="2"/>
            </a:pPr>
            <a:r>
              <a:rPr lang="en-GB" sz="2200" dirty="0"/>
              <a:t>It is known that 8% of the pears weigh more than </a:t>
            </a:r>
            <a:r>
              <a:rPr lang="en-GB" sz="2200" i="1" dirty="0">
                <a:latin typeface="Times New Roman" pitchFamily="18" charset="0"/>
                <a:cs typeface="Times New Roman" pitchFamily="18" charset="0"/>
              </a:rPr>
              <a:t>m</a:t>
            </a:r>
            <a:r>
              <a:rPr lang="en-GB" sz="2200" dirty="0"/>
              <a:t> g. Find the value of </a:t>
            </a:r>
            <a:r>
              <a:rPr lang="en-GB" sz="2200" i="1" dirty="0">
                <a:latin typeface="Times New Roman" pitchFamily="18" charset="0"/>
                <a:cs typeface="Times New Roman" pitchFamily="18" charset="0"/>
              </a:rPr>
              <a:t>m</a:t>
            </a:r>
            <a:r>
              <a:rPr lang="en-GB" sz="2200" dirty="0"/>
              <a:t>.</a:t>
            </a:r>
          </a:p>
        </p:txBody>
      </p:sp>
      <p:sp>
        <p:nvSpPr>
          <p:cNvPr id="58" name="Rectangle 57">
            <a:hlinkClick r:id="rId3"/>
            <a:extLst>
              <a:ext uri="{FF2B5EF4-FFF2-40B4-BE49-F238E27FC236}">
                <a16:creationId xmlns:a16="http://schemas.microsoft.com/office/drawing/2014/main" id="{DAAE53B7-106C-4D64-AD7C-2D7FA3074B01}"/>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58">
            <a:hlinkClick r:id="rId3"/>
            <a:extLst>
              <a:ext uri="{FF2B5EF4-FFF2-40B4-BE49-F238E27FC236}">
                <a16:creationId xmlns:a16="http://schemas.microsoft.com/office/drawing/2014/main" id="{FC0636AC-A4B1-4716-9297-F666E7A6EFEE}"/>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6E4BD35B-2669-2EA2-EF69-2E63177EBDC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331608" y="5156084"/>
            <a:ext cx="518102" cy="228600"/>
          </a:xfrm>
          <a:prstGeom prst="rect">
            <a:avLst/>
          </a:prstGeom>
        </p:spPr>
      </p:pic>
      <p:pic>
        <p:nvPicPr>
          <p:cNvPr id="8" name="Picture 7">
            <a:extLst>
              <a:ext uri="{FF2B5EF4-FFF2-40B4-BE49-F238E27FC236}">
                <a16:creationId xmlns:a16="http://schemas.microsoft.com/office/drawing/2014/main" id="{8634FB35-3D3B-CDD7-AB49-D09E50FBDDA2}"/>
              </a:ext>
            </a:extLst>
          </p:cNvPr>
          <p:cNvPicPr>
            <a:picLocks noChangeAspect="1"/>
          </p:cNvPicPr>
          <p:nvPr/>
        </p:nvPicPr>
        <p:blipFill>
          <a:blip r:embed="rId5"/>
          <a:stretch>
            <a:fillRect/>
          </a:stretch>
        </p:blipFill>
        <p:spPr>
          <a:xfrm>
            <a:off x="5031323" y="5105012"/>
            <a:ext cx="521208" cy="279672"/>
          </a:xfrm>
          <a:prstGeom prst="rect">
            <a:avLst/>
          </a:prstGeom>
        </p:spPr>
      </p:pic>
      <p:pic>
        <p:nvPicPr>
          <p:cNvPr id="11" name="Picture 10">
            <a:extLst>
              <a:ext uri="{FF2B5EF4-FFF2-40B4-BE49-F238E27FC236}">
                <a16:creationId xmlns:a16="http://schemas.microsoft.com/office/drawing/2014/main" id="{EF72E235-F0B0-69FB-1363-2581DDD6D77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5800" y="2331720"/>
            <a:ext cx="1794062" cy="4206240"/>
          </a:xfrm>
          <a:prstGeom prst="rect">
            <a:avLst/>
          </a:prstGeom>
        </p:spPr>
      </p:pic>
      <p:pic>
        <p:nvPicPr>
          <p:cNvPr id="13" name="Picture 12">
            <a:extLst>
              <a:ext uri="{FF2B5EF4-FFF2-40B4-BE49-F238E27FC236}">
                <a16:creationId xmlns:a16="http://schemas.microsoft.com/office/drawing/2014/main" id="{3D04DFF2-3484-7FCD-70CE-A4A019D679B4}"/>
              </a:ext>
            </a:extLst>
          </p:cNvPr>
          <p:cNvPicPr>
            <a:picLocks noChangeAspect="1"/>
          </p:cNvPicPr>
          <p:nvPr/>
        </p:nvPicPr>
        <p:blipFill>
          <a:blip r:embed="rId7"/>
          <a:stretch>
            <a:fillRect/>
          </a:stretch>
        </p:blipFill>
        <p:spPr>
          <a:xfrm>
            <a:off x="3381445" y="4699605"/>
            <a:ext cx="548640" cy="2943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4" grpId="0" animBg="1"/>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1520" y="1844824"/>
            <a:ext cx="4680520" cy="430887"/>
          </a:xfrm>
          <a:prstGeom prst="rect">
            <a:avLst/>
          </a:prstGeom>
          <a:noFill/>
        </p:spPr>
        <p:txBody>
          <a:bodyPr wrap="square" rtlCol="0">
            <a:spAutoFit/>
          </a:bodyPr>
          <a:lstStyle/>
          <a:p>
            <a:r>
              <a:rPr lang="en-GB" sz="2200" dirty="0"/>
              <a:t>Sketch a diagram.  </a:t>
            </a:r>
            <a:r>
              <a:rPr lang="el-GR" sz="2200" dirty="0"/>
              <a:t>μ</a:t>
            </a:r>
            <a:r>
              <a:rPr lang="en-GB" sz="2200" dirty="0"/>
              <a:t> = 110g      </a:t>
            </a:r>
            <a:r>
              <a:rPr lang="el-GR" sz="2200" dirty="0"/>
              <a:t>σ</a:t>
            </a:r>
            <a:r>
              <a:rPr lang="en-GB" sz="2200" dirty="0"/>
              <a:t> = 8g</a:t>
            </a:r>
          </a:p>
        </p:txBody>
      </p:sp>
      <p:grpSp>
        <p:nvGrpSpPr>
          <p:cNvPr id="27" name="Group 26"/>
          <p:cNvGrpSpPr/>
          <p:nvPr/>
        </p:nvGrpSpPr>
        <p:grpSpPr>
          <a:xfrm>
            <a:off x="4860032" y="1628800"/>
            <a:ext cx="3384377" cy="2448272"/>
            <a:chOff x="4860032" y="1484784"/>
            <a:chExt cx="3384377" cy="2448272"/>
          </a:xfrm>
        </p:grpSpPr>
        <p:grpSp>
          <p:nvGrpSpPr>
            <p:cNvPr id="28" name="Group 31"/>
            <p:cNvGrpSpPr/>
            <p:nvPr/>
          </p:nvGrpSpPr>
          <p:grpSpPr>
            <a:xfrm>
              <a:off x="6300192" y="1484784"/>
              <a:ext cx="576064" cy="2448272"/>
              <a:chOff x="6372200" y="1484784"/>
              <a:chExt cx="576064" cy="3096344"/>
            </a:xfrm>
          </p:grpSpPr>
          <p:cxnSp>
            <p:nvCxnSpPr>
              <p:cNvPr id="45" name="Straight Connector 44"/>
              <p:cNvCxnSpPr/>
              <p:nvPr/>
            </p:nvCxnSpPr>
            <p:spPr>
              <a:xfrm flipH="1">
                <a:off x="6645608" y="2282740"/>
                <a:ext cx="7424" cy="2298388"/>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6372200" y="1484784"/>
                <a:ext cx="576064" cy="797956"/>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2000" i="1" dirty="0">
                    <a:solidFill>
                      <a:srgbClr val="FF0000"/>
                    </a:solidFill>
                    <a:latin typeface="Times New Roman" pitchFamily="18" charset="0"/>
                    <a:cs typeface="Times New Roman" pitchFamily="18" charset="0"/>
                  </a:rPr>
                  <a:t>μ</a:t>
                </a:r>
                <a:endParaRPr lang="en-GB" sz="2000" i="1" dirty="0">
                  <a:solidFill>
                    <a:srgbClr val="FF0000"/>
                  </a:solidFill>
                  <a:latin typeface="Times New Roman" pitchFamily="18" charset="0"/>
                  <a:cs typeface="Times New Roman" pitchFamily="18" charset="0"/>
                </a:endParaRPr>
              </a:p>
              <a:p>
                <a:pPr algn="ctr"/>
                <a:r>
                  <a:rPr lang="en-GB" sz="1500" dirty="0">
                    <a:solidFill>
                      <a:srgbClr val="FF0000"/>
                    </a:solidFill>
                    <a:latin typeface="Times New Roman" pitchFamily="18" charset="0"/>
                    <a:cs typeface="Times New Roman" pitchFamily="18" charset="0"/>
                  </a:rPr>
                  <a:t>110</a:t>
                </a:r>
                <a:endParaRPr lang="en-GB" sz="1500" dirty="0">
                  <a:solidFill>
                    <a:srgbClr val="FF0000"/>
                  </a:solidFill>
                </a:endParaRPr>
              </a:p>
            </p:txBody>
          </p:sp>
        </p:grpSp>
        <p:grpSp>
          <p:nvGrpSpPr>
            <p:cNvPr id="30" name="Group 32"/>
            <p:cNvGrpSpPr/>
            <p:nvPr/>
          </p:nvGrpSpPr>
          <p:grpSpPr>
            <a:xfrm>
              <a:off x="5831992" y="2118202"/>
              <a:ext cx="1548000" cy="1814853"/>
              <a:chOff x="5607115" y="2420888"/>
              <a:chExt cx="2178236" cy="2160240"/>
            </a:xfrm>
          </p:grpSpPr>
          <p:cxnSp>
            <p:nvCxnSpPr>
              <p:cNvPr id="41" name="Straight Connector 40"/>
              <p:cNvCxnSpPr/>
              <p:nvPr/>
            </p:nvCxnSpPr>
            <p:spPr>
              <a:xfrm>
                <a:off x="6156176"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64288"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5607115" y="2420888"/>
                <a:ext cx="909103"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102</a:t>
                </a:r>
                <a:endParaRPr lang="en-GB" sz="1500" dirty="0">
                  <a:solidFill>
                    <a:schemeClr val="accent6">
                      <a:lumMod val="75000"/>
                    </a:schemeClr>
                  </a:solidFill>
                </a:endParaRPr>
              </a:p>
            </p:txBody>
          </p:sp>
          <p:sp>
            <p:nvSpPr>
              <p:cNvPr id="44" name="Rectangle 43"/>
              <p:cNvSpPr/>
              <p:nvPr/>
            </p:nvSpPr>
            <p:spPr>
              <a:xfrm>
                <a:off x="6696233" y="2420888"/>
                <a:ext cx="1089118"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118</a:t>
                </a:r>
                <a:endParaRPr lang="en-GB" sz="1500" dirty="0">
                  <a:solidFill>
                    <a:schemeClr val="accent6">
                      <a:lumMod val="75000"/>
                    </a:schemeClr>
                  </a:solidFill>
                </a:endParaRPr>
              </a:p>
            </p:txBody>
          </p:sp>
        </p:grpSp>
        <p:grpSp>
          <p:nvGrpSpPr>
            <p:cNvPr id="31" name="Group 33"/>
            <p:cNvGrpSpPr/>
            <p:nvPr/>
          </p:nvGrpSpPr>
          <p:grpSpPr>
            <a:xfrm>
              <a:off x="5508104" y="2662659"/>
              <a:ext cx="2268000" cy="1270397"/>
              <a:chOff x="5191788" y="3068960"/>
              <a:chExt cx="3209499" cy="1512168"/>
            </a:xfrm>
          </p:grpSpPr>
          <p:cxnSp>
            <p:nvCxnSpPr>
              <p:cNvPr id="37" name="Straight Connector 36"/>
              <p:cNvCxnSpPr>
                <a:stCxn id="39" idx="2"/>
              </p:cNvCxnSpPr>
              <p:nvPr/>
            </p:nvCxnSpPr>
            <p:spPr>
              <a:xfrm flipH="1">
                <a:off x="5693271" y="3746708"/>
                <a:ext cx="1" cy="834420"/>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7739292" y="3724009"/>
                <a:ext cx="1" cy="857119"/>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5191788" y="3068960"/>
                <a:ext cx="1002968"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rPr>
                  <a:t>94</a:t>
                </a:r>
              </a:p>
            </p:txBody>
          </p:sp>
          <p:sp>
            <p:nvSpPr>
              <p:cNvPr id="40" name="Rectangle 39"/>
              <p:cNvSpPr/>
              <p:nvPr/>
            </p:nvSpPr>
            <p:spPr>
              <a:xfrm>
                <a:off x="7197723" y="3068960"/>
                <a:ext cx="1203564" cy="677748"/>
              </a:xfrm>
              <a:prstGeom prst="rect">
                <a:avLst/>
              </a:prstGeom>
            </p:spPr>
            <p:txBody>
              <a:bodyPr wrap="square">
                <a:spAutoFit/>
              </a:bodyPr>
              <a:lstStyle/>
              <a:p>
                <a:pPr algn="ct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latin typeface="Times New Roman" pitchFamily="18" charset="0"/>
                    <a:cs typeface="Times New Roman" pitchFamily="18" charset="0"/>
                  </a:rPr>
                  <a:t>126</a:t>
                </a:r>
                <a:endParaRPr lang="en-GB" sz="1500" dirty="0">
                  <a:solidFill>
                    <a:srgbClr val="008000"/>
                  </a:solidFill>
                </a:endParaRPr>
              </a:p>
            </p:txBody>
          </p:sp>
        </p:grpSp>
        <p:grpSp>
          <p:nvGrpSpPr>
            <p:cNvPr id="32" name="Group 34"/>
            <p:cNvGrpSpPr/>
            <p:nvPr/>
          </p:nvGrpSpPr>
          <p:grpSpPr>
            <a:xfrm>
              <a:off x="4860032" y="3025630"/>
              <a:ext cx="3384377" cy="907426"/>
              <a:chOff x="4375438" y="3501008"/>
              <a:chExt cx="4505368" cy="1080120"/>
            </a:xfrm>
          </p:grpSpPr>
          <p:cxnSp>
            <p:nvCxnSpPr>
              <p:cNvPr id="33" name="Straight Connector 32"/>
              <p:cNvCxnSpPr/>
              <p:nvPr/>
            </p:nvCxnSpPr>
            <p:spPr>
              <a:xfrm>
                <a:off x="5148064"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8173065"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4375438" y="3501008"/>
                <a:ext cx="1444053"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 86</a:t>
                </a:r>
                <a:endParaRPr lang="en-GB" sz="1500" dirty="0">
                  <a:solidFill>
                    <a:srgbClr val="0000FF"/>
                  </a:solidFill>
                </a:endParaRPr>
              </a:p>
            </p:txBody>
          </p:sp>
          <p:sp>
            <p:nvSpPr>
              <p:cNvPr id="36" name="Rectangle 35"/>
              <p:cNvSpPr/>
              <p:nvPr/>
            </p:nvSpPr>
            <p:spPr>
              <a:xfrm>
                <a:off x="7572985" y="3501008"/>
                <a:ext cx="1307821"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134</a:t>
                </a:r>
                <a:endParaRPr lang="en-GB" sz="1500" dirty="0">
                  <a:solidFill>
                    <a:srgbClr val="0000FF"/>
                  </a:solidFill>
                </a:endParaRPr>
              </a:p>
            </p:txBody>
          </p:sp>
        </p:grpSp>
      </p:grpSp>
      <p:grpSp>
        <p:nvGrpSpPr>
          <p:cNvPr id="47" name="Group 29"/>
          <p:cNvGrpSpPr/>
          <p:nvPr/>
        </p:nvGrpSpPr>
        <p:grpSpPr>
          <a:xfrm>
            <a:off x="4499992" y="1988840"/>
            <a:ext cx="4176464" cy="2592288"/>
            <a:chOff x="4644008" y="1556792"/>
            <a:chExt cx="4176464" cy="2592288"/>
          </a:xfrm>
        </p:grpSpPr>
        <p:cxnSp>
          <p:nvCxnSpPr>
            <p:cNvPr id="48" name="Straight Arrow Connector 47"/>
            <p:cNvCxnSpPr/>
            <p:nvPr/>
          </p:nvCxnSpPr>
          <p:spPr>
            <a:xfrm flipV="1">
              <a:off x="4788024" y="1628800"/>
              <a:ext cx="0" cy="20162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4788024" y="3573016"/>
              <a:ext cx="40324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0" name="Chart 49"/>
            <p:cNvGraphicFramePr/>
            <p:nvPr/>
          </p:nvGraphicFramePr>
          <p:xfrm>
            <a:off x="4644008" y="1556792"/>
            <a:ext cx="4176464" cy="2592288"/>
          </p:xfrm>
          <a:graphic>
            <a:graphicData uri="http://schemas.openxmlformats.org/drawingml/2006/chart">
              <c:chart xmlns:c="http://schemas.openxmlformats.org/drawingml/2006/chart" xmlns:r="http://schemas.openxmlformats.org/officeDocument/2006/relationships" r:id="rId2"/>
            </a:graphicData>
          </a:graphic>
        </p:graphicFrame>
      </p:grpSp>
      <p:sp>
        <p:nvSpPr>
          <p:cNvPr id="52" name="Freeform 51"/>
          <p:cNvSpPr/>
          <p:nvPr/>
        </p:nvSpPr>
        <p:spPr>
          <a:xfrm>
            <a:off x="4772025" y="2296800"/>
            <a:ext cx="3576638" cy="1712119"/>
          </a:xfrm>
          <a:custGeom>
            <a:avLst/>
            <a:gdLst>
              <a:gd name="connsiteX0" fmla="*/ 0 w 3576638"/>
              <a:gd name="connsiteY0" fmla="*/ 1691481 h 1712119"/>
              <a:gd name="connsiteX1" fmla="*/ 671513 w 3576638"/>
              <a:gd name="connsiteY1" fmla="*/ 1672431 h 1712119"/>
              <a:gd name="connsiteX2" fmla="*/ 1095375 w 3576638"/>
              <a:gd name="connsiteY2" fmla="*/ 1453356 h 1712119"/>
              <a:gd name="connsiteX3" fmla="*/ 1452563 w 3576638"/>
              <a:gd name="connsiteY3" fmla="*/ 977106 h 1712119"/>
              <a:gd name="connsiteX4" fmla="*/ 1809750 w 3576638"/>
              <a:gd name="connsiteY4" fmla="*/ 15081 h 1712119"/>
              <a:gd name="connsiteX5" fmla="*/ 2181225 w 3576638"/>
              <a:gd name="connsiteY5" fmla="*/ 1067594 h 1712119"/>
              <a:gd name="connsiteX6" fmla="*/ 2552700 w 3576638"/>
              <a:gd name="connsiteY6" fmla="*/ 1481931 h 1712119"/>
              <a:gd name="connsiteX7" fmla="*/ 2943225 w 3576638"/>
              <a:gd name="connsiteY7" fmla="*/ 1677194 h 1712119"/>
              <a:gd name="connsiteX8" fmla="*/ 3576638 w 3576638"/>
              <a:gd name="connsiteY8" fmla="*/ 1691481 h 1712119"/>
              <a:gd name="connsiteX9" fmla="*/ 3576638 w 3576638"/>
              <a:gd name="connsiteY9" fmla="*/ 1691481 h 171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6638" h="1712119">
                <a:moveTo>
                  <a:pt x="0" y="1691481"/>
                </a:moveTo>
                <a:cubicBezTo>
                  <a:pt x="244475" y="1701799"/>
                  <a:pt x="488951" y="1712118"/>
                  <a:pt x="671513" y="1672431"/>
                </a:cubicBezTo>
                <a:cubicBezTo>
                  <a:pt x="854075" y="1632744"/>
                  <a:pt x="965200" y="1569243"/>
                  <a:pt x="1095375" y="1453356"/>
                </a:cubicBezTo>
                <a:cubicBezTo>
                  <a:pt x="1225550" y="1337469"/>
                  <a:pt x="1333501" y="1216818"/>
                  <a:pt x="1452563" y="977106"/>
                </a:cubicBezTo>
                <a:cubicBezTo>
                  <a:pt x="1571625" y="737394"/>
                  <a:pt x="1688306" y="0"/>
                  <a:pt x="1809750" y="15081"/>
                </a:cubicBezTo>
                <a:cubicBezTo>
                  <a:pt x="1931194" y="30162"/>
                  <a:pt x="2057400" y="823119"/>
                  <a:pt x="2181225" y="1067594"/>
                </a:cubicBezTo>
                <a:cubicBezTo>
                  <a:pt x="2305050" y="1312069"/>
                  <a:pt x="2425700" y="1380331"/>
                  <a:pt x="2552700" y="1481931"/>
                </a:cubicBezTo>
                <a:cubicBezTo>
                  <a:pt x="2679700" y="1583531"/>
                  <a:pt x="2772569" y="1642269"/>
                  <a:pt x="2943225" y="1677194"/>
                </a:cubicBezTo>
                <a:cubicBezTo>
                  <a:pt x="3113881" y="1712119"/>
                  <a:pt x="3576638" y="1691481"/>
                  <a:pt x="3576638" y="1691481"/>
                </a:cubicBezTo>
                <a:lnTo>
                  <a:pt x="3576638" y="1691481"/>
                </a:lnTo>
              </a:path>
            </a:pathLst>
          </a:cu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4" name="Freeform 53"/>
          <p:cNvSpPr/>
          <p:nvPr/>
        </p:nvSpPr>
        <p:spPr>
          <a:xfrm>
            <a:off x="7234813" y="3712866"/>
            <a:ext cx="638071" cy="291402"/>
          </a:xfrm>
          <a:custGeom>
            <a:avLst/>
            <a:gdLst>
              <a:gd name="connsiteX0" fmla="*/ 0 w 638071"/>
              <a:gd name="connsiteY0" fmla="*/ 0 h 291402"/>
              <a:gd name="connsiteX1" fmla="*/ 0 w 638071"/>
              <a:gd name="connsiteY1" fmla="*/ 286378 h 291402"/>
              <a:gd name="connsiteX2" fmla="*/ 638071 w 638071"/>
              <a:gd name="connsiteY2" fmla="*/ 291402 h 291402"/>
              <a:gd name="connsiteX3" fmla="*/ 487345 w 638071"/>
              <a:gd name="connsiteY3" fmla="*/ 256233 h 291402"/>
              <a:gd name="connsiteX4" fmla="*/ 361741 w 638071"/>
              <a:gd name="connsiteY4" fmla="*/ 226088 h 291402"/>
              <a:gd name="connsiteX5" fmla="*/ 276330 w 638071"/>
              <a:gd name="connsiteY5" fmla="*/ 185894 h 291402"/>
              <a:gd name="connsiteX6" fmla="*/ 155750 w 638071"/>
              <a:gd name="connsiteY6" fmla="*/ 120580 h 291402"/>
              <a:gd name="connsiteX7" fmla="*/ 90435 w 638071"/>
              <a:gd name="connsiteY7" fmla="*/ 80387 h 291402"/>
              <a:gd name="connsiteX8" fmla="*/ 0 w 638071"/>
              <a:gd name="connsiteY8" fmla="*/ 0 h 29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071" h="291402">
                <a:moveTo>
                  <a:pt x="0" y="0"/>
                </a:moveTo>
                <a:lnTo>
                  <a:pt x="0" y="286378"/>
                </a:lnTo>
                <a:lnTo>
                  <a:pt x="638071" y="291402"/>
                </a:lnTo>
                <a:lnTo>
                  <a:pt x="487345" y="256233"/>
                </a:lnTo>
                <a:lnTo>
                  <a:pt x="361741" y="226088"/>
                </a:lnTo>
                <a:lnTo>
                  <a:pt x="276330" y="185894"/>
                </a:lnTo>
                <a:lnTo>
                  <a:pt x="155750" y="120580"/>
                </a:lnTo>
                <a:lnTo>
                  <a:pt x="90435" y="80387"/>
                </a:lnTo>
                <a:lnTo>
                  <a:pt x="0" y="0"/>
                </a:lnTo>
                <a:close/>
              </a:path>
            </a:pathLst>
          </a:custGeom>
          <a:solidFill>
            <a:srgbClr val="CC00CC">
              <a:alpha val="51000"/>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7" name="TextBox 56"/>
          <p:cNvSpPr txBox="1"/>
          <p:nvPr/>
        </p:nvSpPr>
        <p:spPr>
          <a:xfrm>
            <a:off x="7667028" y="4240222"/>
            <a:ext cx="725958" cy="369332"/>
          </a:xfrm>
          <a:prstGeom prst="rect">
            <a:avLst/>
          </a:prstGeom>
          <a:noFill/>
        </p:spPr>
        <p:txBody>
          <a:bodyPr wrap="square" rtlCol="0">
            <a:spAutoFit/>
          </a:bodyPr>
          <a:lstStyle/>
          <a:p>
            <a:r>
              <a:rPr lang="en-US" dirty="0"/>
              <a:t>8%</a:t>
            </a:r>
            <a:endParaRPr lang="en-GB" dirty="0"/>
          </a:p>
        </p:txBody>
      </p:sp>
      <p:cxnSp>
        <p:nvCxnSpPr>
          <p:cNvPr id="58" name="Straight Arrow Connector 57"/>
          <p:cNvCxnSpPr/>
          <p:nvPr/>
        </p:nvCxnSpPr>
        <p:spPr>
          <a:xfrm flipH="1" flipV="1">
            <a:off x="7354619" y="3933056"/>
            <a:ext cx="398580" cy="37917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231CB5C9-9874-4684-B939-3728A805035D}"/>
              </a:ext>
            </a:extLst>
          </p:cNvPr>
          <p:cNvSpPr txBox="1"/>
          <p:nvPr/>
        </p:nvSpPr>
        <p:spPr>
          <a:xfrm>
            <a:off x="182880" y="347472"/>
            <a:ext cx="8100392" cy="769441"/>
          </a:xfrm>
          <a:prstGeom prst="rect">
            <a:avLst/>
          </a:prstGeom>
          <a:noFill/>
        </p:spPr>
        <p:txBody>
          <a:bodyPr wrap="square" rtlCol="0">
            <a:spAutoFit/>
          </a:bodyPr>
          <a:lstStyle/>
          <a:p>
            <a:r>
              <a:rPr lang="en-GB" sz="2200" dirty="0"/>
              <a:t>The weights of pears are normally distributed with a mean of 110g and a standard deviation of 8g.</a:t>
            </a:r>
          </a:p>
        </p:txBody>
      </p:sp>
      <p:sp>
        <p:nvSpPr>
          <p:cNvPr id="56" name="TextBox 55">
            <a:extLst>
              <a:ext uri="{FF2B5EF4-FFF2-40B4-BE49-F238E27FC236}">
                <a16:creationId xmlns:a16="http://schemas.microsoft.com/office/drawing/2014/main" id="{1C3A1158-EAA5-454D-8CC0-1B61C328DF24}"/>
              </a:ext>
            </a:extLst>
          </p:cNvPr>
          <p:cNvSpPr txBox="1"/>
          <p:nvPr/>
        </p:nvSpPr>
        <p:spPr>
          <a:xfrm>
            <a:off x="179512" y="0"/>
            <a:ext cx="1512168" cy="430887"/>
          </a:xfrm>
          <a:prstGeom prst="rect">
            <a:avLst/>
          </a:prstGeom>
          <a:noFill/>
        </p:spPr>
        <p:txBody>
          <a:bodyPr wrap="square" rtlCol="0">
            <a:spAutoFit/>
          </a:bodyPr>
          <a:lstStyle/>
          <a:p>
            <a:r>
              <a:rPr lang="en-GB" sz="2200" b="1" dirty="0">
                <a:solidFill>
                  <a:srgbClr val="002060"/>
                </a:solidFill>
              </a:rPr>
              <a:t>Example 2</a:t>
            </a:r>
          </a:p>
        </p:txBody>
      </p:sp>
      <p:sp>
        <p:nvSpPr>
          <p:cNvPr id="59" name="TextBox 58">
            <a:extLst>
              <a:ext uri="{FF2B5EF4-FFF2-40B4-BE49-F238E27FC236}">
                <a16:creationId xmlns:a16="http://schemas.microsoft.com/office/drawing/2014/main" id="{81070090-CC48-45A8-AA4E-FB2A075736AB}"/>
              </a:ext>
            </a:extLst>
          </p:cNvPr>
          <p:cNvSpPr txBox="1"/>
          <p:nvPr/>
        </p:nvSpPr>
        <p:spPr>
          <a:xfrm>
            <a:off x="7996942" y="998934"/>
            <a:ext cx="964178" cy="430887"/>
          </a:xfrm>
          <a:prstGeom prst="rect">
            <a:avLst/>
          </a:prstGeom>
          <a:noFill/>
        </p:spPr>
        <p:txBody>
          <a:bodyPr wrap="square" rtlCol="0">
            <a:spAutoFit/>
          </a:bodyPr>
          <a:lstStyle/>
          <a:p>
            <a:r>
              <a:rPr lang="en-GB" sz="2200" b="1" dirty="0">
                <a:solidFill>
                  <a:srgbClr val="0000FF"/>
                </a:solidFill>
              </a:rPr>
              <a:t>88.8%</a:t>
            </a:r>
          </a:p>
        </p:txBody>
      </p:sp>
      <p:sp>
        <p:nvSpPr>
          <p:cNvPr id="60" name="TextBox 59">
            <a:extLst>
              <a:ext uri="{FF2B5EF4-FFF2-40B4-BE49-F238E27FC236}">
                <a16:creationId xmlns:a16="http://schemas.microsoft.com/office/drawing/2014/main" id="{227EED23-1E0B-4023-AE15-7E9BEF3F91E8}"/>
              </a:ext>
            </a:extLst>
          </p:cNvPr>
          <p:cNvSpPr txBox="1"/>
          <p:nvPr/>
        </p:nvSpPr>
        <p:spPr>
          <a:xfrm>
            <a:off x="179512" y="969051"/>
            <a:ext cx="8964488" cy="769441"/>
          </a:xfrm>
          <a:prstGeom prst="rect">
            <a:avLst/>
          </a:prstGeom>
          <a:noFill/>
        </p:spPr>
        <p:txBody>
          <a:bodyPr wrap="square" rtlCol="0">
            <a:spAutoFit/>
          </a:bodyPr>
          <a:lstStyle/>
          <a:p>
            <a:pPr marL="342900" indent="-342900">
              <a:buAutoNum type="alphaLcParenR"/>
            </a:pPr>
            <a:r>
              <a:rPr lang="en-GB" sz="2200" dirty="0"/>
              <a:t>Find the percentage of pears that weigh between 100g and 130g.</a:t>
            </a:r>
          </a:p>
          <a:p>
            <a:pPr marL="342900" indent="-342900">
              <a:buFont typeface="+mj-lt"/>
              <a:buAutoNum type="alphaLcParenR" startAt="2"/>
            </a:pPr>
            <a:r>
              <a:rPr lang="en-GB" sz="2200" dirty="0"/>
              <a:t>It is known that 8% of the pears weigh more than </a:t>
            </a:r>
            <a:r>
              <a:rPr lang="en-GB" sz="2200" i="1" dirty="0">
                <a:latin typeface="Times New Roman" pitchFamily="18" charset="0"/>
                <a:cs typeface="Times New Roman" pitchFamily="18" charset="0"/>
              </a:rPr>
              <a:t>m</a:t>
            </a:r>
            <a:r>
              <a:rPr lang="en-GB" sz="2200" dirty="0"/>
              <a:t> g. Find the value of </a:t>
            </a:r>
            <a:r>
              <a:rPr lang="en-GB" sz="2200" i="1" dirty="0">
                <a:latin typeface="Times New Roman" pitchFamily="18" charset="0"/>
                <a:cs typeface="Times New Roman" pitchFamily="18" charset="0"/>
              </a:rPr>
              <a:t>m</a:t>
            </a:r>
            <a:r>
              <a:rPr lang="en-GB" sz="2200" dirty="0"/>
              <a:t>.</a:t>
            </a:r>
          </a:p>
        </p:txBody>
      </p:sp>
      <p:sp>
        <p:nvSpPr>
          <p:cNvPr id="61" name="Rectangle 60">
            <a:hlinkClick r:id="rId3"/>
            <a:extLst>
              <a:ext uri="{FF2B5EF4-FFF2-40B4-BE49-F238E27FC236}">
                <a16:creationId xmlns:a16="http://schemas.microsoft.com/office/drawing/2014/main" id="{6D97858B-B03F-4F99-8B98-A3E5AAB2BB7E}"/>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Rectangle 61">
            <a:hlinkClick r:id="rId3"/>
            <a:extLst>
              <a:ext uri="{FF2B5EF4-FFF2-40B4-BE49-F238E27FC236}">
                <a16:creationId xmlns:a16="http://schemas.microsoft.com/office/drawing/2014/main" id="{F0D4E244-89DF-4BED-90D6-2273E165BAA9}"/>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CFCEAA7A-9272-22C8-C038-24F1C49FCA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800" y="2331720"/>
            <a:ext cx="1788599" cy="4206240"/>
          </a:xfrm>
          <a:prstGeom prst="rect">
            <a:avLst/>
          </a:prstGeom>
        </p:spPr>
      </p:pic>
      <p:sp>
        <p:nvSpPr>
          <p:cNvPr id="3" name="TextBox 2">
            <a:extLst>
              <a:ext uri="{FF2B5EF4-FFF2-40B4-BE49-F238E27FC236}">
                <a16:creationId xmlns:a16="http://schemas.microsoft.com/office/drawing/2014/main" id="{1272F310-05B5-8CFA-772B-0DF876BA0E25}"/>
              </a:ext>
            </a:extLst>
          </p:cNvPr>
          <p:cNvSpPr txBox="1"/>
          <p:nvPr/>
        </p:nvSpPr>
        <p:spPr>
          <a:xfrm>
            <a:off x="3167844" y="5022954"/>
            <a:ext cx="1116124" cy="430887"/>
          </a:xfrm>
          <a:prstGeom prst="rect">
            <a:avLst/>
          </a:prstGeom>
          <a:noFill/>
        </p:spPr>
        <p:txBody>
          <a:bodyPr wrap="square" rtlCol="0">
            <a:spAutoFit/>
          </a:bodyPr>
          <a:lstStyle/>
          <a:p>
            <a:r>
              <a:rPr lang="en-US" sz="2200" dirty="0"/>
              <a:t>Tap on</a:t>
            </a:r>
            <a:endParaRPr lang="en-GB" sz="2200" dirty="0"/>
          </a:p>
        </p:txBody>
      </p:sp>
      <p:pic>
        <p:nvPicPr>
          <p:cNvPr id="6" name="Picture 5">
            <a:extLst>
              <a:ext uri="{FF2B5EF4-FFF2-40B4-BE49-F238E27FC236}">
                <a16:creationId xmlns:a16="http://schemas.microsoft.com/office/drawing/2014/main" id="{570E76F4-BFD4-8C9B-AF60-70ABED73AEBB}"/>
              </a:ext>
            </a:extLst>
          </p:cNvPr>
          <p:cNvPicPr>
            <a:picLocks noChangeAspect="1"/>
          </p:cNvPicPr>
          <p:nvPr/>
        </p:nvPicPr>
        <p:blipFill>
          <a:blip r:embed="rId5"/>
          <a:stretch>
            <a:fillRect/>
          </a:stretch>
        </p:blipFill>
        <p:spPr>
          <a:xfrm>
            <a:off x="4119119" y="5186739"/>
            <a:ext cx="381053" cy="190527"/>
          </a:xfrm>
          <a:prstGeom prst="rect">
            <a:avLst/>
          </a:prstGeom>
        </p:spPr>
      </p:pic>
      <p:sp>
        <p:nvSpPr>
          <p:cNvPr id="8" name="TextBox 7">
            <a:extLst>
              <a:ext uri="{FF2B5EF4-FFF2-40B4-BE49-F238E27FC236}">
                <a16:creationId xmlns:a16="http://schemas.microsoft.com/office/drawing/2014/main" id="{5D149C8F-E7D0-887E-2062-3A7AA04E396A}"/>
              </a:ext>
            </a:extLst>
          </p:cNvPr>
          <p:cNvSpPr txBox="1"/>
          <p:nvPr/>
        </p:nvSpPr>
        <p:spPr>
          <a:xfrm>
            <a:off x="4604938" y="5019697"/>
            <a:ext cx="1788598" cy="461665"/>
          </a:xfrm>
          <a:prstGeom prst="rect">
            <a:avLst/>
          </a:prstGeom>
          <a:noFill/>
        </p:spPr>
        <p:txBody>
          <a:bodyPr wrap="square" rtlCol="0">
            <a:spAutoFit/>
          </a:bodyPr>
          <a:lstStyle/>
          <a:p>
            <a:r>
              <a:rPr lang="en-US" sz="2400" dirty="0" err="1"/>
              <a:t>invNorm</a:t>
            </a:r>
            <a:r>
              <a:rPr lang="en-US" sz="2400" dirty="0"/>
              <a:t>(</a:t>
            </a:r>
            <a:endParaRPr lang="en-GB" sz="2400" dirty="0"/>
          </a:p>
        </p:txBody>
      </p:sp>
    </p:spTree>
    <p:extLst>
      <p:ext uri="{BB962C8B-B14F-4D97-AF65-F5344CB8AC3E}">
        <p14:creationId xmlns:p14="http://schemas.microsoft.com/office/powerpoint/2010/main" val="116303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1520" y="1844824"/>
            <a:ext cx="4680520" cy="369332"/>
          </a:xfrm>
          <a:prstGeom prst="rect">
            <a:avLst/>
          </a:prstGeom>
          <a:noFill/>
        </p:spPr>
        <p:txBody>
          <a:bodyPr wrap="square" rtlCol="0">
            <a:spAutoFit/>
          </a:bodyPr>
          <a:lstStyle/>
          <a:p>
            <a:r>
              <a:rPr lang="en-GB" dirty="0"/>
              <a:t>Sketch a diagram.  </a:t>
            </a:r>
            <a:r>
              <a:rPr lang="el-GR" dirty="0"/>
              <a:t>μ</a:t>
            </a:r>
            <a:r>
              <a:rPr lang="en-GB" dirty="0"/>
              <a:t> = 110g      </a:t>
            </a:r>
            <a:r>
              <a:rPr lang="el-GR" dirty="0"/>
              <a:t>σ</a:t>
            </a:r>
            <a:r>
              <a:rPr lang="en-GB" dirty="0"/>
              <a:t> = 8g</a:t>
            </a:r>
          </a:p>
        </p:txBody>
      </p:sp>
      <p:grpSp>
        <p:nvGrpSpPr>
          <p:cNvPr id="27" name="Group 26"/>
          <p:cNvGrpSpPr/>
          <p:nvPr/>
        </p:nvGrpSpPr>
        <p:grpSpPr>
          <a:xfrm>
            <a:off x="4860032" y="2064278"/>
            <a:ext cx="3384377" cy="2448272"/>
            <a:chOff x="4860032" y="1484784"/>
            <a:chExt cx="3384377" cy="2448272"/>
          </a:xfrm>
        </p:grpSpPr>
        <p:grpSp>
          <p:nvGrpSpPr>
            <p:cNvPr id="28" name="Group 31"/>
            <p:cNvGrpSpPr/>
            <p:nvPr/>
          </p:nvGrpSpPr>
          <p:grpSpPr>
            <a:xfrm>
              <a:off x="6300192" y="1484784"/>
              <a:ext cx="576064" cy="2448272"/>
              <a:chOff x="6372200" y="1484784"/>
              <a:chExt cx="576064" cy="3096344"/>
            </a:xfrm>
          </p:grpSpPr>
          <p:cxnSp>
            <p:nvCxnSpPr>
              <p:cNvPr id="45" name="Straight Connector 44"/>
              <p:cNvCxnSpPr/>
              <p:nvPr/>
            </p:nvCxnSpPr>
            <p:spPr>
              <a:xfrm flipH="1">
                <a:off x="6645608" y="2282740"/>
                <a:ext cx="7424" cy="2298388"/>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6372200" y="1484784"/>
                <a:ext cx="576064" cy="797956"/>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2000" i="1" dirty="0">
                    <a:solidFill>
                      <a:srgbClr val="FF0000"/>
                    </a:solidFill>
                    <a:latin typeface="Times New Roman" pitchFamily="18" charset="0"/>
                    <a:cs typeface="Times New Roman" pitchFamily="18" charset="0"/>
                  </a:rPr>
                  <a:t>μ</a:t>
                </a:r>
                <a:endParaRPr lang="en-GB" sz="2000" i="1" dirty="0">
                  <a:solidFill>
                    <a:srgbClr val="FF0000"/>
                  </a:solidFill>
                  <a:latin typeface="Times New Roman" pitchFamily="18" charset="0"/>
                  <a:cs typeface="Times New Roman" pitchFamily="18" charset="0"/>
                </a:endParaRPr>
              </a:p>
              <a:p>
                <a:pPr algn="ctr"/>
                <a:r>
                  <a:rPr lang="en-GB" sz="1500" dirty="0">
                    <a:solidFill>
                      <a:srgbClr val="FF0000"/>
                    </a:solidFill>
                    <a:latin typeface="Times New Roman" pitchFamily="18" charset="0"/>
                    <a:cs typeface="Times New Roman" pitchFamily="18" charset="0"/>
                  </a:rPr>
                  <a:t>110</a:t>
                </a:r>
                <a:endParaRPr lang="en-GB" sz="1500" dirty="0">
                  <a:solidFill>
                    <a:srgbClr val="FF0000"/>
                  </a:solidFill>
                </a:endParaRPr>
              </a:p>
            </p:txBody>
          </p:sp>
        </p:grpSp>
        <p:grpSp>
          <p:nvGrpSpPr>
            <p:cNvPr id="30" name="Group 32"/>
            <p:cNvGrpSpPr/>
            <p:nvPr/>
          </p:nvGrpSpPr>
          <p:grpSpPr>
            <a:xfrm>
              <a:off x="5831992" y="2118202"/>
              <a:ext cx="1548000" cy="1814853"/>
              <a:chOff x="5607115" y="2420888"/>
              <a:chExt cx="2178236" cy="2160240"/>
            </a:xfrm>
          </p:grpSpPr>
          <p:cxnSp>
            <p:nvCxnSpPr>
              <p:cNvPr id="41" name="Straight Connector 40"/>
              <p:cNvCxnSpPr/>
              <p:nvPr/>
            </p:nvCxnSpPr>
            <p:spPr>
              <a:xfrm>
                <a:off x="6156176"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64288"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5607115" y="2420888"/>
                <a:ext cx="909103"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102</a:t>
                </a:r>
                <a:endParaRPr lang="en-GB" sz="1500" dirty="0">
                  <a:solidFill>
                    <a:schemeClr val="accent6">
                      <a:lumMod val="75000"/>
                    </a:schemeClr>
                  </a:solidFill>
                </a:endParaRPr>
              </a:p>
            </p:txBody>
          </p:sp>
          <p:sp>
            <p:nvSpPr>
              <p:cNvPr id="44" name="Rectangle 43"/>
              <p:cNvSpPr/>
              <p:nvPr/>
            </p:nvSpPr>
            <p:spPr>
              <a:xfrm>
                <a:off x="6696233" y="2420888"/>
                <a:ext cx="1089118"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118</a:t>
                </a:r>
                <a:endParaRPr lang="en-GB" sz="1500" dirty="0">
                  <a:solidFill>
                    <a:schemeClr val="accent6">
                      <a:lumMod val="75000"/>
                    </a:schemeClr>
                  </a:solidFill>
                </a:endParaRPr>
              </a:p>
            </p:txBody>
          </p:sp>
        </p:grpSp>
        <p:grpSp>
          <p:nvGrpSpPr>
            <p:cNvPr id="31" name="Group 33"/>
            <p:cNvGrpSpPr/>
            <p:nvPr/>
          </p:nvGrpSpPr>
          <p:grpSpPr>
            <a:xfrm>
              <a:off x="5508104" y="2662659"/>
              <a:ext cx="2268000" cy="1270397"/>
              <a:chOff x="5191788" y="3068960"/>
              <a:chExt cx="3209499" cy="1512168"/>
            </a:xfrm>
          </p:grpSpPr>
          <p:cxnSp>
            <p:nvCxnSpPr>
              <p:cNvPr id="37" name="Straight Connector 36"/>
              <p:cNvCxnSpPr>
                <a:stCxn id="39" idx="2"/>
              </p:cNvCxnSpPr>
              <p:nvPr/>
            </p:nvCxnSpPr>
            <p:spPr>
              <a:xfrm flipH="1">
                <a:off x="5693271" y="3746708"/>
                <a:ext cx="1" cy="834420"/>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7739292" y="3724009"/>
                <a:ext cx="1" cy="857119"/>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5191788" y="3068960"/>
                <a:ext cx="1002968"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rPr>
                  <a:t>94</a:t>
                </a:r>
              </a:p>
            </p:txBody>
          </p:sp>
          <p:sp>
            <p:nvSpPr>
              <p:cNvPr id="40" name="Rectangle 39"/>
              <p:cNvSpPr/>
              <p:nvPr/>
            </p:nvSpPr>
            <p:spPr>
              <a:xfrm>
                <a:off x="7197723" y="3068960"/>
                <a:ext cx="1203564" cy="677748"/>
              </a:xfrm>
              <a:prstGeom prst="rect">
                <a:avLst/>
              </a:prstGeom>
            </p:spPr>
            <p:txBody>
              <a:bodyPr wrap="square">
                <a:spAutoFit/>
              </a:bodyPr>
              <a:lstStyle/>
              <a:p>
                <a:pPr algn="ct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latin typeface="Times New Roman" pitchFamily="18" charset="0"/>
                    <a:cs typeface="Times New Roman" pitchFamily="18" charset="0"/>
                  </a:rPr>
                  <a:t>126</a:t>
                </a:r>
                <a:endParaRPr lang="en-GB" sz="1500" dirty="0">
                  <a:solidFill>
                    <a:srgbClr val="008000"/>
                  </a:solidFill>
                </a:endParaRPr>
              </a:p>
            </p:txBody>
          </p:sp>
        </p:grpSp>
        <p:grpSp>
          <p:nvGrpSpPr>
            <p:cNvPr id="32" name="Group 34"/>
            <p:cNvGrpSpPr/>
            <p:nvPr/>
          </p:nvGrpSpPr>
          <p:grpSpPr>
            <a:xfrm>
              <a:off x="4860032" y="3025630"/>
              <a:ext cx="3384377" cy="907426"/>
              <a:chOff x="4375438" y="3501008"/>
              <a:chExt cx="4505368" cy="1080120"/>
            </a:xfrm>
          </p:grpSpPr>
          <p:cxnSp>
            <p:nvCxnSpPr>
              <p:cNvPr id="33" name="Straight Connector 32"/>
              <p:cNvCxnSpPr/>
              <p:nvPr/>
            </p:nvCxnSpPr>
            <p:spPr>
              <a:xfrm>
                <a:off x="5148064"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8173065"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4375438" y="3501008"/>
                <a:ext cx="1444053"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 86</a:t>
                </a:r>
                <a:endParaRPr lang="en-GB" sz="1500" dirty="0">
                  <a:solidFill>
                    <a:srgbClr val="0000FF"/>
                  </a:solidFill>
                </a:endParaRPr>
              </a:p>
            </p:txBody>
          </p:sp>
          <p:sp>
            <p:nvSpPr>
              <p:cNvPr id="36" name="Rectangle 35"/>
              <p:cNvSpPr/>
              <p:nvPr/>
            </p:nvSpPr>
            <p:spPr>
              <a:xfrm>
                <a:off x="7572985" y="3501008"/>
                <a:ext cx="1307821"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134</a:t>
                </a:r>
                <a:endParaRPr lang="en-GB" sz="1500" dirty="0">
                  <a:solidFill>
                    <a:srgbClr val="0000FF"/>
                  </a:solidFill>
                </a:endParaRPr>
              </a:p>
            </p:txBody>
          </p:sp>
        </p:grpSp>
      </p:grpSp>
      <p:grpSp>
        <p:nvGrpSpPr>
          <p:cNvPr id="47" name="Group 29"/>
          <p:cNvGrpSpPr/>
          <p:nvPr/>
        </p:nvGrpSpPr>
        <p:grpSpPr>
          <a:xfrm>
            <a:off x="4499992" y="2424318"/>
            <a:ext cx="4176464" cy="2592288"/>
            <a:chOff x="4644008" y="1556792"/>
            <a:chExt cx="4176464" cy="2592288"/>
          </a:xfrm>
        </p:grpSpPr>
        <p:cxnSp>
          <p:nvCxnSpPr>
            <p:cNvPr id="48" name="Straight Arrow Connector 47"/>
            <p:cNvCxnSpPr/>
            <p:nvPr/>
          </p:nvCxnSpPr>
          <p:spPr>
            <a:xfrm flipV="1">
              <a:off x="4788024" y="1628800"/>
              <a:ext cx="0" cy="20162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4788024" y="3573016"/>
              <a:ext cx="40324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0" name="Chart 49"/>
            <p:cNvGraphicFramePr/>
            <p:nvPr/>
          </p:nvGraphicFramePr>
          <p:xfrm>
            <a:off x="4644008" y="1556792"/>
            <a:ext cx="4176464" cy="2592288"/>
          </p:xfrm>
          <a:graphic>
            <a:graphicData uri="http://schemas.openxmlformats.org/drawingml/2006/chart">
              <c:chart xmlns:c="http://schemas.openxmlformats.org/drawingml/2006/chart" xmlns:r="http://schemas.openxmlformats.org/officeDocument/2006/relationships" r:id="rId2"/>
            </a:graphicData>
          </a:graphic>
        </p:graphicFrame>
      </p:grpSp>
      <p:sp>
        <p:nvSpPr>
          <p:cNvPr id="52" name="Freeform 51"/>
          <p:cNvSpPr/>
          <p:nvPr/>
        </p:nvSpPr>
        <p:spPr>
          <a:xfrm>
            <a:off x="4772025" y="2732278"/>
            <a:ext cx="3576638" cy="1712119"/>
          </a:xfrm>
          <a:custGeom>
            <a:avLst/>
            <a:gdLst>
              <a:gd name="connsiteX0" fmla="*/ 0 w 3576638"/>
              <a:gd name="connsiteY0" fmla="*/ 1691481 h 1712119"/>
              <a:gd name="connsiteX1" fmla="*/ 671513 w 3576638"/>
              <a:gd name="connsiteY1" fmla="*/ 1672431 h 1712119"/>
              <a:gd name="connsiteX2" fmla="*/ 1095375 w 3576638"/>
              <a:gd name="connsiteY2" fmla="*/ 1453356 h 1712119"/>
              <a:gd name="connsiteX3" fmla="*/ 1452563 w 3576638"/>
              <a:gd name="connsiteY3" fmla="*/ 977106 h 1712119"/>
              <a:gd name="connsiteX4" fmla="*/ 1809750 w 3576638"/>
              <a:gd name="connsiteY4" fmla="*/ 15081 h 1712119"/>
              <a:gd name="connsiteX5" fmla="*/ 2181225 w 3576638"/>
              <a:gd name="connsiteY5" fmla="*/ 1067594 h 1712119"/>
              <a:gd name="connsiteX6" fmla="*/ 2552700 w 3576638"/>
              <a:gd name="connsiteY6" fmla="*/ 1481931 h 1712119"/>
              <a:gd name="connsiteX7" fmla="*/ 2943225 w 3576638"/>
              <a:gd name="connsiteY7" fmla="*/ 1677194 h 1712119"/>
              <a:gd name="connsiteX8" fmla="*/ 3576638 w 3576638"/>
              <a:gd name="connsiteY8" fmla="*/ 1691481 h 1712119"/>
              <a:gd name="connsiteX9" fmla="*/ 3576638 w 3576638"/>
              <a:gd name="connsiteY9" fmla="*/ 1691481 h 171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6638" h="1712119">
                <a:moveTo>
                  <a:pt x="0" y="1691481"/>
                </a:moveTo>
                <a:cubicBezTo>
                  <a:pt x="244475" y="1701799"/>
                  <a:pt x="488951" y="1712118"/>
                  <a:pt x="671513" y="1672431"/>
                </a:cubicBezTo>
                <a:cubicBezTo>
                  <a:pt x="854075" y="1632744"/>
                  <a:pt x="965200" y="1569243"/>
                  <a:pt x="1095375" y="1453356"/>
                </a:cubicBezTo>
                <a:cubicBezTo>
                  <a:pt x="1225550" y="1337469"/>
                  <a:pt x="1333501" y="1216818"/>
                  <a:pt x="1452563" y="977106"/>
                </a:cubicBezTo>
                <a:cubicBezTo>
                  <a:pt x="1571625" y="737394"/>
                  <a:pt x="1688306" y="0"/>
                  <a:pt x="1809750" y="15081"/>
                </a:cubicBezTo>
                <a:cubicBezTo>
                  <a:pt x="1931194" y="30162"/>
                  <a:pt x="2057400" y="823119"/>
                  <a:pt x="2181225" y="1067594"/>
                </a:cubicBezTo>
                <a:cubicBezTo>
                  <a:pt x="2305050" y="1312069"/>
                  <a:pt x="2425700" y="1380331"/>
                  <a:pt x="2552700" y="1481931"/>
                </a:cubicBezTo>
                <a:cubicBezTo>
                  <a:pt x="2679700" y="1583531"/>
                  <a:pt x="2772569" y="1642269"/>
                  <a:pt x="2943225" y="1677194"/>
                </a:cubicBezTo>
                <a:cubicBezTo>
                  <a:pt x="3113881" y="1712119"/>
                  <a:pt x="3576638" y="1691481"/>
                  <a:pt x="3576638" y="1691481"/>
                </a:cubicBezTo>
                <a:lnTo>
                  <a:pt x="3576638" y="1691481"/>
                </a:lnTo>
              </a:path>
            </a:pathLst>
          </a:cu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1" name="TextBox 50"/>
          <p:cNvSpPr txBox="1"/>
          <p:nvPr/>
        </p:nvSpPr>
        <p:spPr>
          <a:xfrm>
            <a:off x="2992391" y="4935330"/>
            <a:ext cx="3049010" cy="830997"/>
          </a:xfrm>
          <a:prstGeom prst="rect">
            <a:avLst/>
          </a:prstGeom>
          <a:noFill/>
        </p:spPr>
        <p:txBody>
          <a:bodyPr wrap="square" rtlCol="0">
            <a:spAutoFit/>
          </a:bodyPr>
          <a:lstStyle/>
          <a:p>
            <a:r>
              <a:rPr lang="en-US" sz="2400" dirty="0"/>
              <a:t>Type the information from the problem: </a:t>
            </a:r>
            <a:endParaRPr lang="en-GB" sz="2400" dirty="0"/>
          </a:p>
        </p:txBody>
      </p:sp>
      <p:sp>
        <p:nvSpPr>
          <p:cNvPr id="53" name="TextBox 52"/>
          <p:cNvSpPr txBox="1"/>
          <p:nvPr/>
        </p:nvSpPr>
        <p:spPr>
          <a:xfrm>
            <a:off x="5956164" y="4938436"/>
            <a:ext cx="1626595" cy="461665"/>
          </a:xfrm>
          <a:prstGeom prst="rect">
            <a:avLst/>
          </a:prstGeom>
          <a:noFill/>
        </p:spPr>
        <p:txBody>
          <a:bodyPr wrap="square" rtlCol="0">
            <a:spAutoFit/>
          </a:bodyPr>
          <a:lstStyle/>
          <a:p>
            <a:r>
              <a:rPr lang="en-US" sz="2400" dirty="0"/>
              <a:t>Area: 0.8 </a:t>
            </a:r>
            <a:endParaRPr lang="en-GB" sz="2400" dirty="0"/>
          </a:p>
        </p:txBody>
      </p:sp>
      <p:sp>
        <p:nvSpPr>
          <p:cNvPr id="55" name="TextBox 54"/>
          <p:cNvSpPr txBox="1"/>
          <p:nvPr/>
        </p:nvSpPr>
        <p:spPr>
          <a:xfrm>
            <a:off x="6312999" y="5642804"/>
            <a:ext cx="1626595" cy="461665"/>
          </a:xfrm>
          <a:prstGeom prst="rect">
            <a:avLst/>
          </a:prstGeom>
          <a:noFill/>
        </p:spPr>
        <p:txBody>
          <a:bodyPr wrap="square" rtlCol="0">
            <a:spAutoFit/>
          </a:bodyPr>
          <a:lstStyle/>
          <a:p>
            <a:r>
              <a:rPr lang="en-US" sz="2400" dirty="0">
                <a:sym typeface="Symbol" panose="05050102010706020507" pitchFamily="18" charset="2"/>
              </a:rPr>
              <a:t></a:t>
            </a:r>
            <a:r>
              <a:rPr lang="en-US" sz="2400" dirty="0"/>
              <a:t>: 8  </a:t>
            </a:r>
            <a:endParaRPr lang="en-GB" sz="2400" dirty="0"/>
          </a:p>
        </p:txBody>
      </p:sp>
      <p:sp>
        <p:nvSpPr>
          <p:cNvPr id="56" name="TextBox 55"/>
          <p:cNvSpPr txBox="1"/>
          <p:nvPr/>
        </p:nvSpPr>
        <p:spPr>
          <a:xfrm>
            <a:off x="6317125" y="5274884"/>
            <a:ext cx="1626595" cy="461665"/>
          </a:xfrm>
          <a:prstGeom prst="rect">
            <a:avLst/>
          </a:prstGeom>
          <a:noFill/>
        </p:spPr>
        <p:txBody>
          <a:bodyPr wrap="square" rtlCol="0">
            <a:spAutoFit/>
          </a:bodyPr>
          <a:lstStyle/>
          <a:p>
            <a:r>
              <a:rPr lang="en-US" sz="2400" dirty="0">
                <a:sym typeface="Symbol" panose="05050102010706020507" pitchFamily="18" charset="2"/>
              </a:rPr>
              <a:t></a:t>
            </a:r>
            <a:r>
              <a:rPr lang="en-US" sz="2400" dirty="0"/>
              <a:t>: 110  </a:t>
            </a:r>
            <a:endParaRPr lang="en-GB" sz="2400" dirty="0"/>
          </a:p>
        </p:txBody>
      </p:sp>
      <p:sp>
        <p:nvSpPr>
          <p:cNvPr id="54" name="Freeform 53"/>
          <p:cNvSpPr/>
          <p:nvPr/>
        </p:nvSpPr>
        <p:spPr>
          <a:xfrm>
            <a:off x="7234813" y="4148344"/>
            <a:ext cx="638071" cy="291402"/>
          </a:xfrm>
          <a:custGeom>
            <a:avLst/>
            <a:gdLst>
              <a:gd name="connsiteX0" fmla="*/ 0 w 638071"/>
              <a:gd name="connsiteY0" fmla="*/ 0 h 291402"/>
              <a:gd name="connsiteX1" fmla="*/ 0 w 638071"/>
              <a:gd name="connsiteY1" fmla="*/ 286378 h 291402"/>
              <a:gd name="connsiteX2" fmla="*/ 638071 w 638071"/>
              <a:gd name="connsiteY2" fmla="*/ 291402 h 291402"/>
              <a:gd name="connsiteX3" fmla="*/ 487345 w 638071"/>
              <a:gd name="connsiteY3" fmla="*/ 256233 h 291402"/>
              <a:gd name="connsiteX4" fmla="*/ 361741 w 638071"/>
              <a:gd name="connsiteY4" fmla="*/ 226088 h 291402"/>
              <a:gd name="connsiteX5" fmla="*/ 276330 w 638071"/>
              <a:gd name="connsiteY5" fmla="*/ 185894 h 291402"/>
              <a:gd name="connsiteX6" fmla="*/ 155750 w 638071"/>
              <a:gd name="connsiteY6" fmla="*/ 120580 h 291402"/>
              <a:gd name="connsiteX7" fmla="*/ 90435 w 638071"/>
              <a:gd name="connsiteY7" fmla="*/ 80387 h 291402"/>
              <a:gd name="connsiteX8" fmla="*/ 0 w 638071"/>
              <a:gd name="connsiteY8" fmla="*/ 0 h 29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071" h="291402">
                <a:moveTo>
                  <a:pt x="0" y="0"/>
                </a:moveTo>
                <a:lnTo>
                  <a:pt x="0" y="286378"/>
                </a:lnTo>
                <a:lnTo>
                  <a:pt x="638071" y="291402"/>
                </a:lnTo>
                <a:lnTo>
                  <a:pt x="487345" y="256233"/>
                </a:lnTo>
                <a:lnTo>
                  <a:pt x="361741" y="226088"/>
                </a:lnTo>
                <a:lnTo>
                  <a:pt x="276330" y="185894"/>
                </a:lnTo>
                <a:lnTo>
                  <a:pt x="155750" y="120580"/>
                </a:lnTo>
                <a:lnTo>
                  <a:pt x="90435" y="80387"/>
                </a:lnTo>
                <a:lnTo>
                  <a:pt x="0" y="0"/>
                </a:lnTo>
                <a:close/>
              </a:path>
            </a:pathLst>
          </a:custGeom>
          <a:solidFill>
            <a:srgbClr val="CC00CC">
              <a:alpha val="51000"/>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8" name="TextBox 57"/>
          <p:cNvSpPr txBox="1"/>
          <p:nvPr/>
        </p:nvSpPr>
        <p:spPr>
          <a:xfrm>
            <a:off x="7667028" y="4675700"/>
            <a:ext cx="725958" cy="369332"/>
          </a:xfrm>
          <a:prstGeom prst="rect">
            <a:avLst/>
          </a:prstGeom>
          <a:noFill/>
        </p:spPr>
        <p:txBody>
          <a:bodyPr wrap="square" rtlCol="0">
            <a:spAutoFit/>
          </a:bodyPr>
          <a:lstStyle/>
          <a:p>
            <a:r>
              <a:rPr lang="en-US" dirty="0"/>
              <a:t>8%</a:t>
            </a:r>
            <a:endParaRPr lang="en-GB" dirty="0"/>
          </a:p>
        </p:txBody>
      </p:sp>
      <p:cxnSp>
        <p:nvCxnSpPr>
          <p:cNvPr id="61" name="Straight Arrow Connector 60"/>
          <p:cNvCxnSpPr/>
          <p:nvPr/>
        </p:nvCxnSpPr>
        <p:spPr>
          <a:xfrm flipH="1" flipV="1">
            <a:off x="7354619" y="4368534"/>
            <a:ext cx="398580" cy="37917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49816DC2-4902-45A6-BD5C-AB4A8950F8AF}"/>
              </a:ext>
            </a:extLst>
          </p:cNvPr>
          <p:cNvSpPr txBox="1"/>
          <p:nvPr/>
        </p:nvSpPr>
        <p:spPr>
          <a:xfrm>
            <a:off x="182880" y="347472"/>
            <a:ext cx="8100392" cy="769441"/>
          </a:xfrm>
          <a:prstGeom prst="rect">
            <a:avLst/>
          </a:prstGeom>
          <a:noFill/>
        </p:spPr>
        <p:txBody>
          <a:bodyPr wrap="square" rtlCol="0">
            <a:spAutoFit/>
          </a:bodyPr>
          <a:lstStyle/>
          <a:p>
            <a:r>
              <a:rPr lang="en-GB" sz="2200" dirty="0"/>
              <a:t>The weights of pears are normally distributed with a mean of 110g and a standard deviation of 8g.</a:t>
            </a:r>
          </a:p>
        </p:txBody>
      </p:sp>
      <p:sp>
        <p:nvSpPr>
          <p:cNvPr id="65" name="TextBox 64">
            <a:extLst>
              <a:ext uri="{FF2B5EF4-FFF2-40B4-BE49-F238E27FC236}">
                <a16:creationId xmlns:a16="http://schemas.microsoft.com/office/drawing/2014/main" id="{33189B6C-BB1F-495D-A099-D2955F94CB54}"/>
              </a:ext>
            </a:extLst>
          </p:cNvPr>
          <p:cNvSpPr txBox="1"/>
          <p:nvPr/>
        </p:nvSpPr>
        <p:spPr>
          <a:xfrm>
            <a:off x="179512" y="0"/>
            <a:ext cx="1512168" cy="430887"/>
          </a:xfrm>
          <a:prstGeom prst="rect">
            <a:avLst/>
          </a:prstGeom>
          <a:noFill/>
        </p:spPr>
        <p:txBody>
          <a:bodyPr wrap="square" rtlCol="0">
            <a:spAutoFit/>
          </a:bodyPr>
          <a:lstStyle/>
          <a:p>
            <a:r>
              <a:rPr lang="en-GB" sz="2200" b="1" dirty="0">
                <a:solidFill>
                  <a:srgbClr val="002060"/>
                </a:solidFill>
              </a:rPr>
              <a:t>Example 2</a:t>
            </a:r>
          </a:p>
        </p:txBody>
      </p:sp>
      <p:sp>
        <p:nvSpPr>
          <p:cNvPr id="66" name="TextBox 65">
            <a:extLst>
              <a:ext uri="{FF2B5EF4-FFF2-40B4-BE49-F238E27FC236}">
                <a16:creationId xmlns:a16="http://schemas.microsoft.com/office/drawing/2014/main" id="{F8DB0FCB-7FF2-4E6A-8893-40B9F8E3B76F}"/>
              </a:ext>
            </a:extLst>
          </p:cNvPr>
          <p:cNvSpPr txBox="1"/>
          <p:nvPr/>
        </p:nvSpPr>
        <p:spPr>
          <a:xfrm>
            <a:off x="7996942" y="998934"/>
            <a:ext cx="964178" cy="430887"/>
          </a:xfrm>
          <a:prstGeom prst="rect">
            <a:avLst/>
          </a:prstGeom>
          <a:noFill/>
        </p:spPr>
        <p:txBody>
          <a:bodyPr wrap="square" rtlCol="0">
            <a:spAutoFit/>
          </a:bodyPr>
          <a:lstStyle/>
          <a:p>
            <a:r>
              <a:rPr lang="en-GB" sz="2200" b="1" dirty="0">
                <a:solidFill>
                  <a:srgbClr val="0000FF"/>
                </a:solidFill>
              </a:rPr>
              <a:t>88.8%</a:t>
            </a:r>
          </a:p>
        </p:txBody>
      </p:sp>
      <p:sp>
        <p:nvSpPr>
          <p:cNvPr id="67" name="TextBox 66">
            <a:extLst>
              <a:ext uri="{FF2B5EF4-FFF2-40B4-BE49-F238E27FC236}">
                <a16:creationId xmlns:a16="http://schemas.microsoft.com/office/drawing/2014/main" id="{123B8258-7AD5-4509-84EC-52C9A7093988}"/>
              </a:ext>
            </a:extLst>
          </p:cNvPr>
          <p:cNvSpPr txBox="1"/>
          <p:nvPr/>
        </p:nvSpPr>
        <p:spPr>
          <a:xfrm>
            <a:off x="179512" y="969051"/>
            <a:ext cx="8964488" cy="769441"/>
          </a:xfrm>
          <a:prstGeom prst="rect">
            <a:avLst/>
          </a:prstGeom>
          <a:noFill/>
        </p:spPr>
        <p:txBody>
          <a:bodyPr wrap="square" rtlCol="0">
            <a:spAutoFit/>
          </a:bodyPr>
          <a:lstStyle/>
          <a:p>
            <a:pPr marL="342900" indent="-342900">
              <a:buAutoNum type="alphaLcParenR"/>
            </a:pPr>
            <a:r>
              <a:rPr lang="en-GB" sz="2200" dirty="0"/>
              <a:t>Find the percentage of pears that weigh between 100g and 130g.</a:t>
            </a:r>
          </a:p>
          <a:p>
            <a:pPr marL="342900" indent="-342900">
              <a:buFont typeface="+mj-lt"/>
              <a:buAutoNum type="alphaLcParenR" startAt="2"/>
            </a:pPr>
            <a:r>
              <a:rPr lang="en-GB" sz="2200" dirty="0"/>
              <a:t>It is known that 8% of the pears weigh more than </a:t>
            </a:r>
            <a:r>
              <a:rPr lang="en-GB" sz="2200" i="1" dirty="0">
                <a:latin typeface="Times New Roman" pitchFamily="18" charset="0"/>
                <a:cs typeface="Times New Roman" pitchFamily="18" charset="0"/>
              </a:rPr>
              <a:t>m</a:t>
            </a:r>
            <a:r>
              <a:rPr lang="en-GB" sz="2200" dirty="0"/>
              <a:t> g. Find the value of </a:t>
            </a:r>
            <a:r>
              <a:rPr lang="en-GB" sz="2200" i="1" dirty="0">
                <a:latin typeface="Times New Roman" pitchFamily="18" charset="0"/>
                <a:cs typeface="Times New Roman" pitchFamily="18" charset="0"/>
              </a:rPr>
              <a:t>m</a:t>
            </a:r>
            <a:r>
              <a:rPr lang="en-GB" sz="2200" dirty="0"/>
              <a:t>.</a:t>
            </a:r>
          </a:p>
        </p:txBody>
      </p:sp>
      <p:sp>
        <p:nvSpPr>
          <p:cNvPr id="68" name="Rectangle 67">
            <a:hlinkClick r:id="rId3"/>
            <a:extLst>
              <a:ext uri="{FF2B5EF4-FFF2-40B4-BE49-F238E27FC236}">
                <a16:creationId xmlns:a16="http://schemas.microsoft.com/office/drawing/2014/main" id="{1D80D579-28C9-4869-BD2A-CAA7960319C8}"/>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Rectangle 68">
            <a:hlinkClick r:id="rId3"/>
            <a:extLst>
              <a:ext uri="{FF2B5EF4-FFF2-40B4-BE49-F238E27FC236}">
                <a16:creationId xmlns:a16="http://schemas.microsoft.com/office/drawing/2014/main" id="{104FC1D9-099E-4211-8B8D-34BE9A8A2869}"/>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72C08E1F-DC8B-A39D-581D-3F124FB9DCE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800" y="2331720"/>
            <a:ext cx="1786525" cy="4206240"/>
          </a:xfrm>
          <a:prstGeom prst="rect">
            <a:avLst/>
          </a:prstGeom>
        </p:spPr>
      </p:pic>
      <p:sp>
        <p:nvSpPr>
          <p:cNvPr id="3" name="TextBox 2">
            <a:extLst>
              <a:ext uri="{FF2B5EF4-FFF2-40B4-BE49-F238E27FC236}">
                <a16:creationId xmlns:a16="http://schemas.microsoft.com/office/drawing/2014/main" id="{A2E6DE0E-2E7E-921D-1E20-EF1F15AB6A48}"/>
              </a:ext>
            </a:extLst>
          </p:cNvPr>
          <p:cNvSpPr txBox="1"/>
          <p:nvPr/>
        </p:nvSpPr>
        <p:spPr>
          <a:xfrm>
            <a:off x="5461487" y="5982856"/>
            <a:ext cx="1703023" cy="461665"/>
          </a:xfrm>
          <a:prstGeom prst="rect">
            <a:avLst/>
          </a:prstGeom>
          <a:noFill/>
        </p:spPr>
        <p:txBody>
          <a:bodyPr wrap="square" rtlCol="0">
            <a:spAutoFit/>
          </a:bodyPr>
          <a:lstStyle/>
          <a:p>
            <a:r>
              <a:rPr lang="en-US" sz="2400" dirty="0"/>
              <a:t>Tail: Right: </a:t>
            </a:r>
            <a:endParaRPr lang="en-GB" sz="2400" dirty="0"/>
          </a:p>
        </p:txBody>
      </p:sp>
      <p:pic>
        <p:nvPicPr>
          <p:cNvPr id="4" name="Picture 3">
            <a:extLst>
              <a:ext uri="{FF2B5EF4-FFF2-40B4-BE49-F238E27FC236}">
                <a16:creationId xmlns:a16="http://schemas.microsoft.com/office/drawing/2014/main" id="{B07B75DB-CE47-35A3-5277-9D1BCA688CA6}"/>
              </a:ext>
            </a:extLst>
          </p:cNvPr>
          <p:cNvPicPr>
            <a:picLocks noChangeAspect="1"/>
          </p:cNvPicPr>
          <p:nvPr/>
        </p:nvPicPr>
        <p:blipFill>
          <a:blip r:embed="rId5"/>
          <a:stretch>
            <a:fillRect/>
          </a:stretch>
        </p:blipFill>
        <p:spPr>
          <a:xfrm>
            <a:off x="6851530" y="6115620"/>
            <a:ext cx="219106" cy="247685"/>
          </a:xfrm>
          <a:prstGeom prst="rect">
            <a:avLst/>
          </a:prstGeom>
        </p:spPr>
      </p:pic>
      <p:sp>
        <p:nvSpPr>
          <p:cNvPr id="5" name="TextBox 4">
            <a:extLst>
              <a:ext uri="{FF2B5EF4-FFF2-40B4-BE49-F238E27FC236}">
                <a16:creationId xmlns:a16="http://schemas.microsoft.com/office/drawing/2014/main" id="{E042C104-D102-817A-D1C7-22C661A6EA4E}"/>
              </a:ext>
            </a:extLst>
          </p:cNvPr>
          <p:cNvSpPr txBox="1"/>
          <p:nvPr/>
        </p:nvSpPr>
        <p:spPr>
          <a:xfrm>
            <a:off x="7150360" y="5994305"/>
            <a:ext cx="917545" cy="461665"/>
          </a:xfrm>
          <a:prstGeom prst="rect">
            <a:avLst/>
          </a:prstGeom>
          <a:noFill/>
        </p:spPr>
        <p:txBody>
          <a:bodyPr wrap="square" rtlCol="0">
            <a:spAutoFit/>
          </a:bodyPr>
          <a:lstStyle/>
          <a:p>
            <a:r>
              <a:rPr lang="en-US" sz="2400" dirty="0"/>
              <a:t>Paste</a:t>
            </a:r>
            <a:endParaRPr lang="en-GB" sz="2400" dirty="0"/>
          </a:p>
        </p:txBody>
      </p:sp>
      <p:pic>
        <p:nvPicPr>
          <p:cNvPr id="8" name="Picture 7">
            <a:extLst>
              <a:ext uri="{FF2B5EF4-FFF2-40B4-BE49-F238E27FC236}">
                <a16:creationId xmlns:a16="http://schemas.microsoft.com/office/drawing/2014/main" id="{69B78DBF-6C9A-5AD3-C320-70E02537D75E}"/>
              </a:ext>
            </a:extLst>
          </p:cNvPr>
          <p:cNvPicPr>
            <a:picLocks noChangeAspect="1"/>
          </p:cNvPicPr>
          <p:nvPr/>
        </p:nvPicPr>
        <p:blipFill>
          <a:blip r:embed="rId6"/>
          <a:stretch>
            <a:fillRect/>
          </a:stretch>
        </p:blipFill>
        <p:spPr>
          <a:xfrm>
            <a:off x="7998450" y="5044060"/>
            <a:ext cx="400106" cy="200053"/>
          </a:xfrm>
          <a:prstGeom prst="rect">
            <a:avLst/>
          </a:prstGeom>
        </p:spPr>
      </p:pic>
      <p:pic>
        <p:nvPicPr>
          <p:cNvPr id="9" name="Picture 8">
            <a:extLst>
              <a:ext uri="{FF2B5EF4-FFF2-40B4-BE49-F238E27FC236}">
                <a16:creationId xmlns:a16="http://schemas.microsoft.com/office/drawing/2014/main" id="{8EAE94B2-8C03-13E7-EC8F-E17925899687}"/>
              </a:ext>
            </a:extLst>
          </p:cNvPr>
          <p:cNvPicPr>
            <a:picLocks noChangeAspect="1"/>
          </p:cNvPicPr>
          <p:nvPr/>
        </p:nvPicPr>
        <p:blipFill>
          <a:blip r:embed="rId6"/>
          <a:stretch>
            <a:fillRect/>
          </a:stretch>
        </p:blipFill>
        <p:spPr>
          <a:xfrm>
            <a:off x="8002341" y="5402639"/>
            <a:ext cx="400106" cy="200053"/>
          </a:xfrm>
          <a:prstGeom prst="rect">
            <a:avLst/>
          </a:prstGeom>
        </p:spPr>
      </p:pic>
      <p:pic>
        <p:nvPicPr>
          <p:cNvPr id="10" name="Picture 9">
            <a:extLst>
              <a:ext uri="{FF2B5EF4-FFF2-40B4-BE49-F238E27FC236}">
                <a16:creationId xmlns:a16="http://schemas.microsoft.com/office/drawing/2014/main" id="{2444291B-8F51-0509-9CBD-9E9AF154AE58}"/>
              </a:ext>
            </a:extLst>
          </p:cNvPr>
          <p:cNvPicPr>
            <a:picLocks noChangeAspect="1"/>
          </p:cNvPicPr>
          <p:nvPr/>
        </p:nvPicPr>
        <p:blipFill>
          <a:blip r:embed="rId6"/>
          <a:stretch>
            <a:fillRect/>
          </a:stretch>
        </p:blipFill>
        <p:spPr>
          <a:xfrm>
            <a:off x="7998450" y="5744679"/>
            <a:ext cx="400106" cy="200053"/>
          </a:xfrm>
          <a:prstGeom prst="rect">
            <a:avLst/>
          </a:prstGeom>
        </p:spPr>
      </p:pic>
      <p:pic>
        <p:nvPicPr>
          <p:cNvPr id="11" name="Picture 10">
            <a:extLst>
              <a:ext uri="{FF2B5EF4-FFF2-40B4-BE49-F238E27FC236}">
                <a16:creationId xmlns:a16="http://schemas.microsoft.com/office/drawing/2014/main" id="{D1CC7D34-3381-5535-C5AF-C7BD473F667F}"/>
              </a:ext>
            </a:extLst>
          </p:cNvPr>
          <p:cNvPicPr>
            <a:picLocks noChangeAspect="1"/>
          </p:cNvPicPr>
          <p:nvPr/>
        </p:nvPicPr>
        <p:blipFill>
          <a:blip r:embed="rId6"/>
          <a:stretch>
            <a:fillRect/>
          </a:stretch>
        </p:blipFill>
        <p:spPr>
          <a:xfrm>
            <a:off x="8047485" y="6115620"/>
            <a:ext cx="400106" cy="200053"/>
          </a:xfrm>
          <a:prstGeom prst="rect">
            <a:avLst/>
          </a:prstGeom>
        </p:spPr>
      </p:pic>
      <p:pic>
        <p:nvPicPr>
          <p:cNvPr id="12" name="Picture 11">
            <a:extLst>
              <a:ext uri="{FF2B5EF4-FFF2-40B4-BE49-F238E27FC236}">
                <a16:creationId xmlns:a16="http://schemas.microsoft.com/office/drawing/2014/main" id="{97E01832-80B8-2E17-3A29-1A0F7E68D019}"/>
              </a:ext>
            </a:extLst>
          </p:cNvPr>
          <p:cNvPicPr>
            <a:picLocks noChangeAspect="1"/>
          </p:cNvPicPr>
          <p:nvPr/>
        </p:nvPicPr>
        <p:blipFill>
          <a:blip r:embed="rId6"/>
          <a:stretch>
            <a:fillRect/>
          </a:stretch>
        </p:blipFill>
        <p:spPr>
          <a:xfrm>
            <a:off x="8039990" y="6436430"/>
            <a:ext cx="400106" cy="200053"/>
          </a:xfrm>
          <a:prstGeom prst="rect">
            <a:avLst/>
          </a:prstGeom>
        </p:spPr>
      </p:pic>
      <p:pic>
        <p:nvPicPr>
          <p:cNvPr id="15" name="Picture 14">
            <a:extLst>
              <a:ext uri="{FF2B5EF4-FFF2-40B4-BE49-F238E27FC236}">
                <a16:creationId xmlns:a16="http://schemas.microsoft.com/office/drawing/2014/main" id="{7A5CD26F-AE27-4343-6A00-83B9D58DEB3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85800" y="2331720"/>
            <a:ext cx="1807012" cy="4206240"/>
          </a:xfrm>
          <a:prstGeom prst="rect">
            <a:avLst/>
          </a:prstGeom>
        </p:spPr>
      </p:pic>
    </p:spTree>
    <p:extLst>
      <p:ext uri="{BB962C8B-B14F-4D97-AF65-F5344CB8AC3E}">
        <p14:creationId xmlns:p14="http://schemas.microsoft.com/office/powerpoint/2010/main" val="403817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2"/>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p:bldP spid="55" grpId="0"/>
      <p:bldP spid="56" grpId="0"/>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1520" y="1844824"/>
            <a:ext cx="4680520" cy="430887"/>
          </a:xfrm>
          <a:prstGeom prst="rect">
            <a:avLst/>
          </a:prstGeom>
          <a:noFill/>
        </p:spPr>
        <p:txBody>
          <a:bodyPr wrap="square" rtlCol="0">
            <a:spAutoFit/>
          </a:bodyPr>
          <a:lstStyle/>
          <a:p>
            <a:r>
              <a:rPr lang="en-GB" sz="2200" dirty="0"/>
              <a:t>Sketch a diagram.  </a:t>
            </a:r>
            <a:r>
              <a:rPr lang="el-GR" sz="2200" dirty="0"/>
              <a:t>μ</a:t>
            </a:r>
            <a:r>
              <a:rPr lang="en-GB" sz="2200" dirty="0"/>
              <a:t> = 110g      </a:t>
            </a:r>
            <a:r>
              <a:rPr lang="el-GR" sz="2200" dirty="0"/>
              <a:t>σ</a:t>
            </a:r>
            <a:r>
              <a:rPr lang="en-GB" sz="2200" dirty="0"/>
              <a:t> = 8g</a:t>
            </a:r>
          </a:p>
        </p:txBody>
      </p:sp>
      <p:grpSp>
        <p:nvGrpSpPr>
          <p:cNvPr id="27" name="Group 26"/>
          <p:cNvGrpSpPr/>
          <p:nvPr/>
        </p:nvGrpSpPr>
        <p:grpSpPr>
          <a:xfrm>
            <a:off x="4860032" y="2032422"/>
            <a:ext cx="3384377" cy="2448272"/>
            <a:chOff x="4860032" y="1484784"/>
            <a:chExt cx="3384377" cy="2448272"/>
          </a:xfrm>
        </p:grpSpPr>
        <p:grpSp>
          <p:nvGrpSpPr>
            <p:cNvPr id="28" name="Group 31"/>
            <p:cNvGrpSpPr/>
            <p:nvPr/>
          </p:nvGrpSpPr>
          <p:grpSpPr>
            <a:xfrm>
              <a:off x="6300192" y="1484784"/>
              <a:ext cx="576064" cy="2448272"/>
              <a:chOff x="6372200" y="1484784"/>
              <a:chExt cx="576064" cy="3096344"/>
            </a:xfrm>
          </p:grpSpPr>
          <p:cxnSp>
            <p:nvCxnSpPr>
              <p:cNvPr id="45" name="Straight Connector 44"/>
              <p:cNvCxnSpPr/>
              <p:nvPr/>
            </p:nvCxnSpPr>
            <p:spPr>
              <a:xfrm flipH="1">
                <a:off x="6645608" y="2282740"/>
                <a:ext cx="7424" cy="2298388"/>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6372200" y="1484784"/>
                <a:ext cx="576064" cy="797956"/>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2000" i="1" dirty="0">
                    <a:solidFill>
                      <a:srgbClr val="FF0000"/>
                    </a:solidFill>
                    <a:latin typeface="Times New Roman" pitchFamily="18" charset="0"/>
                    <a:cs typeface="Times New Roman" pitchFamily="18" charset="0"/>
                  </a:rPr>
                  <a:t>μ</a:t>
                </a:r>
                <a:endParaRPr lang="en-GB" sz="2000" i="1" dirty="0">
                  <a:solidFill>
                    <a:srgbClr val="FF0000"/>
                  </a:solidFill>
                  <a:latin typeface="Times New Roman" pitchFamily="18" charset="0"/>
                  <a:cs typeface="Times New Roman" pitchFamily="18" charset="0"/>
                </a:endParaRPr>
              </a:p>
              <a:p>
                <a:pPr algn="ctr"/>
                <a:r>
                  <a:rPr lang="en-GB" sz="1500" dirty="0">
                    <a:solidFill>
                      <a:srgbClr val="FF0000"/>
                    </a:solidFill>
                    <a:latin typeface="Times New Roman" pitchFamily="18" charset="0"/>
                    <a:cs typeface="Times New Roman" pitchFamily="18" charset="0"/>
                  </a:rPr>
                  <a:t>110</a:t>
                </a:r>
                <a:endParaRPr lang="en-GB" sz="1500" dirty="0">
                  <a:solidFill>
                    <a:srgbClr val="FF0000"/>
                  </a:solidFill>
                </a:endParaRPr>
              </a:p>
            </p:txBody>
          </p:sp>
        </p:grpSp>
        <p:grpSp>
          <p:nvGrpSpPr>
            <p:cNvPr id="30" name="Group 32"/>
            <p:cNvGrpSpPr/>
            <p:nvPr/>
          </p:nvGrpSpPr>
          <p:grpSpPr>
            <a:xfrm>
              <a:off x="5831992" y="2118202"/>
              <a:ext cx="1548000" cy="1814853"/>
              <a:chOff x="5607115" y="2420888"/>
              <a:chExt cx="2178236" cy="2160240"/>
            </a:xfrm>
          </p:grpSpPr>
          <p:cxnSp>
            <p:nvCxnSpPr>
              <p:cNvPr id="41" name="Straight Connector 40"/>
              <p:cNvCxnSpPr/>
              <p:nvPr/>
            </p:nvCxnSpPr>
            <p:spPr>
              <a:xfrm>
                <a:off x="6156176"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64288"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5607115" y="2420888"/>
                <a:ext cx="909103"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102</a:t>
                </a:r>
                <a:endParaRPr lang="en-GB" sz="1500" dirty="0">
                  <a:solidFill>
                    <a:schemeClr val="accent6">
                      <a:lumMod val="75000"/>
                    </a:schemeClr>
                  </a:solidFill>
                </a:endParaRPr>
              </a:p>
            </p:txBody>
          </p:sp>
          <p:sp>
            <p:nvSpPr>
              <p:cNvPr id="44" name="Rectangle 43"/>
              <p:cNvSpPr/>
              <p:nvPr/>
            </p:nvSpPr>
            <p:spPr>
              <a:xfrm>
                <a:off x="6696233" y="2420888"/>
                <a:ext cx="1089118"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118</a:t>
                </a:r>
                <a:endParaRPr lang="en-GB" sz="1500" dirty="0">
                  <a:solidFill>
                    <a:schemeClr val="accent6">
                      <a:lumMod val="75000"/>
                    </a:schemeClr>
                  </a:solidFill>
                </a:endParaRPr>
              </a:p>
            </p:txBody>
          </p:sp>
        </p:grpSp>
        <p:grpSp>
          <p:nvGrpSpPr>
            <p:cNvPr id="31" name="Group 33"/>
            <p:cNvGrpSpPr/>
            <p:nvPr/>
          </p:nvGrpSpPr>
          <p:grpSpPr>
            <a:xfrm>
              <a:off x="5508104" y="2662659"/>
              <a:ext cx="2268000" cy="1270397"/>
              <a:chOff x="5191788" y="3068960"/>
              <a:chExt cx="3209499" cy="1512168"/>
            </a:xfrm>
          </p:grpSpPr>
          <p:cxnSp>
            <p:nvCxnSpPr>
              <p:cNvPr id="37" name="Straight Connector 36"/>
              <p:cNvCxnSpPr>
                <a:stCxn id="39" idx="2"/>
              </p:cNvCxnSpPr>
              <p:nvPr/>
            </p:nvCxnSpPr>
            <p:spPr>
              <a:xfrm flipH="1">
                <a:off x="5693271" y="3746708"/>
                <a:ext cx="1" cy="834420"/>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7739292" y="3724009"/>
                <a:ext cx="1" cy="857119"/>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5191788" y="3068960"/>
                <a:ext cx="1002968"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rPr>
                  <a:t>94</a:t>
                </a:r>
              </a:p>
            </p:txBody>
          </p:sp>
          <p:sp>
            <p:nvSpPr>
              <p:cNvPr id="40" name="Rectangle 39"/>
              <p:cNvSpPr/>
              <p:nvPr/>
            </p:nvSpPr>
            <p:spPr>
              <a:xfrm>
                <a:off x="7197723" y="3068960"/>
                <a:ext cx="1203564" cy="677748"/>
              </a:xfrm>
              <a:prstGeom prst="rect">
                <a:avLst/>
              </a:prstGeom>
            </p:spPr>
            <p:txBody>
              <a:bodyPr wrap="square">
                <a:spAutoFit/>
              </a:bodyPr>
              <a:lstStyle/>
              <a:p>
                <a:pPr algn="ct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latin typeface="Times New Roman" pitchFamily="18" charset="0"/>
                    <a:cs typeface="Times New Roman" pitchFamily="18" charset="0"/>
                  </a:rPr>
                  <a:t>126</a:t>
                </a:r>
                <a:endParaRPr lang="en-GB" sz="1500" dirty="0">
                  <a:solidFill>
                    <a:srgbClr val="008000"/>
                  </a:solidFill>
                </a:endParaRPr>
              </a:p>
            </p:txBody>
          </p:sp>
        </p:grpSp>
        <p:grpSp>
          <p:nvGrpSpPr>
            <p:cNvPr id="32" name="Group 34"/>
            <p:cNvGrpSpPr/>
            <p:nvPr/>
          </p:nvGrpSpPr>
          <p:grpSpPr>
            <a:xfrm>
              <a:off x="4860032" y="3025630"/>
              <a:ext cx="3384377" cy="907426"/>
              <a:chOff x="4375438" y="3501008"/>
              <a:chExt cx="4505368" cy="1080120"/>
            </a:xfrm>
          </p:grpSpPr>
          <p:cxnSp>
            <p:nvCxnSpPr>
              <p:cNvPr id="33" name="Straight Connector 32"/>
              <p:cNvCxnSpPr/>
              <p:nvPr/>
            </p:nvCxnSpPr>
            <p:spPr>
              <a:xfrm>
                <a:off x="5148064"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8173065"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4375438" y="3501008"/>
                <a:ext cx="1444053"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 86</a:t>
                </a:r>
                <a:endParaRPr lang="en-GB" sz="1500" dirty="0">
                  <a:solidFill>
                    <a:srgbClr val="0000FF"/>
                  </a:solidFill>
                </a:endParaRPr>
              </a:p>
            </p:txBody>
          </p:sp>
          <p:sp>
            <p:nvSpPr>
              <p:cNvPr id="36" name="Rectangle 35"/>
              <p:cNvSpPr/>
              <p:nvPr/>
            </p:nvSpPr>
            <p:spPr>
              <a:xfrm>
                <a:off x="7572985" y="3501008"/>
                <a:ext cx="1307821"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134</a:t>
                </a:r>
                <a:endParaRPr lang="en-GB" sz="1500" dirty="0">
                  <a:solidFill>
                    <a:srgbClr val="0000FF"/>
                  </a:solidFill>
                </a:endParaRPr>
              </a:p>
            </p:txBody>
          </p:sp>
        </p:grpSp>
      </p:grpSp>
      <p:grpSp>
        <p:nvGrpSpPr>
          <p:cNvPr id="47" name="Group 29"/>
          <p:cNvGrpSpPr/>
          <p:nvPr/>
        </p:nvGrpSpPr>
        <p:grpSpPr>
          <a:xfrm>
            <a:off x="4499992" y="2392462"/>
            <a:ext cx="4176464" cy="2592288"/>
            <a:chOff x="4644008" y="1556792"/>
            <a:chExt cx="4176464" cy="2592288"/>
          </a:xfrm>
        </p:grpSpPr>
        <p:cxnSp>
          <p:nvCxnSpPr>
            <p:cNvPr id="48" name="Straight Arrow Connector 47"/>
            <p:cNvCxnSpPr/>
            <p:nvPr/>
          </p:nvCxnSpPr>
          <p:spPr>
            <a:xfrm flipV="1">
              <a:off x="4788024" y="1628800"/>
              <a:ext cx="0" cy="20162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4788024" y="3573016"/>
              <a:ext cx="40324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0" name="Chart 49"/>
            <p:cNvGraphicFramePr/>
            <p:nvPr/>
          </p:nvGraphicFramePr>
          <p:xfrm>
            <a:off x="4644008" y="1556792"/>
            <a:ext cx="4176464" cy="2592288"/>
          </p:xfrm>
          <a:graphic>
            <a:graphicData uri="http://schemas.openxmlformats.org/drawingml/2006/chart">
              <c:chart xmlns:c="http://schemas.openxmlformats.org/drawingml/2006/chart" xmlns:r="http://schemas.openxmlformats.org/officeDocument/2006/relationships" r:id="rId2"/>
            </a:graphicData>
          </a:graphic>
        </p:graphicFrame>
      </p:grpSp>
      <p:sp>
        <p:nvSpPr>
          <p:cNvPr id="52" name="Freeform 51"/>
          <p:cNvSpPr/>
          <p:nvPr/>
        </p:nvSpPr>
        <p:spPr>
          <a:xfrm>
            <a:off x="4772025" y="2700422"/>
            <a:ext cx="3576638" cy="1712119"/>
          </a:xfrm>
          <a:custGeom>
            <a:avLst/>
            <a:gdLst>
              <a:gd name="connsiteX0" fmla="*/ 0 w 3576638"/>
              <a:gd name="connsiteY0" fmla="*/ 1691481 h 1712119"/>
              <a:gd name="connsiteX1" fmla="*/ 671513 w 3576638"/>
              <a:gd name="connsiteY1" fmla="*/ 1672431 h 1712119"/>
              <a:gd name="connsiteX2" fmla="*/ 1095375 w 3576638"/>
              <a:gd name="connsiteY2" fmla="*/ 1453356 h 1712119"/>
              <a:gd name="connsiteX3" fmla="*/ 1452563 w 3576638"/>
              <a:gd name="connsiteY3" fmla="*/ 977106 h 1712119"/>
              <a:gd name="connsiteX4" fmla="*/ 1809750 w 3576638"/>
              <a:gd name="connsiteY4" fmla="*/ 15081 h 1712119"/>
              <a:gd name="connsiteX5" fmla="*/ 2181225 w 3576638"/>
              <a:gd name="connsiteY5" fmla="*/ 1067594 h 1712119"/>
              <a:gd name="connsiteX6" fmla="*/ 2552700 w 3576638"/>
              <a:gd name="connsiteY6" fmla="*/ 1481931 h 1712119"/>
              <a:gd name="connsiteX7" fmla="*/ 2943225 w 3576638"/>
              <a:gd name="connsiteY7" fmla="*/ 1677194 h 1712119"/>
              <a:gd name="connsiteX8" fmla="*/ 3576638 w 3576638"/>
              <a:gd name="connsiteY8" fmla="*/ 1691481 h 1712119"/>
              <a:gd name="connsiteX9" fmla="*/ 3576638 w 3576638"/>
              <a:gd name="connsiteY9" fmla="*/ 1691481 h 171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6638" h="1712119">
                <a:moveTo>
                  <a:pt x="0" y="1691481"/>
                </a:moveTo>
                <a:cubicBezTo>
                  <a:pt x="244475" y="1701799"/>
                  <a:pt x="488951" y="1712118"/>
                  <a:pt x="671513" y="1672431"/>
                </a:cubicBezTo>
                <a:cubicBezTo>
                  <a:pt x="854075" y="1632744"/>
                  <a:pt x="965200" y="1569243"/>
                  <a:pt x="1095375" y="1453356"/>
                </a:cubicBezTo>
                <a:cubicBezTo>
                  <a:pt x="1225550" y="1337469"/>
                  <a:pt x="1333501" y="1216818"/>
                  <a:pt x="1452563" y="977106"/>
                </a:cubicBezTo>
                <a:cubicBezTo>
                  <a:pt x="1571625" y="737394"/>
                  <a:pt x="1688306" y="0"/>
                  <a:pt x="1809750" y="15081"/>
                </a:cubicBezTo>
                <a:cubicBezTo>
                  <a:pt x="1931194" y="30162"/>
                  <a:pt x="2057400" y="823119"/>
                  <a:pt x="2181225" y="1067594"/>
                </a:cubicBezTo>
                <a:cubicBezTo>
                  <a:pt x="2305050" y="1312069"/>
                  <a:pt x="2425700" y="1380331"/>
                  <a:pt x="2552700" y="1481931"/>
                </a:cubicBezTo>
                <a:cubicBezTo>
                  <a:pt x="2679700" y="1583531"/>
                  <a:pt x="2772569" y="1642269"/>
                  <a:pt x="2943225" y="1677194"/>
                </a:cubicBezTo>
                <a:cubicBezTo>
                  <a:pt x="3113881" y="1712119"/>
                  <a:pt x="3576638" y="1691481"/>
                  <a:pt x="3576638" y="1691481"/>
                </a:cubicBezTo>
                <a:lnTo>
                  <a:pt x="3576638" y="1691481"/>
                </a:lnTo>
              </a:path>
            </a:pathLst>
          </a:cu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1" name="TextBox 50"/>
          <p:cNvSpPr txBox="1"/>
          <p:nvPr/>
        </p:nvSpPr>
        <p:spPr>
          <a:xfrm>
            <a:off x="3383868" y="5507940"/>
            <a:ext cx="5577252" cy="430887"/>
          </a:xfrm>
          <a:prstGeom prst="rect">
            <a:avLst/>
          </a:prstGeom>
          <a:noFill/>
        </p:spPr>
        <p:txBody>
          <a:bodyPr wrap="square" rtlCol="0">
            <a:spAutoFit/>
          </a:bodyPr>
          <a:lstStyle/>
          <a:p>
            <a:r>
              <a:rPr lang="en-GB" sz="2200" dirty="0"/>
              <a:t>The solution on the calculator is 121.2405725</a:t>
            </a:r>
          </a:p>
        </p:txBody>
      </p:sp>
      <p:sp>
        <p:nvSpPr>
          <p:cNvPr id="53" name="TextBox 52"/>
          <p:cNvSpPr txBox="1"/>
          <p:nvPr/>
        </p:nvSpPr>
        <p:spPr>
          <a:xfrm>
            <a:off x="3383868" y="5867979"/>
            <a:ext cx="4248472" cy="430887"/>
          </a:xfrm>
          <a:prstGeom prst="rect">
            <a:avLst/>
          </a:prstGeom>
          <a:noFill/>
        </p:spPr>
        <p:txBody>
          <a:bodyPr wrap="square" rtlCol="0">
            <a:spAutoFit/>
          </a:bodyPr>
          <a:lstStyle/>
          <a:p>
            <a:r>
              <a:rPr lang="en-GB" sz="2200" dirty="0"/>
              <a:t>So </a:t>
            </a:r>
            <a:r>
              <a:rPr lang="en-GB" sz="2200" i="1" dirty="0" err="1">
                <a:latin typeface="Times New Roman" pitchFamily="18" charset="0"/>
                <a:cs typeface="Times New Roman" pitchFamily="18" charset="0"/>
              </a:rPr>
              <a:t>m</a:t>
            </a:r>
            <a:r>
              <a:rPr lang="en-GB" sz="2200" dirty="0"/>
              <a:t> = </a:t>
            </a:r>
            <a:r>
              <a:rPr lang="en-GB" sz="2200" b="1" dirty="0">
                <a:solidFill>
                  <a:srgbClr val="0000FF"/>
                </a:solidFill>
              </a:rPr>
              <a:t>121g </a:t>
            </a:r>
            <a:r>
              <a:rPr lang="en-GB" sz="2200" dirty="0"/>
              <a:t>(to 3 sig. fig.)</a:t>
            </a:r>
            <a:endParaRPr lang="en-GB" sz="2200" b="1" dirty="0">
              <a:solidFill>
                <a:srgbClr val="0000FF"/>
              </a:solidFill>
            </a:endParaRPr>
          </a:p>
        </p:txBody>
      </p:sp>
      <p:sp>
        <p:nvSpPr>
          <p:cNvPr id="54" name="TextBox 53"/>
          <p:cNvSpPr txBox="1"/>
          <p:nvPr/>
        </p:nvSpPr>
        <p:spPr>
          <a:xfrm>
            <a:off x="7960430" y="1566112"/>
            <a:ext cx="1183570" cy="430887"/>
          </a:xfrm>
          <a:prstGeom prst="rect">
            <a:avLst/>
          </a:prstGeom>
          <a:noFill/>
        </p:spPr>
        <p:txBody>
          <a:bodyPr wrap="square" rtlCol="0">
            <a:spAutoFit/>
          </a:bodyPr>
          <a:lstStyle/>
          <a:p>
            <a:r>
              <a:rPr lang="en-GB" sz="2200" b="1" dirty="0">
                <a:solidFill>
                  <a:srgbClr val="0000FF"/>
                </a:solidFill>
              </a:rPr>
              <a:t>121g</a:t>
            </a:r>
          </a:p>
        </p:txBody>
      </p:sp>
      <p:cxnSp>
        <p:nvCxnSpPr>
          <p:cNvPr id="55" name="Straight Arrow Connector 54"/>
          <p:cNvCxnSpPr/>
          <p:nvPr/>
        </p:nvCxnSpPr>
        <p:spPr>
          <a:xfrm flipH="1" flipV="1">
            <a:off x="7354619" y="4336678"/>
            <a:ext cx="398580" cy="37917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6" name="Freeform 55"/>
          <p:cNvSpPr/>
          <p:nvPr/>
        </p:nvSpPr>
        <p:spPr>
          <a:xfrm>
            <a:off x="7234813" y="4116488"/>
            <a:ext cx="638071" cy="291402"/>
          </a:xfrm>
          <a:custGeom>
            <a:avLst/>
            <a:gdLst>
              <a:gd name="connsiteX0" fmla="*/ 0 w 638071"/>
              <a:gd name="connsiteY0" fmla="*/ 0 h 291402"/>
              <a:gd name="connsiteX1" fmla="*/ 0 w 638071"/>
              <a:gd name="connsiteY1" fmla="*/ 286378 h 291402"/>
              <a:gd name="connsiteX2" fmla="*/ 638071 w 638071"/>
              <a:gd name="connsiteY2" fmla="*/ 291402 h 291402"/>
              <a:gd name="connsiteX3" fmla="*/ 487345 w 638071"/>
              <a:gd name="connsiteY3" fmla="*/ 256233 h 291402"/>
              <a:gd name="connsiteX4" fmla="*/ 361741 w 638071"/>
              <a:gd name="connsiteY4" fmla="*/ 226088 h 291402"/>
              <a:gd name="connsiteX5" fmla="*/ 276330 w 638071"/>
              <a:gd name="connsiteY5" fmla="*/ 185894 h 291402"/>
              <a:gd name="connsiteX6" fmla="*/ 155750 w 638071"/>
              <a:gd name="connsiteY6" fmla="*/ 120580 h 291402"/>
              <a:gd name="connsiteX7" fmla="*/ 90435 w 638071"/>
              <a:gd name="connsiteY7" fmla="*/ 80387 h 291402"/>
              <a:gd name="connsiteX8" fmla="*/ 0 w 638071"/>
              <a:gd name="connsiteY8" fmla="*/ 0 h 29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071" h="291402">
                <a:moveTo>
                  <a:pt x="0" y="0"/>
                </a:moveTo>
                <a:lnTo>
                  <a:pt x="0" y="286378"/>
                </a:lnTo>
                <a:lnTo>
                  <a:pt x="638071" y="291402"/>
                </a:lnTo>
                <a:lnTo>
                  <a:pt x="487345" y="256233"/>
                </a:lnTo>
                <a:lnTo>
                  <a:pt x="361741" y="226088"/>
                </a:lnTo>
                <a:lnTo>
                  <a:pt x="276330" y="185894"/>
                </a:lnTo>
                <a:lnTo>
                  <a:pt x="155750" y="120580"/>
                </a:lnTo>
                <a:lnTo>
                  <a:pt x="90435" y="80387"/>
                </a:lnTo>
                <a:lnTo>
                  <a:pt x="0" y="0"/>
                </a:lnTo>
                <a:close/>
              </a:path>
            </a:pathLst>
          </a:custGeom>
          <a:solidFill>
            <a:srgbClr val="CC00CC">
              <a:alpha val="51000"/>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7" name="TextBox 56"/>
          <p:cNvSpPr txBox="1"/>
          <p:nvPr/>
        </p:nvSpPr>
        <p:spPr>
          <a:xfrm>
            <a:off x="7667028" y="4643844"/>
            <a:ext cx="725958" cy="369332"/>
          </a:xfrm>
          <a:prstGeom prst="rect">
            <a:avLst/>
          </a:prstGeom>
          <a:noFill/>
        </p:spPr>
        <p:txBody>
          <a:bodyPr wrap="square" rtlCol="0">
            <a:spAutoFit/>
          </a:bodyPr>
          <a:lstStyle/>
          <a:p>
            <a:r>
              <a:rPr lang="en-US" dirty="0"/>
              <a:t>8%</a:t>
            </a:r>
            <a:endParaRPr lang="en-GB" dirty="0"/>
          </a:p>
        </p:txBody>
      </p:sp>
      <p:sp>
        <p:nvSpPr>
          <p:cNvPr id="58" name="TextBox 57">
            <a:extLst>
              <a:ext uri="{FF2B5EF4-FFF2-40B4-BE49-F238E27FC236}">
                <a16:creationId xmlns:a16="http://schemas.microsoft.com/office/drawing/2014/main" id="{91FC37E5-4BEB-4ABB-8D94-C3F6C740D81E}"/>
              </a:ext>
            </a:extLst>
          </p:cNvPr>
          <p:cNvSpPr txBox="1"/>
          <p:nvPr/>
        </p:nvSpPr>
        <p:spPr>
          <a:xfrm>
            <a:off x="182880" y="347472"/>
            <a:ext cx="8100392" cy="769441"/>
          </a:xfrm>
          <a:prstGeom prst="rect">
            <a:avLst/>
          </a:prstGeom>
          <a:noFill/>
        </p:spPr>
        <p:txBody>
          <a:bodyPr wrap="square" rtlCol="0">
            <a:spAutoFit/>
          </a:bodyPr>
          <a:lstStyle/>
          <a:p>
            <a:r>
              <a:rPr lang="en-GB" sz="2200" dirty="0"/>
              <a:t>The weights of pears are normally distributed with a mean of 110g and a standard deviation of 8g.</a:t>
            </a:r>
          </a:p>
        </p:txBody>
      </p:sp>
      <p:sp>
        <p:nvSpPr>
          <p:cNvPr id="59" name="TextBox 58">
            <a:extLst>
              <a:ext uri="{FF2B5EF4-FFF2-40B4-BE49-F238E27FC236}">
                <a16:creationId xmlns:a16="http://schemas.microsoft.com/office/drawing/2014/main" id="{479E874D-2372-4402-96FB-29D488748689}"/>
              </a:ext>
            </a:extLst>
          </p:cNvPr>
          <p:cNvSpPr txBox="1"/>
          <p:nvPr/>
        </p:nvSpPr>
        <p:spPr>
          <a:xfrm>
            <a:off x="179512" y="0"/>
            <a:ext cx="1512168" cy="430887"/>
          </a:xfrm>
          <a:prstGeom prst="rect">
            <a:avLst/>
          </a:prstGeom>
          <a:noFill/>
        </p:spPr>
        <p:txBody>
          <a:bodyPr wrap="square" rtlCol="0">
            <a:spAutoFit/>
          </a:bodyPr>
          <a:lstStyle/>
          <a:p>
            <a:r>
              <a:rPr lang="en-GB" sz="2200" b="1" dirty="0">
                <a:solidFill>
                  <a:srgbClr val="002060"/>
                </a:solidFill>
              </a:rPr>
              <a:t>Example 2</a:t>
            </a:r>
          </a:p>
        </p:txBody>
      </p:sp>
      <p:sp>
        <p:nvSpPr>
          <p:cNvPr id="60" name="TextBox 59">
            <a:extLst>
              <a:ext uri="{FF2B5EF4-FFF2-40B4-BE49-F238E27FC236}">
                <a16:creationId xmlns:a16="http://schemas.microsoft.com/office/drawing/2014/main" id="{A325A21E-8D31-43EC-92A1-4186C80EE69E}"/>
              </a:ext>
            </a:extLst>
          </p:cNvPr>
          <p:cNvSpPr txBox="1"/>
          <p:nvPr/>
        </p:nvSpPr>
        <p:spPr>
          <a:xfrm>
            <a:off x="7996942" y="998934"/>
            <a:ext cx="964178" cy="430887"/>
          </a:xfrm>
          <a:prstGeom prst="rect">
            <a:avLst/>
          </a:prstGeom>
          <a:noFill/>
        </p:spPr>
        <p:txBody>
          <a:bodyPr wrap="square" rtlCol="0">
            <a:spAutoFit/>
          </a:bodyPr>
          <a:lstStyle/>
          <a:p>
            <a:r>
              <a:rPr lang="en-GB" sz="2200" b="1" dirty="0">
                <a:solidFill>
                  <a:srgbClr val="0000FF"/>
                </a:solidFill>
              </a:rPr>
              <a:t>88.8%</a:t>
            </a:r>
          </a:p>
        </p:txBody>
      </p:sp>
      <p:sp>
        <p:nvSpPr>
          <p:cNvPr id="61" name="TextBox 60">
            <a:extLst>
              <a:ext uri="{FF2B5EF4-FFF2-40B4-BE49-F238E27FC236}">
                <a16:creationId xmlns:a16="http://schemas.microsoft.com/office/drawing/2014/main" id="{A5AE3978-9F88-4ABC-9257-FD3D5A64F43F}"/>
              </a:ext>
            </a:extLst>
          </p:cNvPr>
          <p:cNvSpPr txBox="1"/>
          <p:nvPr/>
        </p:nvSpPr>
        <p:spPr>
          <a:xfrm>
            <a:off x="179512" y="969051"/>
            <a:ext cx="8964488" cy="769441"/>
          </a:xfrm>
          <a:prstGeom prst="rect">
            <a:avLst/>
          </a:prstGeom>
          <a:noFill/>
        </p:spPr>
        <p:txBody>
          <a:bodyPr wrap="square" rtlCol="0">
            <a:spAutoFit/>
          </a:bodyPr>
          <a:lstStyle/>
          <a:p>
            <a:pPr marL="342900" indent="-342900">
              <a:buAutoNum type="alphaLcParenR"/>
            </a:pPr>
            <a:r>
              <a:rPr lang="en-GB" sz="2200" dirty="0"/>
              <a:t>Find the percentage of pears that weigh between 100g and 130g.</a:t>
            </a:r>
          </a:p>
          <a:p>
            <a:pPr marL="342900" indent="-342900">
              <a:buFont typeface="+mj-lt"/>
              <a:buAutoNum type="alphaLcParenR" startAt="2"/>
            </a:pPr>
            <a:r>
              <a:rPr lang="en-GB" sz="2200" dirty="0"/>
              <a:t>It is known that 8% of the pears weigh more than </a:t>
            </a:r>
            <a:r>
              <a:rPr lang="en-GB" sz="2200" i="1" dirty="0">
                <a:latin typeface="Times New Roman" pitchFamily="18" charset="0"/>
                <a:cs typeface="Times New Roman" pitchFamily="18" charset="0"/>
              </a:rPr>
              <a:t>m</a:t>
            </a:r>
            <a:r>
              <a:rPr lang="en-GB" sz="2200" dirty="0"/>
              <a:t> g. Find the value of </a:t>
            </a:r>
            <a:r>
              <a:rPr lang="en-GB" sz="2200" i="1" dirty="0">
                <a:latin typeface="Times New Roman" pitchFamily="18" charset="0"/>
                <a:cs typeface="Times New Roman" pitchFamily="18" charset="0"/>
              </a:rPr>
              <a:t>m</a:t>
            </a:r>
            <a:r>
              <a:rPr lang="en-GB" sz="2200" dirty="0"/>
              <a:t>.</a:t>
            </a:r>
          </a:p>
        </p:txBody>
      </p:sp>
      <p:sp>
        <p:nvSpPr>
          <p:cNvPr id="62" name="Rectangle 61">
            <a:hlinkClick r:id="rId3"/>
            <a:extLst>
              <a:ext uri="{FF2B5EF4-FFF2-40B4-BE49-F238E27FC236}">
                <a16:creationId xmlns:a16="http://schemas.microsoft.com/office/drawing/2014/main" id="{FFB2E97C-34FC-4165-B8DF-E66F05FB28BA}"/>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Rectangle 62">
            <a:hlinkClick r:id="rId3"/>
            <a:extLst>
              <a:ext uri="{FF2B5EF4-FFF2-40B4-BE49-F238E27FC236}">
                <a16:creationId xmlns:a16="http://schemas.microsoft.com/office/drawing/2014/main" id="{5EBCE5CF-C364-44A3-A642-48768732232F}"/>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5F2F272-AD7D-ECDF-A823-6998E174572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800" y="2331720"/>
            <a:ext cx="1789729" cy="4206240"/>
          </a:xfrm>
          <a:prstGeom prst="rect">
            <a:avLst/>
          </a:prstGeom>
        </p:spPr>
      </p:pic>
    </p:spTree>
    <p:extLst>
      <p:ext uri="{BB962C8B-B14F-4D97-AF65-F5344CB8AC3E}">
        <p14:creationId xmlns:p14="http://schemas.microsoft.com/office/powerpoint/2010/main" val="301805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p:bldP spid="5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 y="1636614"/>
            <a:ext cx="8238902" cy="769441"/>
          </a:xfrm>
          <a:prstGeom prst="rect">
            <a:avLst/>
          </a:prstGeom>
          <a:noFill/>
        </p:spPr>
        <p:txBody>
          <a:bodyPr wrap="square" rtlCol="0">
            <a:spAutoFit/>
          </a:bodyPr>
          <a:lstStyle/>
          <a:p>
            <a:r>
              <a:rPr lang="en-GB" sz="2200" dirty="0"/>
              <a:t>c) 250 pears are weighed.  Calculate the expected number of pears that weigh less than 105g.</a:t>
            </a:r>
          </a:p>
        </p:txBody>
      </p:sp>
      <p:sp>
        <p:nvSpPr>
          <p:cNvPr id="7" name="TextBox 6"/>
          <p:cNvSpPr txBox="1"/>
          <p:nvPr/>
        </p:nvSpPr>
        <p:spPr>
          <a:xfrm>
            <a:off x="4499992" y="1890208"/>
            <a:ext cx="4680520" cy="430887"/>
          </a:xfrm>
          <a:prstGeom prst="rect">
            <a:avLst/>
          </a:prstGeom>
          <a:noFill/>
        </p:spPr>
        <p:txBody>
          <a:bodyPr wrap="square" rtlCol="0">
            <a:spAutoFit/>
          </a:bodyPr>
          <a:lstStyle/>
          <a:p>
            <a:r>
              <a:rPr lang="en-GB" sz="2200" dirty="0"/>
              <a:t>Sketch a diagram.  </a:t>
            </a:r>
            <a:r>
              <a:rPr lang="el-GR" sz="2200" dirty="0"/>
              <a:t>μ</a:t>
            </a:r>
            <a:r>
              <a:rPr lang="en-GB" sz="2200" dirty="0"/>
              <a:t> = 110g      </a:t>
            </a:r>
            <a:r>
              <a:rPr lang="el-GR" sz="2200" dirty="0"/>
              <a:t>σ</a:t>
            </a:r>
            <a:r>
              <a:rPr lang="en-GB" sz="2200" dirty="0"/>
              <a:t> = 8g</a:t>
            </a:r>
          </a:p>
        </p:txBody>
      </p:sp>
      <p:grpSp>
        <p:nvGrpSpPr>
          <p:cNvPr id="34" name="Group 33"/>
          <p:cNvGrpSpPr/>
          <p:nvPr/>
        </p:nvGrpSpPr>
        <p:grpSpPr>
          <a:xfrm>
            <a:off x="4860032" y="2060848"/>
            <a:ext cx="3384377" cy="2448272"/>
            <a:chOff x="4860032" y="1484784"/>
            <a:chExt cx="3384377" cy="2448272"/>
          </a:xfrm>
        </p:grpSpPr>
        <p:grpSp>
          <p:nvGrpSpPr>
            <p:cNvPr id="35" name="Group 31"/>
            <p:cNvGrpSpPr/>
            <p:nvPr/>
          </p:nvGrpSpPr>
          <p:grpSpPr>
            <a:xfrm>
              <a:off x="6300192" y="1484784"/>
              <a:ext cx="576064" cy="2448272"/>
              <a:chOff x="6372200" y="1484784"/>
              <a:chExt cx="576064" cy="3096344"/>
            </a:xfrm>
          </p:grpSpPr>
          <p:cxnSp>
            <p:nvCxnSpPr>
              <p:cNvPr id="51" name="Straight Connector 50"/>
              <p:cNvCxnSpPr/>
              <p:nvPr/>
            </p:nvCxnSpPr>
            <p:spPr>
              <a:xfrm flipH="1">
                <a:off x="6645608" y="2282740"/>
                <a:ext cx="7424" cy="2298388"/>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6372200" y="1484784"/>
                <a:ext cx="576064" cy="797956"/>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2000" i="1" dirty="0">
                    <a:solidFill>
                      <a:srgbClr val="FF0000"/>
                    </a:solidFill>
                    <a:latin typeface="Times New Roman" pitchFamily="18" charset="0"/>
                    <a:cs typeface="Times New Roman" pitchFamily="18" charset="0"/>
                  </a:rPr>
                  <a:t>μ</a:t>
                </a:r>
                <a:endParaRPr lang="en-GB" sz="2000" i="1" dirty="0">
                  <a:solidFill>
                    <a:srgbClr val="FF0000"/>
                  </a:solidFill>
                  <a:latin typeface="Times New Roman" pitchFamily="18" charset="0"/>
                  <a:cs typeface="Times New Roman" pitchFamily="18" charset="0"/>
                </a:endParaRPr>
              </a:p>
              <a:p>
                <a:pPr algn="ctr"/>
                <a:r>
                  <a:rPr lang="en-GB" sz="1500" dirty="0">
                    <a:solidFill>
                      <a:srgbClr val="FF0000"/>
                    </a:solidFill>
                    <a:latin typeface="Times New Roman" pitchFamily="18" charset="0"/>
                    <a:cs typeface="Times New Roman" pitchFamily="18" charset="0"/>
                  </a:rPr>
                  <a:t>110</a:t>
                </a:r>
                <a:endParaRPr lang="en-GB" sz="1500" dirty="0">
                  <a:solidFill>
                    <a:srgbClr val="FF0000"/>
                  </a:solidFill>
                </a:endParaRPr>
              </a:p>
            </p:txBody>
          </p:sp>
        </p:grpSp>
        <p:grpSp>
          <p:nvGrpSpPr>
            <p:cNvPr id="36" name="Group 32"/>
            <p:cNvGrpSpPr/>
            <p:nvPr/>
          </p:nvGrpSpPr>
          <p:grpSpPr>
            <a:xfrm>
              <a:off x="5831992" y="2118202"/>
              <a:ext cx="1548000" cy="1814853"/>
              <a:chOff x="5607115" y="2420888"/>
              <a:chExt cx="2178236" cy="2160240"/>
            </a:xfrm>
          </p:grpSpPr>
          <p:cxnSp>
            <p:nvCxnSpPr>
              <p:cNvPr id="47" name="Straight Connector 46"/>
              <p:cNvCxnSpPr/>
              <p:nvPr/>
            </p:nvCxnSpPr>
            <p:spPr>
              <a:xfrm>
                <a:off x="6156176"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164288"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5607115" y="2420888"/>
                <a:ext cx="909103"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102</a:t>
                </a:r>
                <a:endParaRPr lang="en-GB" sz="1500" dirty="0">
                  <a:solidFill>
                    <a:schemeClr val="accent6">
                      <a:lumMod val="75000"/>
                    </a:schemeClr>
                  </a:solidFill>
                </a:endParaRPr>
              </a:p>
            </p:txBody>
          </p:sp>
          <p:sp>
            <p:nvSpPr>
              <p:cNvPr id="50" name="Rectangle 49"/>
              <p:cNvSpPr/>
              <p:nvPr/>
            </p:nvSpPr>
            <p:spPr>
              <a:xfrm>
                <a:off x="6696233" y="2420888"/>
                <a:ext cx="1089118"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118</a:t>
                </a:r>
                <a:endParaRPr lang="en-GB" sz="1500" dirty="0">
                  <a:solidFill>
                    <a:schemeClr val="accent6">
                      <a:lumMod val="75000"/>
                    </a:schemeClr>
                  </a:solidFill>
                </a:endParaRPr>
              </a:p>
            </p:txBody>
          </p:sp>
        </p:grpSp>
        <p:grpSp>
          <p:nvGrpSpPr>
            <p:cNvPr id="37" name="Group 33"/>
            <p:cNvGrpSpPr/>
            <p:nvPr/>
          </p:nvGrpSpPr>
          <p:grpSpPr>
            <a:xfrm>
              <a:off x="5508104" y="2662659"/>
              <a:ext cx="2268000" cy="1270397"/>
              <a:chOff x="5191788" y="3068960"/>
              <a:chExt cx="3209499" cy="1512168"/>
            </a:xfrm>
          </p:grpSpPr>
          <p:cxnSp>
            <p:nvCxnSpPr>
              <p:cNvPr id="43" name="Straight Connector 42"/>
              <p:cNvCxnSpPr>
                <a:stCxn id="45" idx="2"/>
              </p:cNvCxnSpPr>
              <p:nvPr/>
            </p:nvCxnSpPr>
            <p:spPr>
              <a:xfrm flipH="1">
                <a:off x="5693271" y="3746708"/>
                <a:ext cx="1" cy="834420"/>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7739292" y="3724009"/>
                <a:ext cx="1" cy="857119"/>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5191788" y="3068960"/>
                <a:ext cx="1002968"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rPr>
                  <a:t>94</a:t>
                </a:r>
              </a:p>
            </p:txBody>
          </p:sp>
          <p:sp>
            <p:nvSpPr>
              <p:cNvPr id="46" name="Rectangle 45"/>
              <p:cNvSpPr/>
              <p:nvPr/>
            </p:nvSpPr>
            <p:spPr>
              <a:xfrm>
                <a:off x="7197723" y="3068960"/>
                <a:ext cx="1203564" cy="677748"/>
              </a:xfrm>
              <a:prstGeom prst="rect">
                <a:avLst/>
              </a:prstGeom>
            </p:spPr>
            <p:txBody>
              <a:bodyPr wrap="square">
                <a:spAutoFit/>
              </a:bodyPr>
              <a:lstStyle/>
              <a:p>
                <a:pPr algn="ct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latin typeface="Times New Roman" pitchFamily="18" charset="0"/>
                    <a:cs typeface="Times New Roman" pitchFamily="18" charset="0"/>
                  </a:rPr>
                  <a:t>126</a:t>
                </a:r>
                <a:endParaRPr lang="en-GB" sz="1500" dirty="0">
                  <a:solidFill>
                    <a:srgbClr val="008000"/>
                  </a:solidFill>
                </a:endParaRPr>
              </a:p>
            </p:txBody>
          </p:sp>
        </p:grpSp>
        <p:grpSp>
          <p:nvGrpSpPr>
            <p:cNvPr id="38" name="Group 34"/>
            <p:cNvGrpSpPr/>
            <p:nvPr/>
          </p:nvGrpSpPr>
          <p:grpSpPr>
            <a:xfrm>
              <a:off x="4860032" y="3025630"/>
              <a:ext cx="3384377" cy="907426"/>
              <a:chOff x="4375438" y="3501008"/>
              <a:chExt cx="4505368" cy="1080120"/>
            </a:xfrm>
          </p:grpSpPr>
          <p:cxnSp>
            <p:nvCxnSpPr>
              <p:cNvPr id="39" name="Straight Connector 38"/>
              <p:cNvCxnSpPr/>
              <p:nvPr/>
            </p:nvCxnSpPr>
            <p:spPr>
              <a:xfrm>
                <a:off x="5148064"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173065"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4375438" y="3501008"/>
                <a:ext cx="1444053"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 86</a:t>
                </a:r>
                <a:endParaRPr lang="en-GB" sz="1500" dirty="0">
                  <a:solidFill>
                    <a:srgbClr val="0000FF"/>
                  </a:solidFill>
                </a:endParaRPr>
              </a:p>
            </p:txBody>
          </p:sp>
          <p:sp>
            <p:nvSpPr>
              <p:cNvPr id="42" name="Rectangle 41"/>
              <p:cNvSpPr/>
              <p:nvPr/>
            </p:nvSpPr>
            <p:spPr>
              <a:xfrm>
                <a:off x="7572985" y="3501008"/>
                <a:ext cx="1307821"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134</a:t>
                </a:r>
                <a:endParaRPr lang="en-GB" sz="1500" dirty="0">
                  <a:solidFill>
                    <a:srgbClr val="0000FF"/>
                  </a:solidFill>
                </a:endParaRPr>
              </a:p>
            </p:txBody>
          </p:sp>
        </p:grpSp>
      </p:grpSp>
      <p:grpSp>
        <p:nvGrpSpPr>
          <p:cNvPr id="53" name="Group 29"/>
          <p:cNvGrpSpPr/>
          <p:nvPr/>
        </p:nvGrpSpPr>
        <p:grpSpPr>
          <a:xfrm>
            <a:off x="4499992" y="2420888"/>
            <a:ext cx="4176464" cy="2592288"/>
            <a:chOff x="4644008" y="1556792"/>
            <a:chExt cx="4176464" cy="2592288"/>
          </a:xfrm>
        </p:grpSpPr>
        <p:cxnSp>
          <p:nvCxnSpPr>
            <p:cNvPr id="54" name="Straight Arrow Connector 53"/>
            <p:cNvCxnSpPr/>
            <p:nvPr/>
          </p:nvCxnSpPr>
          <p:spPr>
            <a:xfrm flipV="1">
              <a:off x="4788024" y="1628800"/>
              <a:ext cx="0" cy="20162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788024" y="3573016"/>
              <a:ext cx="40324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6" name="Chart 55"/>
            <p:cNvGraphicFramePr/>
            <p:nvPr/>
          </p:nvGraphicFramePr>
          <p:xfrm>
            <a:off x="4644008" y="1556792"/>
            <a:ext cx="4176464" cy="2592288"/>
          </p:xfrm>
          <a:graphic>
            <a:graphicData uri="http://schemas.openxmlformats.org/drawingml/2006/chart">
              <c:chart xmlns:c="http://schemas.openxmlformats.org/drawingml/2006/chart" xmlns:r="http://schemas.openxmlformats.org/officeDocument/2006/relationships" r:id="rId2"/>
            </a:graphicData>
          </a:graphic>
        </p:graphicFrame>
      </p:grpSp>
      <p:sp>
        <p:nvSpPr>
          <p:cNvPr id="6" name="Freeform 5"/>
          <p:cNvSpPr/>
          <p:nvPr/>
        </p:nvSpPr>
        <p:spPr>
          <a:xfrm>
            <a:off x="5164975" y="3169706"/>
            <a:ext cx="1219200" cy="1274618"/>
          </a:xfrm>
          <a:custGeom>
            <a:avLst/>
            <a:gdLst>
              <a:gd name="connsiteX0" fmla="*/ 1213658 w 1219200"/>
              <a:gd name="connsiteY0" fmla="*/ 0 h 1274618"/>
              <a:gd name="connsiteX1" fmla="*/ 1219200 w 1219200"/>
              <a:gd name="connsiteY1" fmla="*/ 1269077 h 1274618"/>
              <a:gd name="connsiteX2" fmla="*/ 0 w 1219200"/>
              <a:gd name="connsiteY2" fmla="*/ 1274618 h 1274618"/>
              <a:gd name="connsiteX3" fmla="*/ 277090 w 1219200"/>
              <a:gd name="connsiteY3" fmla="*/ 1224742 h 1274618"/>
              <a:gd name="connsiteX4" fmla="*/ 404552 w 1219200"/>
              <a:gd name="connsiteY4" fmla="*/ 1202575 h 1274618"/>
              <a:gd name="connsiteX5" fmla="*/ 509847 w 1219200"/>
              <a:gd name="connsiteY5" fmla="*/ 1152698 h 1274618"/>
              <a:gd name="connsiteX6" fmla="*/ 637309 w 1219200"/>
              <a:gd name="connsiteY6" fmla="*/ 1064029 h 1274618"/>
              <a:gd name="connsiteX7" fmla="*/ 703810 w 1219200"/>
              <a:gd name="connsiteY7" fmla="*/ 1003069 h 1274618"/>
              <a:gd name="connsiteX8" fmla="*/ 781396 w 1219200"/>
              <a:gd name="connsiteY8" fmla="*/ 925484 h 1274618"/>
              <a:gd name="connsiteX9" fmla="*/ 903316 w 1219200"/>
              <a:gd name="connsiteY9" fmla="*/ 775855 h 1274618"/>
              <a:gd name="connsiteX10" fmla="*/ 997527 w 1219200"/>
              <a:gd name="connsiteY10" fmla="*/ 642851 h 1274618"/>
              <a:gd name="connsiteX11" fmla="*/ 1069570 w 1219200"/>
              <a:gd name="connsiteY11" fmla="*/ 493222 h 1274618"/>
              <a:gd name="connsiteX12" fmla="*/ 1141614 w 1219200"/>
              <a:gd name="connsiteY12" fmla="*/ 299258 h 1274618"/>
              <a:gd name="connsiteX13" fmla="*/ 1169323 w 1219200"/>
              <a:gd name="connsiteY13" fmla="*/ 199506 h 1274618"/>
              <a:gd name="connsiteX14" fmla="*/ 1213658 w 1219200"/>
              <a:gd name="connsiteY14" fmla="*/ 0 h 127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 h="1274618">
                <a:moveTo>
                  <a:pt x="1213658" y="0"/>
                </a:moveTo>
                <a:cubicBezTo>
                  <a:pt x="1215505" y="423026"/>
                  <a:pt x="1217353" y="846051"/>
                  <a:pt x="1219200" y="1269077"/>
                </a:cubicBezTo>
                <a:lnTo>
                  <a:pt x="0" y="1274618"/>
                </a:lnTo>
                <a:lnTo>
                  <a:pt x="277090" y="1224742"/>
                </a:lnTo>
                <a:lnTo>
                  <a:pt x="404552" y="1202575"/>
                </a:lnTo>
                <a:lnTo>
                  <a:pt x="509847" y="1152698"/>
                </a:lnTo>
                <a:lnTo>
                  <a:pt x="637309" y="1064029"/>
                </a:lnTo>
                <a:lnTo>
                  <a:pt x="703810" y="1003069"/>
                </a:lnTo>
                <a:lnTo>
                  <a:pt x="781396" y="925484"/>
                </a:lnTo>
                <a:lnTo>
                  <a:pt x="903316" y="775855"/>
                </a:lnTo>
                <a:lnTo>
                  <a:pt x="997527" y="642851"/>
                </a:lnTo>
                <a:lnTo>
                  <a:pt x="1069570" y="493222"/>
                </a:lnTo>
                <a:lnTo>
                  <a:pt x="1141614" y="299258"/>
                </a:lnTo>
                <a:lnTo>
                  <a:pt x="1169323" y="199506"/>
                </a:lnTo>
                <a:lnTo>
                  <a:pt x="1213658" y="0"/>
                </a:lnTo>
                <a:close/>
              </a:path>
            </a:pathLst>
          </a:custGeom>
          <a:solidFill>
            <a:srgbClr val="008000">
              <a:alpha val="51000"/>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7" name="Freeform 56"/>
          <p:cNvSpPr/>
          <p:nvPr/>
        </p:nvSpPr>
        <p:spPr>
          <a:xfrm>
            <a:off x="4772025" y="2728848"/>
            <a:ext cx="3576638" cy="1712119"/>
          </a:xfrm>
          <a:custGeom>
            <a:avLst/>
            <a:gdLst>
              <a:gd name="connsiteX0" fmla="*/ 0 w 3576638"/>
              <a:gd name="connsiteY0" fmla="*/ 1691481 h 1712119"/>
              <a:gd name="connsiteX1" fmla="*/ 671513 w 3576638"/>
              <a:gd name="connsiteY1" fmla="*/ 1672431 h 1712119"/>
              <a:gd name="connsiteX2" fmla="*/ 1095375 w 3576638"/>
              <a:gd name="connsiteY2" fmla="*/ 1453356 h 1712119"/>
              <a:gd name="connsiteX3" fmla="*/ 1452563 w 3576638"/>
              <a:gd name="connsiteY3" fmla="*/ 977106 h 1712119"/>
              <a:gd name="connsiteX4" fmla="*/ 1809750 w 3576638"/>
              <a:gd name="connsiteY4" fmla="*/ 15081 h 1712119"/>
              <a:gd name="connsiteX5" fmla="*/ 2181225 w 3576638"/>
              <a:gd name="connsiteY5" fmla="*/ 1067594 h 1712119"/>
              <a:gd name="connsiteX6" fmla="*/ 2552700 w 3576638"/>
              <a:gd name="connsiteY6" fmla="*/ 1481931 h 1712119"/>
              <a:gd name="connsiteX7" fmla="*/ 2943225 w 3576638"/>
              <a:gd name="connsiteY7" fmla="*/ 1677194 h 1712119"/>
              <a:gd name="connsiteX8" fmla="*/ 3576638 w 3576638"/>
              <a:gd name="connsiteY8" fmla="*/ 1691481 h 1712119"/>
              <a:gd name="connsiteX9" fmla="*/ 3576638 w 3576638"/>
              <a:gd name="connsiteY9" fmla="*/ 1691481 h 171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6638" h="1712119">
                <a:moveTo>
                  <a:pt x="0" y="1691481"/>
                </a:moveTo>
                <a:cubicBezTo>
                  <a:pt x="244475" y="1701799"/>
                  <a:pt x="488951" y="1712118"/>
                  <a:pt x="671513" y="1672431"/>
                </a:cubicBezTo>
                <a:cubicBezTo>
                  <a:pt x="854075" y="1632744"/>
                  <a:pt x="965200" y="1569243"/>
                  <a:pt x="1095375" y="1453356"/>
                </a:cubicBezTo>
                <a:cubicBezTo>
                  <a:pt x="1225550" y="1337469"/>
                  <a:pt x="1333501" y="1216818"/>
                  <a:pt x="1452563" y="977106"/>
                </a:cubicBezTo>
                <a:cubicBezTo>
                  <a:pt x="1571625" y="737394"/>
                  <a:pt x="1688306" y="0"/>
                  <a:pt x="1809750" y="15081"/>
                </a:cubicBezTo>
                <a:cubicBezTo>
                  <a:pt x="1931194" y="30162"/>
                  <a:pt x="2057400" y="823119"/>
                  <a:pt x="2181225" y="1067594"/>
                </a:cubicBezTo>
                <a:cubicBezTo>
                  <a:pt x="2305050" y="1312069"/>
                  <a:pt x="2425700" y="1380331"/>
                  <a:pt x="2552700" y="1481931"/>
                </a:cubicBezTo>
                <a:cubicBezTo>
                  <a:pt x="2679700" y="1583531"/>
                  <a:pt x="2772569" y="1642269"/>
                  <a:pt x="2943225" y="1677194"/>
                </a:cubicBezTo>
                <a:cubicBezTo>
                  <a:pt x="3113881" y="1712119"/>
                  <a:pt x="3576638" y="1691481"/>
                  <a:pt x="3576638" y="1691481"/>
                </a:cubicBezTo>
                <a:lnTo>
                  <a:pt x="3576638" y="1691481"/>
                </a:lnTo>
              </a:path>
            </a:pathLst>
          </a:cu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6" name="TextBox 65">
            <a:extLst>
              <a:ext uri="{FF2B5EF4-FFF2-40B4-BE49-F238E27FC236}">
                <a16:creationId xmlns:a16="http://schemas.microsoft.com/office/drawing/2014/main" id="{22A166F2-DED3-4F69-8F82-C35F2444738D}"/>
              </a:ext>
            </a:extLst>
          </p:cNvPr>
          <p:cNvSpPr txBox="1"/>
          <p:nvPr/>
        </p:nvSpPr>
        <p:spPr>
          <a:xfrm>
            <a:off x="7960430" y="1566112"/>
            <a:ext cx="1183570" cy="430887"/>
          </a:xfrm>
          <a:prstGeom prst="rect">
            <a:avLst/>
          </a:prstGeom>
          <a:noFill/>
        </p:spPr>
        <p:txBody>
          <a:bodyPr wrap="square" rtlCol="0">
            <a:spAutoFit/>
          </a:bodyPr>
          <a:lstStyle/>
          <a:p>
            <a:r>
              <a:rPr lang="en-GB" sz="2200" b="1" dirty="0">
                <a:solidFill>
                  <a:srgbClr val="0000FF"/>
                </a:solidFill>
              </a:rPr>
              <a:t>121g</a:t>
            </a:r>
          </a:p>
        </p:txBody>
      </p:sp>
      <p:sp>
        <p:nvSpPr>
          <p:cNvPr id="67" name="TextBox 66">
            <a:extLst>
              <a:ext uri="{FF2B5EF4-FFF2-40B4-BE49-F238E27FC236}">
                <a16:creationId xmlns:a16="http://schemas.microsoft.com/office/drawing/2014/main" id="{4FE0BABC-DAA9-4624-8B61-C42111E4CD0E}"/>
              </a:ext>
            </a:extLst>
          </p:cNvPr>
          <p:cNvSpPr txBox="1"/>
          <p:nvPr/>
        </p:nvSpPr>
        <p:spPr>
          <a:xfrm>
            <a:off x="182880" y="347472"/>
            <a:ext cx="8100392" cy="769441"/>
          </a:xfrm>
          <a:prstGeom prst="rect">
            <a:avLst/>
          </a:prstGeom>
          <a:noFill/>
        </p:spPr>
        <p:txBody>
          <a:bodyPr wrap="square" rtlCol="0">
            <a:spAutoFit/>
          </a:bodyPr>
          <a:lstStyle/>
          <a:p>
            <a:r>
              <a:rPr lang="en-GB" sz="2200" dirty="0"/>
              <a:t>The weights of pears are normally distributed with a mean of 110g and a standard deviation of 8g.</a:t>
            </a:r>
          </a:p>
        </p:txBody>
      </p:sp>
      <p:sp>
        <p:nvSpPr>
          <p:cNvPr id="68" name="TextBox 67">
            <a:extLst>
              <a:ext uri="{FF2B5EF4-FFF2-40B4-BE49-F238E27FC236}">
                <a16:creationId xmlns:a16="http://schemas.microsoft.com/office/drawing/2014/main" id="{92754835-52A7-4CDE-9288-4FF6D75FB801}"/>
              </a:ext>
            </a:extLst>
          </p:cNvPr>
          <p:cNvSpPr txBox="1"/>
          <p:nvPr/>
        </p:nvSpPr>
        <p:spPr>
          <a:xfrm>
            <a:off x="179512" y="0"/>
            <a:ext cx="1512168" cy="430887"/>
          </a:xfrm>
          <a:prstGeom prst="rect">
            <a:avLst/>
          </a:prstGeom>
          <a:noFill/>
        </p:spPr>
        <p:txBody>
          <a:bodyPr wrap="square" rtlCol="0">
            <a:spAutoFit/>
          </a:bodyPr>
          <a:lstStyle/>
          <a:p>
            <a:r>
              <a:rPr lang="en-GB" sz="2200" b="1" dirty="0">
                <a:solidFill>
                  <a:srgbClr val="002060"/>
                </a:solidFill>
              </a:rPr>
              <a:t>Example 2</a:t>
            </a:r>
          </a:p>
        </p:txBody>
      </p:sp>
      <p:sp>
        <p:nvSpPr>
          <p:cNvPr id="69" name="TextBox 68">
            <a:extLst>
              <a:ext uri="{FF2B5EF4-FFF2-40B4-BE49-F238E27FC236}">
                <a16:creationId xmlns:a16="http://schemas.microsoft.com/office/drawing/2014/main" id="{7AA93F6F-53CD-427C-8377-205D2D0BA257}"/>
              </a:ext>
            </a:extLst>
          </p:cNvPr>
          <p:cNvSpPr txBox="1"/>
          <p:nvPr/>
        </p:nvSpPr>
        <p:spPr>
          <a:xfrm>
            <a:off x="7996942" y="998934"/>
            <a:ext cx="964178" cy="430887"/>
          </a:xfrm>
          <a:prstGeom prst="rect">
            <a:avLst/>
          </a:prstGeom>
          <a:noFill/>
        </p:spPr>
        <p:txBody>
          <a:bodyPr wrap="square" rtlCol="0">
            <a:spAutoFit/>
          </a:bodyPr>
          <a:lstStyle/>
          <a:p>
            <a:r>
              <a:rPr lang="en-GB" sz="2200" b="1" dirty="0">
                <a:solidFill>
                  <a:srgbClr val="0000FF"/>
                </a:solidFill>
              </a:rPr>
              <a:t>88.8%</a:t>
            </a:r>
          </a:p>
        </p:txBody>
      </p:sp>
      <p:sp>
        <p:nvSpPr>
          <p:cNvPr id="70" name="TextBox 69">
            <a:extLst>
              <a:ext uri="{FF2B5EF4-FFF2-40B4-BE49-F238E27FC236}">
                <a16:creationId xmlns:a16="http://schemas.microsoft.com/office/drawing/2014/main" id="{1C98129D-4D27-439E-BC6A-398AC0748E89}"/>
              </a:ext>
            </a:extLst>
          </p:cNvPr>
          <p:cNvSpPr txBox="1"/>
          <p:nvPr/>
        </p:nvSpPr>
        <p:spPr>
          <a:xfrm>
            <a:off x="179512" y="969051"/>
            <a:ext cx="8964488" cy="769441"/>
          </a:xfrm>
          <a:prstGeom prst="rect">
            <a:avLst/>
          </a:prstGeom>
          <a:noFill/>
        </p:spPr>
        <p:txBody>
          <a:bodyPr wrap="square" rtlCol="0">
            <a:spAutoFit/>
          </a:bodyPr>
          <a:lstStyle/>
          <a:p>
            <a:pPr marL="342900" indent="-342900">
              <a:buAutoNum type="alphaLcParenR"/>
            </a:pPr>
            <a:r>
              <a:rPr lang="en-GB" sz="2200" dirty="0"/>
              <a:t>Find the percentage of pears that weigh between 100g and 130g.</a:t>
            </a:r>
          </a:p>
          <a:p>
            <a:pPr marL="342900" indent="-342900">
              <a:buFont typeface="+mj-lt"/>
              <a:buAutoNum type="alphaLcParenR" startAt="2"/>
            </a:pPr>
            <a:r>
              <a:rPr lang="en-GB" sz="2200" dirty="0"/>
              <a:t>It is known that 8% of the pears weigh more than </a:t>
            </a:r>
            <a:r>
              <a:rPr lang="en-GB" sz="2200" i="1" dirty="0">
                <a:latin typeface="Times New Roman" pitchFamily="18" charset="0"/>
                <a:cs typeface="Times New Roman" pitchFamily="18" charset="0"/>
              </a:rPr>
              <a:t>m</a:t>
            </a:r>
            <a:r>
              <a:rPr lang="en-GB" sz="2200" dirty="0"/>
              <a:t> g. Find the value of </a:t>
            </a:r>
            <a:r>
              <a:rPr lang="en-GB" sz="2200" i="1" dirty="0">
                <a:latin typeface="Times New Roman" pitchFamily="18" charset="0"/>
                <a:cs typeface="Times New Roman" pitchFamily="18" charset="0"/>
              </a:rPr>
              <a:t>m</a:t>
            </a:r>
            <a:r>
              <a:rPr lang="en-GB" sz="2200" dirty="0"/>
              <a:t>.</a:t>
            </a:r>
          </a:p>
        </p:txBody>
      </p:sp>
      <p:sp>
        <p:nvSpPr>
          <p:cNvPr id="71" name="Rectangle 70">
            <a:hlinkClick r:id="rId3"/>
            <a:extLst>
              <a:ext uri="{FF2B5EF4-FFF2-40B4-BE49-F238E27FC236}">
                <a16:creationId xmlns:a16="http://schemas.microsoft.com/office/drawing/2014/main" id="{FD43DB75-3318-4655-BAED-785C235C87D0}"/>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Rectangle 71">
            <a:hlinkClick r:id="rId3"/>
            <a:extLst>
              <a:ext uri="{FF2B5EF4-FFF2-40B4-BE49-F238E27FC236}">
                <a16:creationId xmlns:a16="http://schemas.microsoft.com/office/drawing/2014/main" id="{96D9DCB3-074B-4FCC-9CBA-11A3736CF0E2}"/>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19716BE-3A10-D020-B5F4-D63B055105F4}"/>
              </a:ext>
            </a:extLst>
          </p:cNvPr>
          <p:cNvSpPr txBox="1"/>
          <p:nvPr/>
        </p:nvSpPr>
        <p:spPr>
          <a:xfrm>
            <a:off x="3167844" y="5022954"/>
            <a:ext cx="1116124" cy="430887"/>
          </a:xfrm>
          <a:prstGeom prst="rect">
            <a:avLst/>
          </a:prstGeom>
          <a:noFill/>
        </p:spPr>
        <p:txBody>
          <a:bodyPr wrap="square" rtlCol="0">
            <a:spAutoFit/>
          </a:bodyPr>
          <a:lstStyle/>
          <a:p>
            <a:r>
              <a:rPr lang="en-US" sz="2200" dirty="0"/>
              <a:t>Tap on</a:t>
            </a:r>
            <a:endParaRPr lang="en-GB" sz="2200" dirty="0"/>
          </a:p>
        </p:txBody>
      </p:sp>
      <p:pic>
        <p:nvPicPr>
          <p:cNvPr id="4" name="Picture 3">
            <a:extLst>
              <a:ext uri="{FF2B5EF4-FFF2-40B4-BE49-F238E27FC236}">
                <a16:creationId xmlns:a16="http://schemas.microsoft.com/office/drawing/2014/main" id="{36407CF4-21E5-D4FD-2B89-302A0079F1A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331608" y="5156084"/>
            <a:ext cx="518102" cy="228600"/>
          </a:xfrm>
          <a:prstGeom prst="rect">
            <a:avLst/>
          </a:prstGeom>
        </p:spPr>
      </p:pic>
      <p:pic>
        <p:nvPicPr>
          <p:cNvPr id="5" name="Picture 4">
            <a:extLst>
              <a:ext uri="{FF2B5EF4-FFF2-40B4-BE49-F238E27FC236}">
                <a16:creationId xmlns:a16="http://schemas.microsoft.com/office/drawing/2014/main" id="{7BDC877E-0C1B-7B50-FAB7-1B4A78D25E5C}"/>
              </a:ext>
            </a:extLst>
          </p:cNvPr>
          <p:cNvPicPr>
            <a:picLocks noChangeAspect="1"/>
          </p:cNvPicPr>
          <p:nvPr/>
        </p:nvPicPr>
        <p:blipFill>
          <a:blip r:embed="rId5"/>
          <a:stretch>
            <a:fillRect/>
          </a:stretch>
        </p:blipFill>
        <p:spPr>
          <a:xfrm>
            <a:off x="5031323" y="5105012"/>
            <a:ext cx="521208" cy="279672"/>
          </a:xfrm>
          <a:prstGeom prst="rect">
            <a:avLst/>
          </a:prstGeom>
        </p:spPr>
      </p:pic>
      <p:pic>
        <p:nvPicPr>
          <p:cNvPr id="8" name="Picture 7">
            <a:extLst>
              <a:ext uri="{FF2B5EF4-FFF2-40B4-BE49-F238E27FC236}">
                <a16:creationId xmlns:a16="http://schemas.microsoft.com/office/drawing/2014/main" id="{F214B2E8-7CF3-9840-D649-664EF0C0FE1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5800" y="2331720"/>
            <a:ext cx="1794062" cy="4206240"/>
          </a:xfrm>
          <a:prstGeom prst="rect">
            <a:avLst/>
          </a:prstGeom>
        </p:spPr>
      </p:pic>
      <p:pic>
        <p:nvPicPr>
          <p:cNvPr id="9" name="Picture 8">
            <a:extLst>
              <a:ext uri="{FF2B5EF4-FFF2-40B4-BE49-F238E27FC236}">
                <a16:creationId xmlns:a16="http://schemas.microsoft.com/office/drawing/2014/main" id="{CC46C833-E960-D8D3-56A8-E11A342037A9}"/>
              </a:ext>
            </a:extLst>
          </p:cNvPr>
          <p:cNvPicPr>
            <a:picLocks noChangeAspect="1"/>
          </p:cNvPicPr>
          <p:nvPr/>
        </p:nvPicPr>
        <p:blipFill>
          <a:blip r:embed="rId7"/>
          <a:stretch>
            <a:fillRect/>
          </a:stretch>
        </p:blipFill>
        <p:spPr>
          <a:xfrm>
            <a:off x="3381445" y="4699605"/>
            <a:ext cx="548640" cy="2943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DBEBD">
            <a:alpha val="66000"/>
          </a:srgbClr>
        </a:solidFill>
        <a:effectLst/>
      </p:bgPr>
    </p:bg>
    <p:spTree>
      <p:nvGrpSpPr>
        <p:cNvPr id="1" name=""/>
        <p:cNvGrpSpPr/>
        <p:nvPr/>
      </p:nvGrpSpPr>
      <p:grpSpPr>
        <a:xfrm>
          <a:off x="0" y="0"/>
          <a:ext cx="0" cy="0"/>
          <a:chOff x="0" y="0"/>
          <a:chExt cx="0" cy="0"/>
        </a:xfrm>
      </p:grpSpPr>
      <p:sp>
        <p:nvSpPr>
          <p:cNvPr id="20" name="Freeform 19"/>
          <p:cNvSpPr/>
          <p:nvPr/>
        </p:nvSpPr>
        <p:spPr>
          <a:xfrm>
            <a:off x="7812360" y="3882186"/>
            <a:ext cx="1023633" cy="360040"/>
          </a:xfrm>
          <a:custGeom>
            <a:avLst/>
            <a:gdLst>
              <a:gd name="connsiteX0" fmla="*/ 7924 w 276399"/>
              <a:gd name="connsiteY0" fmla="*/ 47625 h 201643"/>
              <a:gd name="connsiteX1" fmla="*/ 17449 w 276399"/>
              <a:gd name="connsiteY1" fmla="*/ 192881 h 201643"/>
              <a:gd name="connsiteX2" fmla="*/ 43643 w 276399"/>
              <a:gd name="connsiteY2" fmla="*/ 185737 h 201643"/>
              <a:gd name="connsiteX3" fmla="*/ 107936 w 276399"/>
              <a:gd name="connsiteY3" fmla="*/ 176212 h 201643"/>
              <a:gd name="connsiteX4" fmla="*/ 262718 w 276399"/>
              <a:gd name="connsiteY4" fmla="*/ 164306 h 201643"/>
              <a:gd name="connsiteX5" fmla="*/ 274624 w 276399"/>
              <a:gd name="connsiteY5" fmla="*/ 161925 h 201643"/>
              <a:gd name="connsiteX6" fmla="*/ 272243 w 276399"/>
              <a:gd name="connsiteY6" fmla="*/ 154781 h 201643"/>
              <a:gd name="connsiteX7" fmla="*/ 246049 w 276399"/>
              <a:gd name="connsiteY7" fmla="*/ 145256 h 201643"/>
              <a:gd name="connsiteX8" fmla="*/ 181755 w 276399"/>
              <a:gd name="connsiteY8" fmla="*/ 116681 h 201643"/>
              <a:gd name="connsiteX9" fmla="*/ 86505 w 276399"/>
              <a:gd name="connsiteY9" fmla="*/ 57150 h 201643"/>
              <a:gd name="connsiteX10" fmla="*/ 76980 w 276399"/>
              <a:gd name="connsiteY10" fmla="*/ 50006 h 201643"/>
              <a:gd name="connsiteX11" fmla="*/ 67455 w 276399"/>
              <a:gd name="connsiteY11" fmla="*/ 35719 h 201643"/>
              <a:gd name="connsiteX12" fmla="*/ 31736 w 276399"/>
              <a:gd name="connsiteY12" fmla="*/ 7144 h 201643"/>
              <a:gd name="connsiteX13" fmla="*/ 24593 w 276399"/>
              <a:gd name="connsiteY13" fmla="*/ 4762 h 201643"/>
              <a:gd name="connsiteX14" fmla="*/ 12686 w 276399"/>
              <a:gd name="connsiteY14" fmla="*/ 0 h 201643"/>
              <a:gd name="connsiteX15" fmla="*/ 7924 w 276399"/>
              <a:gd name="connsiteY15" fmla="*/ 47625 h 201643"/>
              <a:gd name="connsiteX0" fmla="*/ 20610 w 289085"/>
              <a:gd name="connsiteY0" fmla="*/ 119633 h 273651"/>
              <a:gd name="connsiteX1" fmla="*/ 30135 w 289085"/>
              <a:gd name="connsiteY1" fmla="*/ 264889 h 273651"/>
              <a:gd name="connsiteX2" fmla="*/ 56329 w 289085"/>
              <a:gd name="connsiteY2" fmla="*/ 257745 h 273651"/>
              <a:gd name="connsiteX3" fmla="*/ 120622 w 289085"/>
              <a:gd name="connsiteY3" fmla="*/ 248220 h 273651"/>
              <a:gd name="connsiteX4" fmla="*/ 275404 w 289085"/>
              <a:gd name="connsiteY4" fmla="*/ 236314 h 273651"/>
              <a:gd name="connsiteX5" fmla="*/ 287310 w 289085"/>
              <a:gd name="connsiteY5" fmla="*/ 233933 h 273651"/>
              <a:gd name="connsiteX6" fmla="*/ 284929 w 289085"/>
              <a:gd name="connsiteY6" fmla="*/ 226789 h 273651"/>
              <a:gd name="connsiteX7" fmla="*/ 258735 w 289085"/>
              <a:gd name="connsiteY7" fmla="*/ 217264 h 273651"/>
              <a:gd name="connsiteX8" fmla="*/ 194441 w 289085"/>
              <a:gd name="connsiteY8" fmla="*/ 188689 h 273651"/>
              <a:gd name="connsiteX9" fmla="*/ 99191 w 289085"/>
              <a:gd name="connsiteY9" fmla="*/ 129158 h 273651"/>
              <a:gd name="connsiteX10" fmla="*/ 89666 w 289085"/>
              <a:gd name="connsiteY10" fmla="*/ 122014 h 273651"/>
              <a:gd name="connsiteX11" fmla="*/ 80141 w 289085"/>
              <a:gd name="connsiteY11" fmla="*/ 107727 h 273651"/>
              <a:gd name="connsiteX12" fmla="*/ 44422 w 289085"/>
              <a:gd name="connsiteY12" fmla="*/ 79152 h 273651"/>
              <a:gd name="connsiteX13" fmla="*/ 37279 w 289085"/>
              <a:gd name="connsiteY13" fmla="*/ 76770 h 273651"/>
              <a:gd name="connsiteX14" fmla="*/ 12686 w 289085"/>
              <a:gd name="connsiteY14" fmla="*/ 0 h 273651"/>
              <a:gd name="connsiteX15" fmla="*/ 20610 w 289085"/>
              <a:gd name="connsiteY15" fmla="*/ 119633 h 273651"/>
              <a:gd name="connsiteX0" fmla="*/ 20610 w 1671038"/>
              <a:gd name="connsiteY0" fmla="*/ 119633 h 289297"/>
              <a:gd name="connsiteX1" fmla="*/ 30135 w 1671038"/>
              <a:gd name="connsiteY1" fmla="*/ 264889 h 289297"/>
              <a:gd name="connsiteX2" fmla="*/ 56329 w 1671038"/>
              <a:gd name="connsiteY2" fmla="*/ 257745 h 289297"/>
              <a:gd name="connsiteX3" fmla="*/ 120622 w 1671038"/>
              <a:gd name="connsiteY3" fmla="*/ 248220 h 289297"/>
              <a:gd name="connsiteX4" fmla="*/ 275404 w 1671038"/>
              <a:gd name="connsiteY4" fmla="*/ 236314 h 289297"/>
              <a:gd name="connsiteX5" fmla="*/ 287310 w 1671038"/>
              <a:gd name="connsiteY5" fmla="*/ 233933 h 289297"/>
              <a:gd name="connsiteX6" fmla="*/ 1668870 w 1671038"/>
              <a:gd name="connsiteY6" fmla="*/ 288032 h 289297"/>
              <a:gd name="connsiteX7" fmla="*/ 258735 w 1671038"/>
              <a:gd name="connsiteY7" fmla="*/ 217264 h 289297"/>
              <a:gd name="connsiteX8" fmla="*/ 194441 w 1671038"/>
              <a:gd name="connsiteY8" fmla="*/ 188689 h 289297"/>
              <a:gd name="connsiteX9" fmla="*/ 99191 w 1671038"/>
              <a:gd name="connsiteY9" fmla="*/ 129158 h 289297"/>
              <a:gd name="connsiteX10" fmla="*/ 89666 w 1671038"/>
              <a:gd name="connsiteY10" fmla="*/ 122014 h 289297"/>
              <a:gd name="connsiteX11" fmla="*/ 80141 w 1671038"/>
              <a:gd name="connsiteY11" fmla="*/ 107727 h 289297"/>
              <a:gd name="connsiteX12" fmla="*/ 44422 w 1671038"/>
              <a:gd name="connsiteY12" fmla="*/ 79152 h 289297"/>
              <a:gd name="connsiteX13" fmla="*/ 37279 w 1671038"/>
              <a:gd name="connsiteY13" fmla="*/ 76770 h 289297"/>
              <a:gd name="connsiteX14" fmla="*/ 12686 w 1671038"/>
              <a:gd name="connsiteY14" fmla="*/ 0 h 289297"/>
              <a:gd name="connsiteX15" fmla="*/ 20610 w 1671038"/>
              <a:gd name="connsiteY15" fmla="*/ 119633 h 289297"/>
              <a:gd name="connsiteX0" fmla="*/ 20610 w 1671038"/>
              <a:gd name="connsiteY0" fmla="*/ 119633 h 290894"/>
              <a:gd name="connsiteX1" fmla="*/ 30135 w 1671038"/>
              <a:gd name="connsiteY1" fmla="*/ 264889 h 290894"/>
              <a:gd name="connsiteX2" fmla="*/ 56329 w 1671038"/>
              <a:gd name="connsiteY2" fmla="*/ 257745 h 290894"/>
              <a:gd name="connsiteX3" fmla="*/ 120622 w 1671038"/>
              <a:gd name="connsiteY3" fmla="*/ 248220 h 290894"/>
              <a:gd name="connsiteX4" fmla="*/ 275404 w 1671038"/>
              <a:gd name="connsiteY4" fmla="*/ 236314 h 290894"/>
              <a:gd name="connsiteX5" fmla="*/ 300717 w 1671038"/>
              <a:gd name="connsiteY5" fmla="*/ 288032 h 290894"/>
              <a:gd name="connsiteX6" fmla="*/ 1668870 w 1671038"/>
              <a:gd name="connsiteY6" fmla="*/ 288032 h 290894"/>
              <a:gd name="connsiteX7" fmla="*/ 258735 w 1671038"/>
              <a:gd name="connsiteY7" fmla="*/ 217264 h 290894"/>
              <a:gd name="connsiteX8" fmla="*/ 194441 w 1671038"/>
              <a:gd name="connsiteY8" fmla="*/ 188689 h 290894"/>
              <a:gd name="connsiteX9" fmla="*/ 99191 w 1671038"/>
              <a:gd name="connsiteY9" fmla="*/ 129158 h 290894"/>
              <a:gd name="connsiteX10" fmla="*/ 89666 w 1671038"/>
              <a:gd name="connsiteY10" fmla="*/ 122014 h 290894"/>
              <a:gd name="connsiteX11" fmla="*/ 80141 w 1671038"/>
              <a:gd name="connsiteY11" fmla="*/ 107727 h 290894"/>
              <a:gd name="connsiteX12" fmla="*/ 44422 w 1671038"/>
              <a:gd name="connsiteY12" fmla="*/ 79152 h 290894"/>
              <a:gd name="connsiteX13" fmla="*/ 37279 w 1671038"/>
              <a:gd name="connsiteY13" fmla="*/ 76770 h 290894"/>
              <a:gd name="connsiteX14" fmla="*/ 12686 w 1671038"/>
              <a:gd name="connsiteY14" fmla="*/ 0 h 290894"/>
              <a:gd name="connsiteX15" fmla="*/ 20610 w 1671038"/>
              <a:gd name="connsiteY15" fmla="*/ 119633 h 290894"/>
              <a:gd name="connsiteX0" fmla="*/ 20610 w 1671038"/>
              <a:gd name="connsiteY0" fmla="*/ 119633 h 296793"/>
              <a:gd name="connsiteX1" fmla="*/ 12685 w 1671038"/>
              <a:gd name="connsiteY1" fmla="*/ 288031 h 296793"/>
              <a:gd name="connsiteX2" fmla="*/ 56329 w 1671038"/>
              <a:gd name="connsiteY2" fmla="*/ 257745 h 296793"/>
              <a:gd name="connsiteX3" fmla="*/ 120622 w 1671038"/>
              <a:gd name="connsiteY3" fmla="*/ 248220 h 296793"/>
              <a:gd name="connsiteX4" fmla="*/ 275404 w 1671038"/>
              <a:gd name="connsiteY4" fmla="*/ 236314 h 296793"/>
              <a:gd name="connsiteX5" fmla="*/ 300717 w 1671038"/>
              <a:gd name="connsiteY5" fmla="*/ 288032 h 296793"/>
              <a:gd name="connsiteX6" fmla="*/ 1668870 w 1671038"/>
              <a:gd name="connsiteY6" fmla="*/ 288032 h 296793"/>
              <a:gd name="connsiteX7" fmla="*/ 258735 w 1671038"/>
              <a:gd name="connsiteY7" fmla="*/ 217264 h 296793"/>
              <a:gd name="connsiteX8" fmla="*/ 194441 w 1671038"/>
              <a:gd name="connsiteY8" fmla="*/ 188689 h 296793"/>
              <a:gd name="connsiteX9" fmla="*/ 99191 w 1671038"/>
              <a:gd name="connsiteY9" fmla="*/ 129158 h 296793"/>
              <a:gd name="connsiteX10" fmla="*/ 89666 w 1671038"/>
              <a:gd name="connsiteY10" fmla="*/ 122014 h 296793"/>
              <a:gd name="connsiteX11" fmla="*/ 80141 w 1671038"/>
              <a:gd name="connsiteY11" fmla="*/ 107727 h 296793"/>
              <a:gd name="connsiteX12" fmla="*/ 44422 w 1671038"/>
              <a:gd name="connsiteY12" fmla="*/ 79152 h 296793"/>
              <a:gd name="connsiteX13" fmla="*/ 37279 w 1671038"/>
              <a:gd name="connsiteY13" fmla="*/ 76770 h 296793"/>
              <a:gd name="connsiteX14" fmla="*/ 12686 w 1671038"/>
              <a:gd name="connsiteY14" fmla="*/ 0 h 296793"/>
              <a:gd name="connsiteX15" fmla="*/ 20610 w 1671038"/>
              <a:gd name="connsiteY15" fmla="*/ 119633 h 296793"/>
              <a:gd name="connsiteX0" fmla="*/ 20610 w 1671038"/>
              <a:gd name="connsiteY0" fmla="*/ 119633 h 296793"/>
              <a:gd name="connsiteX1" fmla="*/ 12685 w 1671038"/>
              <a:gd name="connsiteY1" fmla="*/ 288031 h 296793"/>
              <a:gd name="connsiteX2" fmla="*/ 56329 w 1671038"/>
              <a:gd name="connsiteY2" fmla="*/ 257745 h 296793"/>
              <a:gd name="connsiteX3" fmla="*/ 120622 w 1671038"/>
              <a:gd name="connsiteY3" fmla="*/ 248220 h 296793"/>
              <a:gd name="connsiteX4" fmla="*/ 275404 w 1671038"/>
              <a:gd name="connsiteY4" fmla="*/ 236314 h 296793"/>
              <a:gd name="connsiteX5" fmla="*/ 300717 w 1671038"/>
              <a:gd name="connsiteY5" fmla="*/ 288032 h 296793"/>
              <a:gd name="connsiteX6" fmla="*/ 1668870 w 1671038"/>
              <a:gd name="connsiteY6" fmla="*/ 288032 h 296793"/>
              <a:gd name="connsiteX7" fmla="*/ 258735 w 1671038"/>
              <a:gd name="connsiteY7" fmla="*/ 217264 h 296793"/>
              <a:gd name="connsiteX8" fmla="*/ 194441 w 1671038"/>
              <a:gd name="connsiteY8" fmla="*/ 188689 h 296793"/>
              <a:gd name="connsiteX9" fmla="*/ 99191 w 1671038"/>
              <a:gd name="connsiteY9" fmla="*/ 129158 h 296793"/>
              <a:gd name="connsiteX10" fmla="*/ 89666 w 1671038"/>
              <a:gd name="connsiteY10" fmla="*/ 122014 h 296793"/>
              <a:gd name="connsiteX11" fmla="*/ 80141 w 1671038"/>
              <a:gd name="connsiteY11" fmla="*/ 107727 h 296793"/>
              <a:gd name="connsiteX12" fmla="*/ 44422 w 1671038"/>
              <a:gd name="connsiteY12" fmla="*/ 79152 h 296793"/>
              <a:gd name="connsiteX13" fmla="*/ 37279 w 1671038"/>
              <a:gd name="connsiteY13" fmla="*/ 76770 h 296793"/>
              <a:gd name="connsiteX14" fmla="*/ 12686 w 1671038"/>
              <a:gd name="connsiteY14" fmla="*/ 0 h 296793"/>
              <a:gd name="connsiteX15" fmla="*/ 20610 w 1671038"/>
              <a:gd name="connsiteY15" fmla="*/ 119633 h 296793"/>
              <a:gd name="connsiteX0" fmla="*/ 20610 w 1671038"/>
              <a:gd name="connsiteY0" fmla="*/ 119633 h 296793"/>
              <a:gd name="connsiteX1" fmla="*/ 12685 w 1671038"/>
              <a:gd name="connsiteY1" fmla="*/ 288031 h 296793"/>
              <a:gd name="connsiteX2" fmla="*/ 56329 w 1671038"/>
              <a:gd name="connsiteY2" fmla="*/ 257745 h 296793"/>
              <a:gd name="connsiteX3" fmla="*/ 120622 w 1671038"/>
              <a:gd name="connsiteY3" fmla="*/ 248220 h 296793"/>
              <a:gd name="connsiteX4" fmla="*/ 300717 w 1671038"/>
              <a:gd name="connsiteY4" fmla="*/ 288032 h 296793"/>
              <a:gd name="connsiteX5" fmla="*/ 1668870 w 1671038"/>
              <a:gd name="connsiteY5" fmla="*/ 288032 h 296793"/>
              <a:gd name="connsiteX6" fmla="*/ 258735 w 1671038"/>
              <a:gd name="connsiteY6" fmla="*/ 217264 h 296793"/>
              <a:gd name="connsiteX7" fmla="*/ 194441 w 1671038"/>
              <a:gd name="connsiteY7" fmla="*/ 188689 h 296793"/>
              <a:gd name="connsiteX8" fmla="*/ 99191 w 1671038"/>
              <a:gd name="connsiteY8" fmla="*/ 129158 h 296793"/>
              <a:gd name="connsiteX9" fmla="*/ 89666 w 1671038"/>
              <a:gd name="connsiteY9" fmla="*/ 122014 h 296793"/>
              <a:gd name="connsiteX10" fmla="*/ 80141 w 1671038"/>
              <a:gd name="connsiteY10" fmla="*/ 107727 h 296793"/>
              <a:gd name="connsiteX11" fmla="*/ 44422 w 1671038"/>
              <a:gd name="connsiteY11" fmla="*/ 79152 h 296793"/>
              <a:gd name="connsiteX12" fmla="*/ 37279 w 1671038"/>
              <a:gd name="connsiteY12" fmla="*/ 76770 h 296793"/>
              <a:gd name="connsiteX13" fmla="*/ 12686 w 1671038"/>
              <a:gd name="connsiteY13" fmla="*/ 0 h 296793"/>
              <a:gd name="connsiteX14" fmla="*/ 20610 w 1671038"/>
              <a:gd name="connsiteY14" fmla="*/ 119633 h 296793"/>
              <a:gd name="connsiteX0" fmla="*/ 20610 w 1671038"/>
              <a:gd name="connsiteY0" fmla="*/ 119633 h 296793"/>
              <a:gd name="connsiteX1" fmla="*/ 12685 w 1671038"/>
              <a:gd name="connsiteY1" fmla="*/ 288031 h 296793"/>
              <a:gd name="connsiteX2" fmla="*/ 56329 w 1671038"/>
              <a:gd name="connsiteY2" fmla="*/ 257745 h 296793"/>
              <a:gd name="connsiteX3" fmla="*/ 300717 w 1671038"/>
              <a:gd name="connsiteY3" fmla="*/ 288032 h 296793"/>
              <a:gd name="connsiteX4" fmla="*/ 1668870 w 1671038"/>
              <a:gd name="connsiteY4" fmla="*/ 288032 h 296793"/>
              <a:gd name="connsiteX5" fmla="*/ 258735 w 1671038"/>
              <a:gd name="connsiteY5" fmla="*/ 217264 h 296793"/>
              <a:gd name="connsiteX6" fmla="*/ 194441 w 1671038"/>
              <a:gd name="connsiteY6" fmla="*/ 188689 h 296793"/>
              <a:gd name="connsiteX7" fmla="*/ 99191 w 1671038"/>
              <a:gd name="connsiteY7" fmla="*/ 129158 h 296793"/>
              <a:gd name="connsiteX8" fmla="*/ 89666 w 1671038"/>
              <a:gd name="connsiteY8" fmla="*/ 122014 h 296793"/>
              <a:gd name="connsiteX9" fmla="*/ 80141 w 1671038"/>
              <a:gd name="connsiteY9" fmla="*/ 107727 h 296793"/>
              <a:gd name="connsiteX10" fmla="*/ 44422 w 1671038"/>
              <a:gd name="connsiteY10" fmla="*/ 79152 h 296793"/>
              <a:gd name="connsiteX11" fmla="*/ 37279 w 1671038"/>
              <a:gd name="connsiteY11" fmla="*/ 76770 h 296793"/>
              <a:gd name="connsiteX12" fmla="*/ 12686 w 1671038"/>
              <a:gd name="connsiteY12" fmla="*/ 0 h 296793"/>
              <a:gd name="connsiteX13" fmla="*/ 20610 w 1671038"/>
              <a:gd name="connsiteY13" fmla="*/ 119633 h 296793"/>
              <a:gd name="connsiteX0" fmla="*/ 20610 w 1671038"/>
              <a:gd name="connsiteY0" fmla="*/ 119633 h 296793"/>
              <a:gd name="connsiteX1" fmla="*/ 12685 w 1671038"/>
              <a:gd name="connsiteY1" fmla="*/ 288031 h 296793"/>
              <a:gd name="connsiteX2" fmla="*/ 12685 w 1671038"/>
              <a:gd name="connsiteY2" fmla="*/ 216023 h 296793"/>
              <a:gd name="connsiteX3" fmla="*/ 300717 w 1671038"/>
              <a:gd name="connsiteY3" fmla="*/ 288032 h 296793"/>
              <a:gd name="connsiteX4" fmla="*/ 1668870 w 1671038"/>
              <a:gd name="connsiteY4" fmla="*/ 288032 h 296793"/>
              <a:gd name="connsiteX5" fmla="*/ 258735 w 1671038"/>
              <a:gd name="connsiteY5" fmla="*/ 217264 h 296793"/>
              <a:gd name="connsiteX6" fmla="*/ 194441 w 1671038"/>
              <a:gd name="connsiteY6" fmla="*/ 188689 h 296793"/>
              <a:gd name="connsiteX7" fmla="*/ 99191 w 1671038"/>
              <a:gd name="connsiteY7" fmla="*/ 129158 h 296793"/>
              <a:gd name="connsiteX8" fmla="*/ 89666 w 1671038"/>
              <a:gd name="connsiteY8" fmla="*/ 122014 h 296793"/>
              <a:gd name="connsiteX9" fmla="*/ 80141 w 1671038"/>
              <a:gd name="connsiteY9" fmla="*/ 107727 h 296793"/>
              <a:gd name="connsiteX10" fmla="*/ 44422 w 1671038"/>
              <a:gd name="connsiteY10" fmla="*/ 79152 h 296793"/>
              <a:gd name="connsiteX11" fmla="*/ 37279 w 1671038"/>
              <a:gd name="connsiteY11" fmla="*/ 76770 h 296793"/>
              <a:gd name="connsiteX12" fmla="*/ 12686 w 1671038"/>
              <a:gd name="connsiteY12" fmla="*/ 0 h 296793"/>
              <a:gd name="connsiteX13" fmla="*/ 20610 w 1671038"/>
              <a:gd name="connsiteY13" fmla="*/ 119633 h 296793"/>
              <a:gd name="connsiteX0" fmla="*/ 20610 w 1671038"/>
              <a:gd name="connsiteY0" fmla="*/ 119633 h 316097"/>
              <a:gd name="connsiteX1" fmla="*/ 12685 w 1671038"/>
              <a:gd name="connsiteY1" fmla="*/ 288031 h 316097"/>
              <a:gd name="connsiteX2" fmla="*/ 300717 w 1671038"/>
              <a:gd name="connsiteY2" fmla="*/ 288032 h 316097"/>
              <a:gd name="connsiteX3" fmla="*/ 1668870 w 1671038"/>
              <a:gd name="connsiteY3" fmla="*/ 288032 h 316097"/>
              <a:gd name="connsiteX4" fmla="*/ 258735 w 1671038"/>
              <a:gd name="connsiteY4" fmla="*/ 217264 h 316097"/>
              <a:gd name="connsiteX5" fmla="*/ 194441 w 1671038"/>
              <a:gd name="connsiteY5" fmla="*/ 188689 h 316097"/>
              <a:gd name="connsiteX6" fmla="*/ 99191 w 1671038"/>
              <a:gd name="connsiteY6" fmla="*/ 129158 h 316097"/>
              <a:gd name="connsiteX7" fmla="*/ 89666 w 1671038"/>
              <a:gd name="connsiteY7" fmla="*/ 122014 h 316097"/>
              <a:gd name="connsiteX8" fmla="*/ 80141 w 1671038"/>
              <a:gd name="connsiteY8" fmla="*/ 107727 h 316097"/>
              <a:gd name="connsiteX9" fmla="*/ 44422 w 1671038"/>
              <a:gd name="connsiteY9" fmla="*/ 79152 h 316097"/>
              <a:gd name="connsiteX10" fmla="*/ 37279 w 1671038"/>
              <a:gd name="connsiteY10" fmla="*/ 76770 h 316097"/>
              <a:gd name="connsiteX11" fmla="*/ 12686 w 1671038"/>
              <a:gd name="connsiteY11" fmla="*/ 0 h 316097"/>
              <a:gd name="connsiteX12" fmla="*/ 20610 w 1671038"/>
              <a:gd name="connsiteY12" fmla="*/ 119633 h 316097"/>
              <a:gd name="connsiteX0" fmla="*/ 20610 w 1671038"/>
              <a:gd name="connsiteY0" fmla="*/ 119633 h 316097"/>
              <a:gd name="connsiteX1" fmla="*/ 12685 w 1671038"/>
              <a:gd name="connsiteY1" fmla="*/ 288031 h 316097"/>
              <a:gd name="connsiteX2" fmla="*/ 300717 w 1671038"/>
              <a:gd name="connsiteY2" fmla="*/ 288032 h 316097"/>
              <a:gd name="connsiteX3" fmla="*/ 1668870 w 1671038"/>
              <a:gd name="connsiteY3" fmla="*/ 288032 h 316097"/>
              <a:gd name="connsiteX4" fmla="*/ 258735 w 1671038"/>
              <a:gd name="connsiteY4" fmla="*/ 217264 h 316097"/>
              <a:gd name="connsiteX5" fmla="*/ 194441 w 1671038"/>
              <a:gd name="connsiteY5" fmla="*/ 188689 h 316097"/>
              <a:gd name="connsiteX6" fmla="*/ 99191 w 1671038"/>
              <a:gd name="connsiteY6" fmla="*/ 129158 h 316097"/>
              <a:gd name="connsiteX7" fmla="*/ 89666 w 1671038"/>
              <a:gd name="connsiteY7" fmla="*/ 122014 h 316097"/>
              <a:gd name="connsiteX8" fmla="*/ 80141 w 1671038"/>
              <a:gd name="connsiteY8" fmla="*/ 107727 h 316097"/>
              <a:gd name="connsiteX9" fmla="*/ 44422 w 1671038"/>
              <a:gd name="connsiteY9" fmla="*/ 79152 h 316097"/>
              <a:gd name="connsiteX10" fmla="*/ 37279 w 1671038"/>
              <a:gd name="connsiteY10" fmla="*/ 76770 h 316097"/>
              <a:gd name="connsiteX11" fmla="*/ 12686 w 1671038"/>
              <a:gd name="connsiteY11" fmla="*/ 0 h 316097"/>
              <a:gd name="connsiteX12" fmla="*/ 20610 w 1671038"/>
              <a:gd name="connsiteY12" fmla="*/ 119633 h 316097"/>
              <a:gd name="connsiteX0" fmla="*/ 20610 w 1668870"/>
              <a:gd name="connsiteY0" fmla="*/ 119633 h 316098"/>
              <a:gd name="connsiteX1" fmla="*/ 12685 w 1668870"/>
              <a:gd name="connsiteY1" fmla="*/ 288031 h 316098"/>
              <a:gd name="connsiteX2" fmla="*/ 1668870 w 1668870"/>
              <a:gd name="connsiteY2" fmla="*/ 288032 h 316098"/>
              <a:gd name="connsiteX3" fmla="*/ 258735 w 1668870"/>
              <a:gd name="connsiteY3" fmla="*/ 217264 h 316098"/>
              <a:gd name="connsiteX4" fmla="*/ 194441 w 1668870"/>
              <a:gd name="connsiteY4" fmla="*/ 188689 h 316098"/>
              <a:gd name="connsiteX5" fmla="*/ 99191 w 1668870"/>
              <a:gd name="connsiteY5" fmla="*/ 129158 h 316098"/>
              <a:gd name="connsiteX6" fmla="*/ 89666 w 1668870"/>
              <a:gd name="connsiteY6" fmla="*/ 122014 h 316098"/>
              <a:gd name="connsiteX7" fmla="*/ 80141 w 1668870"/>
              <a:gd name="connsiteY7" fmla="*/ 107727 h 316098"/>
              <a:gd name="connsiteX8" fmla="*/ 44422 w 1668870"/>
              <a:gd name="connsiteY8" fmla="*/ 79152 h 316098"/>
              <a:gd name="connsiteX9" fmla="*/ 37279 w 1668870"/>
              <a:gd name="connsiteY9" fmla="*/ 76770 h 316098"/>
              <a:gd name="connsiteX10" fmla="*/ 12686 w 1668870"/>
              <a:gd name="connsiteY10" fmla="*/ 0 h 316098"/>
              <a:gd name="connsiteX11" fmla="*/ 20610 w 1668870"/>
              <a:gd name="connsiteY11" fmla="*/ 119633 h 316098"/>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99191 w 1668870"/>
              <a:gd name="connsiteY5" fmla="*/ 129158 h 316097"/>
              <a:gd name="connsiteX6" fmla="*/ 89666 w 1668870"/>
              <a:gd name="connsiteY6" fmla="*/ 122014 h 316097"/>
              <a:gd name="connsiteX7" fmla="*/ 80141 w 1668870"/>
              <a:gd name="connsiteY7" fmla="*/ 107727 h 316097"/>
              <a:gd name="connsiteX8" fmla="*/ 44422 w 1668870"/>
              <a:gd name="connsiteY8" fmla="*/ 79152 h 316097"/>
              <a:gd name="connsiteX9" fmla="*/ 37279 w 1668870"/>
              <a:gd name="connsiteY9" fmla="*/ 76770 h 316097"/>
              <a:gd name="connsiteX10" fmla="*/ 12686 w 1668870"/>
              <a:gd name="connsiteY10" fmla="*/ 0 h 316097"/>
              <a:gd name="connsiteX11" fmla="*/ 20610 w 1668870"/>
              <a:gd name="connsiteY11" fmla="*/ 119633 h 316097"/>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99191 w 1668870"/>
              <a:gd name="connsiteY5" fmla="*/ 129158 h 316097"/>
              <a:gd name="connsiteX6" fmla="*/ 89666 w 1668870"/>
              <a:gd name="connsiteY6" fmla="*/ 122014 h 316097"/>
              <a:gd name="connsiteX7" fmla="*/ 44422 w 1668870"/>
              <a:gd name="connsiteY7" fmla="*/ 79152 h 316097"/>
              <a:gd name="connsiteX8" fmla="*/ 37279 w 1668870"/>
              <a:gd name="connsiteY8" fmla="*/ 76770 h 316097"/>
              <a:gd name="connsiteX9" fmla="*/ 12686 w 1668870"/>
              <a:gd name="connsiteY9" fmla="*/ 0 h 316097"/>
              <a:gd name="connsiteX10" fmla="*/ 20610 w 1668870"/>
              <a:gd name="connsiteY10" fmla="*/ 119633 h 316097"/>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99191 w 1668870"/>
              <a:gd name="connsiteY5" fmla="*/ 129158 h 316097"/>
              <a:gd name="connsiteX6" fmla="*/ 44422 w 1668870"/>
              <a:gd name="connsiteY6" fmla="*/ 79152 h 316097"/>
              <a:gd name="connsiteX7" fmla="*/ 37279 w 1668870"/>
              <a:gd name="connsiteY7" fmla="*/ 76770 h 316097"/>
              <a:gd name="connsiteX8" fmla="*/ 12686 w 1668870"/>
              <a:gd name="connsiteY8" fmla="*/ 0 h 316097"/>
              <a:gd name="connsiteX9" fmla="*/ 20610 w 1668870"/>
              <a:gd name="connsiteY9" fmla="*/ 119633 h 316097"/>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44422 w 1668870"/>
              <a:gd name="connsiteY5" fmla="*/ 79152 h 316097"/>
              <a:gd name="connsiteX6" fmla="*/ 37279 w 1668870"/>
              <a:gd name="connsiteY6" fmla="*/ 76770 h 316097"/>
              <a:gd name="connsiteX7" fmla="*/ 12686 w 1668870"/>
              <a:gd name="connsiteY7" fmla="*/ 0 h 316097"/>
              <a:gd name="connsiteX8" fmla="*/ 20610 w 1668870"/>
              <a:gd name="connsiteY8" fmla="*/ 119633 h 316097"/>
              <a:gd name="connsiteX0" fmla="*/ 20610 w 1699163"/>
              <a:gd name="connsiteY0" fmla="*/ 119633 h 316097"/>
              <a:gd name="connsiteX1" fmla="*/ 12685 w 1699163"/>
              <a:gd name="connsiteY1" fmla="*/ 288030 h 316097"/>
              <a:gd name="connsiteX2" fmla="*/ 1668870 w 1699163"/>
              <a:gd name="connsiteY2" fmla="*/ 288032 h 316097"/>
              <a:gd name="connsiteX3" fmla="*/ 194441 w 1699163"/>
              <a:gd name="connsiteY3" fmla="*/ 188689 h 316097"/>
              <a:gd name="connsiteX4" fmla="*/ 44422 w 1699163"/>
              <a:gd name="connsiteY4" fmla="*/ 79152 h 316097"/>
              <a:gd name="connsiteX5" fmla="*/ 37279 w 1699163"/>
              <a:gd name="connsiteY5" fmla="*/ 76770 h 316097"/>
              <a:gd name="connsiteX6" fmla="*/ 12686 w 1699163"/>
              <a:gd name="connsiteY6" fmla="*/ 0 h 316097"/>
              <a:gd name="connsiteX7" fmla="*/ 20610 w 1699163"/>
              <a:gd name="connsiteY7" fmla="*/ 119633 h 316097"/>
              <a:gd name="connsiteX0" fmla="*/ 20074 w 1698627"/>
              <a:gd name="connsiteY0" fmla="*/ 126380 h 322844"/>
              <a:gd name="connsiteX1" fmla="*/ 12149 w 1698627"/>
              <a:gd name="connsiteY1" fmla="*/ 294777 h 322844"/>
              <a:gd name="connsiteX2" fmla="*/ 1668334 w 1698627"/>
              <a:gd name="connsiteY2" fmla="*/ 294779 h 322844"/>
              <a:gd name="connsiteX3" fmla="*/ 193905 w 1698627"/>
              <a:gd name="connsiteY3" fmla="*/ 195436 h 322844"/>
              <a:gd name="connsiteX4" fmla="*/ 43886 w 1698627"/>
              <a:gd name="connsiteY4" fmla="*/ 85899 h 322844"/>
              <a:gd name="connsiteX5" fmla="*/ 12150 w 1698627"/>
              <a:gd name="connsiteY5" fmla="*/ 6747 h 322844"/>
              <a:gd name="connsiteX6" fmla="*/ 20074 w 1698627"/>
              <a:gd name="connsiteY6" fmla="*/ 126380 h 322844"/>
              <a:gd name="connsiteX0" fmla="*/ 276032 w 1962509"/>
              <a:gd name="connsiteY0" fmla="*/ 34813 h 350910"/>
              <a:gd name="connsiteX1" fmla="*/ 276031 w 1962509"/>
              <a:gd name="connsiteY1" fmla="*/ 322843 h 350910"/>
              <a:gd name="connsiteX2" fmla="*/ 1932216 w 1962509"/>
              <a:gd name="connsiteY2" fmla="*/ 322845 h 350910"/>
              <a:gd name="connsiteX3" fmla="*/ 457787 w 1962509"/>
              <a:gd name="connsiteY3" fmla="*/ 223502 h 350910"/>
              <a:gd name="connsiteX4" fmla="*/ 307768 w 1962509"/>
              <a:gd name="connsiteY4" fmla="*/ 113965 h 350910"/>
              <a:gd name="connsiteX5" fmla="*/ 276032 w 1962509"/>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181756 w 1686478"/>
              <a:gd name="connsiteY3" fmla="*/ 223502 h 350910"/>
              <a:gd name="connsiteX4" fmla="*/ 31737 w 1686478"/>
              <a:gd name="connsiteY4" fmla="*/ 113965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31737 w 1686478"/>
              <a:gd name="connsiteY4" fmla="*/ 113965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144015 w 1686478"/>
              <a:gd name="connsiteY4" fmla="*/ 106820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144015 w 1686478"/>
              <a:gd name="connsiteY4" fmla="*/ 106820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216023 w 1686478"/>
              <a:gd name="connsiteY4" fmla="*/ 106820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216023 w 1686478"/>
              <a:gd name="connsiteY4" fmla="*/ 106820 h 350910"/>
              <a:gd name="connsiteX5" fmla="*/ 1 w 1686478"/>
              <a:gd name="connsiteY5" fmla="*/ 34813 h 350910"/>
              <a:gd name="connsiteX0" fmla="*/ 1 w 1686478"/>
              <a:gd name="connsiteY0" fmla="*/ 0 h 316097"/>
              <a:gd name="connsiteX1" fmla="*/ 0 w 1686478"/>
              <a:gd name="connsiteY1" fmla="*/ 288030 h 316097"/>
              <a:gd name="connsiteX2" fmla="*/ 1656185 w 1686478"/>
              <a:gd name="connsiteY2" fmla="*/ 288032 h 316097"/>
              <a:gd name="connsiteX3" fmla="*/ 792087 w 1686478"/>
              <a:gd name="connsiteY3" fmla="*/ 216023 h 316097"/>
              <a:gd name="connsiteX4" fmla="*/ 216023 w 1686478"/>
              <a:gd name="connsiteY4" fmla="*/ 72007 h 316097"/>
              <a:gd name="connsiteX5" fmla="*/ 1 w 1686478"/>
              <a:gd name="connsiteY5" fmla="*/ 0 h 316097"/>
              <a:gd name="connsiteX0" fmla="*/ 1 w 1686478"/>
              <a:gd name="connsiteY0" fmla="*/ 0 h 316097"/>
              <a:gd name="connsiteX1" fmla="*/ 0 w 1686478"/>
              <a:gd name="connsiteY1" fmla="*/ 288030 h 316097"/>
              <a:gd name="connsiteX2" fmla="*/ 1656185 w 1686478"/>
              <a:gd name="connsiteY2" fmla="*/ 288032 h 316097"/>
              <a:gd name="connsiteX3" fmla="*/ 792087 w 1686478"/>
              <a:gd name="connsiteY3" fmla="*/ 216023 h 316097"/>
              <a:gd name="connsiteX4" fmla="*/ 216023 w 1686478"/>
              <a:gd name="connsiteY4" fmla="*/ 72007 h 316097"/>
              <a:gd name="connsiteX5" fmla="*/ 1 w 1686478"/>
              <a:gd name="connsiteY5" fmla="*/ 0 h 316097"/>
              <a:gd name="connsiteX0" fmla="*/ 0 w 1686479"/>
              <a:gd name="connsiteY0" fmla="*/ 0 h 244090"/>
              <a:gd name="connsiteX1" fmla="*/ 1 w 1686479"/>
              <a:gd name="connsiteY1" fmla="*/ 216023 h 244090"/>
              <a:gd name="connsiteX2" fmla="*/ 1656186 w 1686479"/>
              <a:gd name="connsiteY2" fmla="*/ 216025 h 244090"/>
              <a:gd name="connsiteX3" fmla="*/ 792088 w 1686479"/>
              <a:gd name="connsiteY3" fmla="*/ 144016 h 244090"/>
              <a:gd name="connsiteX4" fmla="*/ 216024 w 1686479"/>
              <a:gd name="connsiteY4" fmla="*/ 0 h 244090"/>
              <a:gd name="connsiteX5" fmla="*/ 0 w 1686479"/>
              <a:gd name="connsiteY5" fmla="*/ 0 h 244090"/>
              <a:gd name="connsiteX0" fmla="*/ 0 w 1686478"/>
              <a:gd name="connsiteY0" fmla="*/ 0 h 316099"/>
              <a:gd name="connsiteX1" fmla="*/ 0 w 1686478"/>
              <a:gd name="connsiteY1" fmla="*/ 288032 h 316099"/>
              <a:gd name="connsiteX2" fmla="*/ 1656185 w 1686478"/>
              <a:gd name="connsiteY2" fmla="*/ 288034 h 316099"/>
              <a:gd name="connsiteX3" fmla="*/ 792087 w 1686478"/>
              <a:gd name="connsiteY3" fmla="*/ 216025 h 316099"/>
              <a:gd name="connsiteX4" fmla="*/ 216023 w 1686478"/>
              <a:gd name="connsiteY4" fmla="*/ 72009 h 316099"/>
              <a:gd name="connsiteX5" fmla="*/ 0 w 1686478"/>
              <a:gd name="connsiteY5" fmla="*/ 0 h 316099"/>
              <a:gd name="connsiteX0" fmla="*/ 0 w 1686478"/>
              <a:gd name="connsiteY0" fmla="*/ 0 h 316099"/>
              <a:gd name="connsiteX1" fmla="*/ 0 w 1686478"/>
              <a:gd name="connsiteY1" fmla="*/ 288032 h 316099"/>
              <a:gd name="connsiteX2" fmla="*/ 1656185 w 1686478"/>
              <a:gd name="connsiteY2" fmla="*/ 288034 h 316099"/>
              <a:gd name="connsiteX3" fmla="*/ 792087 w 1686478"/>
              <a:gd name="connsiteY3" fmla="*/ 216025 h 316099"/>
              <a:gd name="connsiteX4" fmla="*/ 288031 w 1686478"/>
              <a:gd name="connsiteY4" fmla="*/ 144017 h 316099"/>
              <a:gd name="connsiteX5" fmla="*/ 0 w 1686478"/>
              <a:gd name="connsiteY5" fmla="*/ 0 h 316099"/>
              <a:gd name="connsiteX0" fmla="*/ 0 w 1686478"/>
              <a:gd name="connsiteY0" fmla="*/ 0 h 316099"/>
              <a:gd name="connsiteX1" fmla="*/ 0 w 1686478"/>
              <a:gd name="connsiteY1" fmla="*/ 288032 h 316099"/>
              <a:gd name="connsiteX2" fmla="*/ 1656185 w 1686478"/>
              <a:gd name="connsiteY2" fmla="*/ 288034 h 316099"/>
              <a:gd name="connsiteX3" fmla="*/ 792087 w 1686478"/>
              <a:gd name="connsiteY3" fmla="*/ 216025 h 316099"/>
              <a:gd name="connsiteX4" fmla="*/ 360039 w 1686478"/>
              <a:gd name="connsiteY4" fmla="*/ 144017 h 316099"/>
              <a:gd name="connsiteX5" fmla="*/ 0 w 1686478"/>
              <a:gd name="connsiteY5" fmla="*/ 0 h 316099"/>
              <a:gd name="connsiteX0" fmla="*/ 0 w 1686478"/>
              <a:gd name="connsiteY0" fmla="*/ 0 h 316099"/>
              <a:gd name="connsiteX1" fmla="*/ 0 w 1686478"/>
              <a:gd name="connsiteY1" fmla="*/ 288032 h 316099"/>
              <a:gd name="connsiteX2" fmla="*/ 1656185 w 1686478"/>
              <a:gd name="connsiteY2" fmla="*/ 288034 h 316099"/>
              <a:gd name="connsiteX3" fmla="*/ 792087 w 1686478"/>
              <a:gd name="connsiteY3" fmla="*/ 216025 h 316099"/>
              <a:gd name="connsiteX4" fmla="*/ 476841 w 1686478"/>
              <a:gd name="connsiteY4" fmla="*/ 153288 h 316099"/>
              <a:gd name="connsiteX5" fmla="*/ 0 w 1686478"/>
              <a:gd name="connsiteY5" fmla="*/ 0 h 316099"/>
              <a:gd name="connsiteX0" fmla="*/ 0 w 1686478"/>
              <a:gd name="connsiteY0" fmla="*/ 0 h 288034"/>
              <a:gd name="connsiteX1" fmla="*/ 0 w 1686478"/>
              <a:gd name="connsiteY1" fmla="*/ 288032 h 288034"/>
              <a:gd name="connsiteX2" fmla="*/ 1656185 w 1686478"/>
              <a:gd name="connsiteY2" fmla="*/ 288034 h 288034"/>
              <a:gd name="connsiteX3" fmla="*/ 792087 w 1686478"/>
              <a:gd name="connsiteY3" fmla="*/ 216025 h 288034"/>
              <a:gd name="connsiteX4" fmla="*/ 476841 w 1686478"/>
              <a:gd name="connsiteY4" fmla="*/ 153288 h 288034"/>
              <a:gd name="connsiteX5" fmla="*/ 0 w 1686478"/>
              <a:gd name="connsiteY5" fmla="*/ 0 h 288034"/>
              <a:gd name="connsiteX0" fmla="*/ 0 w 1686478"/>
              <a:gd name="connsiteY0" fmla="*/ 0 h 360042"/>
              <a:gd name="connsiteX1" fmla="*/ 0 w 1686478"/>
              <a:gd name="connsiteY1" fmla="*/ 360040 h 360042"/>
              <a:gd name="connsiteX2" fmla="*/ 1656185 w 1686478"/>
              <a:gd name="connsiteY2" fmla="*/ 360042 h 360042"/>
              <a:gd name="connsiteX3" fmla="*/ 792087 w 1686478"/>
              <a:gd name="connsiteY3" fmla="*/ 288033 h 360042"/>
              <a:gd name="connsiteX4" fmla="*/ 476841 w 1686478"/>
              <a:gd name="connsiteY4" fmla="*/ 225296 h 360042"/>
              <a:gd name="connsiteX5" fmla="*/ 0 w 1686478"/>
              <a:gd name="connsiteY5" fmla="*/ 0 h 360042"/>
              <a:gd name="connsiteX0" fmla="*/ 0 w 1686478"/>
              <a:gd name="connsiteY0" fmla="*/ 0 h 360042"/>
              <a:gd name="connsiteX1" fmla="*/ 0 w 1686478"/>
              <a:gd name="connsiteY1" fmla="*/ 360040 h 360042"/>
              <a:gd name="connsiteX2" fmla="*/ 1656185 w 1686478"/>
              <a:gd name="connsiteY2" fmla="*/ 360042 h 360042"/>
              <a:gd name="connsiteX3" fmla="*/ 792087 w 1686478"/>
              <a:gd name="connsiteY3" fmla="*/ 288033 h 360042"/>
              <a:gd name="connsiteX4" fmla="*/ 281080 w 1686478"/>
              <a:gd name="connsiteY4" fmla="*/ 216024 h 360042"/>
              <a:gd name="connsiteX5" fmla="*/ 0 w 1686478"/>
              <a:gd name="connsiteY5" fmla="*/ 0 h 360042"/>
              <a:gd name="connsiteX0" fmla="*/ 0 w 1686478"/>
              <a:gd name="connsiteY0" fmla="*/ 0 h 360042"/>
              <a:gd name="connsiteX1" fmla="*/ 0 w 1686478"/>
              <a:gd name="connsiteY1" fmla="*/ 360040 h 360042"/>
              <a:gd name="connsiteX2" fmla="*/ 1656185 w 1686478"/>
              <a:gd name="connsiteY2" fmla="*/ 360042 h 360042"/>
              <a:gd name="connsiteX3" fmla="*/ 792087 w 1686478"/>
              <a:gd name="connsiteY3" fmla="*/ 288033 h 360042"/>
              <a:gd name="connsiteX4" fmla="*/ 281080 w 1686478"/>
              <a:gd name="connsiteY4" fmla="*/ 216024 h 360042"/>
              <a:gd name="connsiteX5" fmla="*/ 0 w 1686478"/>
              <a:gd name="connsiteY5" fmla="*/ 0 h 360042"/>
              <a:gd name="connsiteX0" fmla="*/ 0 w 1686478"/>
              <a:gd name="connsiteY0" fmla="*/ 0 h 360042"/>
              <a:gd name="connsiteX1" fmla="*/ 0 w 1686478"/>
              <a:gd name="connsiteY1" fmla="*/ 360040 h 360042"/>
              <a:gd name="connsiteX2" fmla="*/ 1656185 w 1686478"/>
              <a:gd name="connsiteY2" fmla="*/ 360042 h 360042"/>
              <a:gd name="connsiteX3" fmla="*/ 702699 w 1686478"/>
              <a:gd name="connsiteY3" fmla="*/ 288032 h 360042"/>
              <a:gd name="connsiteX4" fmla="*/ 281080 w 1686478"/>
              <a:gd name="connsiteY4" fmla="*/ 216024 h 360042"/>
              <a:gd name="connsiteX5" fmla="*/ 0 w 1686478"/>
              <a:gd name="connsiteY5" fmla="*/ 0 h 360042"/>
              <a:gd name="connsiteX0" fmla="*/ 0 w 1997850"/>
              <a:gd name="connsiteY0" fmla="*/ 0 h 360040"/>
              <a:gd name="connsiteX1" fmla="*/ 0 w 1997850"/>
              <a:gd name="connsiteY1" fmla="*/ 360040 h 360040"/>
              <a:gd name="connsiteX2" fmla="*/ 1967558 w 1997850"/>
              <a:gd name="connsiteY2" fmla="*/ 360040 h 360040"/>
              <a:gd name="connsiteX3" fmla="*/ 702699 w 1997850"/>
              <a:gd name="connsiteY3" fmla="*/ 288032 h 360040"/>
              <a:gd name="connsiteX4" fmla="*/ 281080 w 1997850"/>
              <a:gd name="connsiteY4" fmla="*/ 216024 h 360040"/>
              <a:gd name="connsiteX5" fmla="*/ 0 w 1997850"/>
              <a:gd name="connsiteY5" fmla="*/ 0 h 36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7850" h="360040">
                <a:moveTo>
                  <a:pt x="0" y="0"/>
                </a:moveTo>
                <a:lnTo>
                  <a:pt x="0" y="360040"/>
                </a:lnTo>
                <a:lnTo>
                  <a:pt x="1967558" y="360040"/>
                </a:lnTo>
                <a:cubicBezTo>
                  <a:pt x="1997851" y="343483"/>
                  <a:pt x="973440" y="322845"/>
                  <a:pt x="702699" y="288032"/>
                </a:cubicBezTo>
                <a:cubicBezTo>
                  <a:pt x="666980" y="265013"/>
                  <a:pt x="311372" y="247472"/>
                  <a:pt x="281080" y="216024"/>
                </a:cubicBezTo>
                <a:lnTo>
                  <a:pt x="0" y="0"/>
                </a:lnTo>
                <a:close/>
              </a:path>
            </a:pathLst>
          </a:custGeom>
          <a:solidFill>
            <a:srgbClr val="0000FF">
              <a:alpha val="27000"/>
            </a:srgb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TextBox 5"/>
          <p:cNvSpPr txBox="1"/>
          <p:nvPr/>
        </p:nvSpPr>
        <p:spPr>
          <a:xfrm>
            <a:off x="323528" y="35913"/>
            <a:ext cx="7488832" cy="584775"/>
          </a:xfrm>
          <a:prstGeom prst="rect">
            <a:avLst/>
          </a:prstGeom>
          <a:noFill/>
        </p:spPr>
        <p:txBody>
          <a:bodyPr wrap="square" rtlCol="0">
            <a:spAutoFit/>
          </a:bodyPr>
          <a:lstStyle/>
          <a:p>
            <a:r>
              <a:rPr lang="en-GB" sz="3200" b="1" dirty="0">
                <a:solidFill>
                  <a:schemeClr val="accent4">
                    <a:lumMod val="75000"/>
                  </a:schemeClr>
                </a:solidFill>
                <a:latin typeface="Comic Sans MS" panose="030F0702030302020204" pitchFamily="66" charset="0"/>
              </a:rPr>
              <a:t>Inverse normal calculations</a:t>
            </a:r>
            <a:endParaRPr lang="en-GB" sz="3200" dirty="0">
              <a:solidFill>
                <a:schemeClr val="accent4">
                  <a:lumMod val="75000"/>
                </a:schemeClr>
              </a:solidFill>
              <a:latin typeface="Comic Sans MS" panose="030F0702030302020204" pitchFamily="66" charset="0"/>
            </a:endParaRPr>
          </a:p>
        </p:txBody>
      </p:sp>
      <p:sp>
        <p:nvSpPr>
          <p:cNvPr id="7" name="TextBox 6"/>
          <p:cNvSpPr txBox="1"/>
          <p:nvPr/>
        </p:nvSpPr>
        <p:spPr>
          <a:xfrm>
            <a:off x="179512" y="620688"/>
            <a:ext cx="8712968" cy="1200329"/>
          </a:xfrm>
          <a:prstGeom prst="rect">
            <a:avLst/>
          </a:prstGeom>
          <a:noFill/>
        </p:spPr>
        <p:txBody>
          <a:bodyPr wrap="square" rtlCol="0">
            <a:spAutoFit/>
          </a:bodyPr>
          <a:lstStyle/>
          <a:p>
            <a:r>
              <a:rPr lang="en-GB" sz="2400" dirty="0"/>
              <a:t>Sometimes you are given the percentage area under the curve, i.e. the probability or the proportion, and you are asked to find the value corresponding to it.  This is called an inverse normal calculation.</a:t>
            </a:r>
          </a:p>
        </p:txBody>
      </p:sp>
      <p:sp>
        <p:nvSpPr>
          <p:cNvPr id="8" name="TextBox 7"/>
          <p:cNvSpPr txBox="1"/>
          <p:nvPr/>
        </p:nvSpPr>
        <p:spPr>
          <a:xfrm>
            <a:off x="251520" y="1757913"/>
            <a:ext cx="7920880" cy="461665"/>
          </a:xfrm>
          <a:prstGeom prst="rect">
            <a:avLst/>
          </a:prstGeom>
          <a:noFill/>
        </p:spPr>
        <p:txBody>
          <a:bodyPr wrap="square" rtlCol="0">
            <a:spAutoFit/>
          </a:bodyPr>
          <a:lstStyle/>
          <a:p>
            <a:r>
              <a:rPr lang="en-GB" sz="2400" dirty="0"/>
              <a:t>Always make a sketch to illustrate the information given.</a:t>
            </a:r>
          </a:p>
        </p:txBody>
      </p:sp>
      <p:sp>
        <p:nvSpPr>
          <p:cNvPr id="9" name="TextBox 8"/>
          <p:cNvSpPr txBox="1"/>
          <p:nvPr/>
        </p:nvSpPr>
        <p:spPr>
          <a:xfrm>
            <a:off x="200499" y="2228663"/>
            <a:ext cx="5616624" cy="1938992"/>
          </a:xfrm>
          <a:prstGeom prst="rect">
            <a:avLst/>
          </a:prstGeom>
          <a:noFill/>
        </p:spPr>
        <p:txBody>
          <a:bodyPr wrap="square" rtlCol="0">
            <a:spAutoFit/>
          </a:bodyPr>
          <a:lstStyle/>
          <a:p>
            <a:r>
              <a:rPr lang="en-GB" sz="2400" dirty="0"/>
              <a:t>You must always remember to use the area to the </a:t>
            </a:r>
            <a:r>
              <a:rPr lang="en-GB" sz="2400" b="1" dirty="0"/>
              <a:t>left</a:t>
            </a:r>
            <a:r>
              <a:rPr lang="en-GB" sz="2400" dirty="0"/>
              <a:t> when using your GDC.  If you are given the area to the </a:t>
            </a:r>
            <a:r>
              <a:rPr lang="en-GB" sz="2400" b="1" dirty="0"/>
              <a:t>right</a:t>
            </a:r>
            <a:r>
              <a:rPr lang="en-GB" sz="2400" dirty="0"/>
              <a:t> of the value, you must subtract this from 1 (or 100%) before using your GDC.</a:t>
            </a:r>
          </a:p>
        </p:txBody>
      </p:sp>
      <p:sp>
        <p:nvSpPr>
          <p:cNvPr id="10" name="TextBox 9"/>
          <p:cNvSpPr txBox="1"/>
          <p:nvPr/>
        </p:nvSpPr>
        <p:spPr>
          <a:xfrm>
            <a:off x="158403" y="4176740"/>
            <a:ext cx="8656481" cy="830997"/>
          </a:xfrm>
          <a:prstGeom prst="rect">
            <a:avLst/>
          </a:prstGeom>
          <a:noFill/>
        </p:spPr>
        <p:txBody>
          <a:bodyPr wrap="square" rtlCol="0">
            <a:spAutoFit/>
          </a:bodyPr>
          <a:lstStyle/>
          <a:p>
            <a:r>
              <a:rPr lang="en-GB" sz="2400" dirty="0"/>
              <a:t>For example, an area of 5% above a certain value means there is an area of 95% below it.</a:t>
            </a:r>
          </a:p>
        </p:txBody>
      </p:sp>
      <p:graphicFrame>
        <p:nvGraphicFramePr>
          <p:cNvPr id="11" name="Chart 10"/>
          <p:cNvGraphicFramePr/>
          <p:nvPr>
            <p:extLst>
              <p:ext uri="{D42A27DB-BD31-4B8C-83A1-F6EECF244321}">
                <p14:modId xmlns:p14="http://schemas.microsoft.com/office/powerpoint/2010/main" val="1497682900"/>
              </p:ext>
            </p:extLst>
          </p:nvPr>
        </p:nvGraphicFramePr>
        <p:xfrm>
          <a:off x="5868144" y="2098154"/>
          <a:ext cx="3139827" cy="2266950"/>
        </p:xfrm>
        <a:graphic>
          <a:graphicData uri="http://schemas.openxmlformats.org/drawingml/2006/chart">
            <c:chart xmlns:c="http://schemas.openxmlformats.org/drawingml/2006/chart" xmlns:r="http://schemas.openxmlformats.org/officeDocument/2006/relationships" r:id="rId2"/>
          </a:graphicData>
        </a:graphic>
      </p:graphicFrame>
      <p:cxnSp>
        <p:nvCxnSpPr>
          <p:cNvPr id="19" name="Straight Connector 18"/>
          <p:cNvCxnSpPr/>
          <p:nvPr/>
        </p:nvCxnSpPr>
        <p:spPr>
          <a:xfrm>
            <a:off x="7812360" y="3898354"/>
            <a:ext cx="0" cy="360040"/>
          </a:xfrm>
          <a:prstGeom prst="line">
            <a:avLst/>
          </a:prstGeom>
          <a:ln w="19050">
            <a:solidFill>
              <a:srgbClr val="0000FF"/>
            </a:solidFill>
            <a:prstDash val="sysDash"/>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7884000" y="3466306"/>
            <a:ext cx="1008480" cy="730960"/>
            <a:chOff x="7884000" y="2708920"/>
            <a:chExt cx="1008480" cy="730960"/>
          </a:xfrm>
        </p:grpSpPr>
        <p:cxnSp>
          <p:nvCxnSpPr>
            <p:cNvPr id="22" name="Straight Arrow Connector 21"/>
            <p:cNvCxnSpPr/>
            <p:nvPr/>
          </p:nvCxnSpPr>
          <p:spPr>
            <a:xfrm flipH="1">
              <a:off x="7884000" y="3024000"/>
              <a:ext cx="504056" cy="4158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316416" y="2708920"/>
              <a:ext cx="576064" cy="369332"/>
            </a:xfrm>
            <a:prstGeom prst="rect">
              <a:avLst/>
            </a:prstGeom>
            <a:noFill/>
          </p:spPr>
          <p:txBody>
            <a:bodyPr wrap="square" rtlCol="0">
              <a:spAutoFit/>
            </a:bodyPr>
            <a:lstStyle/>
            <a:p>
              <a:r>
                <a:rPr lang="en-GB" dirty="0"/>
                <a:t>5%</a:t>
              </a:r>
            </a:p>
          </p:txBody>
        </p:sp>
      </p:grpSp>
      <p:grpSp>
        <p:nvGrpSpPr>
          <p:cNvPr id="26" name="Group 25"/>
          <p:cNvGrpSpPr/>
          <p:nvPr/>
        </p:nvGrpSpPr>
        <p:grpSpPr>
          <a:xfrm>
            <a:off x="6444576" y="3178274"/>
            <a:ext cx="935736" cy="747160"/>
            <a:chOff x="8316416" y="2708920"/>
            <a:chExt cx="935736" cy="747160"/>
          </a:xfrm>
        </p:grpSpPr>
        <p:cxnSp>
          <p:nvCxnSpPr>
            <p:cNvPr id="27" name="Straight Arrow Connector 26"/>
            <p:cNvCxnSpPr/>
            <p:nvPr/>
          </p:nvCxnSpPr>
          <p:spPr>
            <a:xfrm>
              <a:off x="8532072" y="3024032"/>
              <a:ext cx="720080"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316416" y="2708920"/>
              <a:ext cx="719712" cy="369332"/>
            </a:xfrm>
            <a:prstGeom prst="rect">
              <a:avLst/>
            </a:prstGeom>
            <a:noFill/>
          </p:spPr>
          <p:txBody>
            <a:bodyPr wrap="square" rtlCol="0">
              <a:spAutoFit/>
            </a:bodyPr>
            <a:lstStyle/>
            <a:p>
              <a:r>
                <a:rPr lang="en-GB" dirty="0"/>
                <a:t>95%</a:t>
              </a:r>
            </a:p>
          </p:txBody>
        </p:sp>
      </p:grpSp>
      <p:grpSp>
        <p:nvGrpSpPr>
          <p:cNvPr id="32" name="Group 31"/>
          <p:cNvGrpSpPr/>
          <p:nvPr/>
        </p:nvGrpSpPr>
        <p:grpSpPr>
          <a:xfrm>
            <a:off x="5868144" y="2098154"/>
            <a:ext cx="3168352" cy="2266950"/>
            <a:chOff x="5868144" y="1340768"/>
            <a:chExt cx="3168352" cy="2266950"/>
          </a:xfrm>
        </p:grpSpPr>
        <p:graphicFrame>
          <p:nvGraphicFramePr>
            <p:cNvPr id="33" name="Chart 32"/>
            <p:cNvGraphicFramePr/>
            <p:nvPr/>
          </p:nvGraphicFramePr>
          <p:xfrm>
            <a:off x="5868144" y="1340768"/>
            <a:ext cx="3139827" cy="2266950"/>
          </p:xfrm>
          <a:graphic>
            <a:graphicData uri="http://schemas.openxmlformats.org/drawingml/2006/chart">
              <c:chart xmlns:c="http://schemas.openxmlformats.org/drawingml/2006/chart" xmlns:r="http://schemas.openxmlformats.org/officeDocument/2006/relationships" r:id="rId3"/>
            </a:graphicData>
          </a:graphic>
        </p:graphicFrame>
        <p:cxnSp>
          <p:nvCxnSpPr>
            <p:cNvPr id="34" name="Straight Arrow Connector 33"/>
            <p:cNvCxnSpPr/>
            <p:nvPr/>
          </p:nvCxnSpPr>
          <p:spPr>
            <a:xfrm flipV="1">
              <a:off x="6012160" y="1476000"/>
              <a:ext cx="0" cy="20162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6012160" y="3492000"/>
              <a:ext cx="302433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143545" y="5015333"/>
            <a:ext cx="8656481" cy="830997"/>
          </a:xfrm>
          <a:prstGeom prst="rect">
            <a:avLst/>
          </a:prstGeom>
          <a:noFill/>
        </p:spPr>
        <p:txBody>
          <a:bodyPr wrap="square" rtlCol="0">
            <a:spAutoFit/>
          </a:bodyPr>
          <a:lstStyle/>
          <a:p>
            <a:r>
              <a:rPr lang="en-GB" sz="2400" dirty="0"/>
              <a:t>You can use the GDC to find this value. The calculator has a function called inverse Normal which will do this. </a:t>
            </a:r>
          </a:p>
        </p:txBody>
      </p:sp>
      <p:sp>
        <p:nvSpPr>
          <p:cNvPr id="23" name="Rectangle 22">
            <a:hlinkClick r:id="rId4"/>
            <a:extLst>
              <a:ext uri="{FF2B5EF4-FFF2-40B4-BE49-F238E27FC236}">
                <a16:creationId xmlns:a16="http://schemas.microsoft.com/office/drawing/2014/main" id="{2FC45624-8026-45D2-9DB3-DF8224265AF4}"/>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hlinkClick r:id="rId4"/>
            <a:extLst>
              <a:ext uri="{FF2B5EF4-FFF2-40B4-BE49-F238E27FC236}">
                <a16:creationId xmlns:a16="http://schemas.microsoft.com/office/drawing/2014/main" id="{FE5AAD08-69AD-4B59-B387-D786A3767944}"/>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7" grpId="0"/>
      <p:bldP spid="8" grpId="0"/>
      <p:bldP spid="9" grpId="0"/>
      <p:bldP spid="10"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4860032" y="2060848"/>
            <a:ext cx="3384377" cy="2448272"/>
            <a:chOff x="4860032" y="1484784"/>
            <a:chExt cx="3384377" cy="2448272"/>
          </a:xfrm>
        </p:grpSpPr>
        <p:grpSp>
          <p:nvGrpSpPr>
            <p:cNvPr id="35" name="Group 31"/>
            <p:cNvGrpSpPr/>
            <p:nvPr/>
          </p:nvGrpSpPr>
          <p:grpSpPr>
            <a:xfrm>
              <a:off x="6300192" y="1484784"/>
              <a:ext cx="576064" cy="2448272"/>
              <a:chOff x="6372200" y="1484784"/>
              <a:chExt cx="576064" cy="3096344"/>
            </a:xfrm>
          </p:grpSpPr>
          <p:cxnSp>
            <p:nvCxnSpPr>
              <p:cNvPr id="51" name="Straight Connector 50"/>
              <p:cNvCxnSpPr/>
              <p:nvPr/>
            </p:nvCxnSpPr>
            <p:spPr>
              <a:xfrm flipH="1">
                <a:off x="6645608" y="2282740"/>
                <a:ext cx="7424" cy="2298388"/>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6372200" y="1484784"/>
                <a:ext cx="576064" cy="797956"/>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2000" i="1" dirty="0">
                    <a:solidFill>
                      <a:srgbClr val="FF0000"/>
                    </a:solidFill>
                    <a:latin typeface="Times New Roman" pitchFamily="18" charset="0"/>
                    <a:cs typeface="Times New Roman" pitchFamily="18" charset="0"/>
                  </a:rPr>
                  <a:t>μ</a:t>
                </a:r>
                <a:endParaRPr lang="en-GB" sz="2000" i="1" dirty="0">
                  <a:solidFill>
                    <a:srgbClr val="FF0000"/>
                  </a:solidFill>
                  <a:latin typeface="Times New Roman" pitchFamily="18" charset="0"/>
                  <a:cs typeface="Times New Roman" pitchFamily="18" charset="0"/>
                </a:endParaRPr>
              </a:p>
              <a:p>
                <a:pPr algn="ctr"/>
                <a:r>
                  <a:rPr lang="en-GB" sz="1500" dirty="0">
                    <a:solidFill>
                      <a:srgbClr val="FF0000"/>
                    </a:solidFill>
                    <a:latin typeface="Times New Roman" pitchFamily="18" charset="0"/>
                    <a:cs typeface="Times New Roman" pitchFamily="18" charset="0"/>
                  </a:rPr>
                  <a:t>110</a:t>
                </a:r>
                <a:endParaRPr lang="en-GB" sz="1500" dirty="0">
                  <a:solidFill>
                    <a:srgbClr val="FF0000"/>
                  </a:solidFill>
                </a:endParaRPr>
              </a:p>
            </p:txBody>
          </p:sp>
        </p:grpSp>
        <p:grpSp>
          <p:nvGrpSpPr>
            <p:cNvPr id="36" name="Group 32"/>
            <p:cNvGrpSpPr/>
            <p:nvPr/>
          </p:nvGrpSpPr>
          <p:grpSpPr>
            <a:xfrm>
              <a:off x="5831992" y="2118202"/>
              <a:ext cx="1548000" cy="1814853"/>
              <a:chOff x="5607115" y="2420888"/>
              <a:chExt cx="2178236" cy="2160240"/>
            </a:xfrm>
          </p:grpSpPr>
          <p:cxnSp>
            <p:nvCxnSpPr>
              <p:cNvPr id="47" name="Straight Connector 46"/>
              <p:cNvCxnSpPr/>
              <p:nvPr/>
            </p:nvCxnSpPr>
            <p:spPr>
              <a:xfrm>
                <a:off x="6156176"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164288"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5607115" y="2420888"/>
                <a:ext cx="909103"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102</a:t>
                </a:r>
                <a:endParaRPr lang="en-GB" sz="1500" dirty="0">
                  <a:solidFill>
                    <a:schemeClr val="accent6">
                      <a:lumMod val="75000"/>
                    </a:schemeClr>
                  </a:solidFill>
                </a:endParaRPr>
              </a:p>
            </p:txBody>
          </p:sp>
          <p:sp>
            <p:nvSpPr>
              <p:cNvPr id="50" name="Rectangle 49"/>
              <p:cNvSpPr/>
              <p:nvPr/>
            </p:nvSpPr>
            <p:spPr>
              <a:xfrm>
                <a:off x="6696233" y="2420888"/>
                <a:ext cx="1089118"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118</a:t>
                </a:r>
                <a:endParaRPr lang="en-GB" sz="1500" dirty="0">
                  <a:solidFill>
                    <a:schemeClr val="accent6">
                      <a:lumMod val="75000"/>
                    </a:schemeClr>
                  </a:solidFill>
                </a:endParaRPr>
              </a:p>
            </p:txBody>
          </p:sp>
        </p:grpSp>
        <p:grpSp>
          <p:nvGrpSpPr>
            <p:cNvPr id="37" name="Group 33"/>
            <p:cNvGrpSpPr/>
            <p:nvPr/>
          </p:nvGrpSpPr>
          <p:grpSpPr>
            <a:xfrm>
              <a:off x="5508104" y="2662659"/>
              <a:ext cx="2268000" cy="1270397"/>
              <a:chOff x="5191788" y="3068960"/>
              <a:chExt cx="3209499" cy="1512168"/>
            </a:xfrm>
          </p:grpSpPr>
          <p:cxnSp>
            <p:nvCxnSpPr>
              <p:cNvPr id="43" name="Straight Connector 42"/>
              <p:cNvCxnSpPr>
                <a:stCxn id="45" idx="2"/>
              </p:cNvCxnSpPr>
              <p:nvPr/>
            </p:nvCxnSpPr>
            <p:spPr>
              <a:xfrm flipH="1">
                <a:off x="5693271" y="3746708"/>
                <a:ext cx="1" cy="834420"/>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7739292" y="3724009"/>
                <a:ext cx="1" cy="857119"/>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5191788" y="3068960"/>
                <a:ext cx="1002968"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rPr>
                  <a:t>94</a:t>
                </a:r>
              </a:p>
            </p:txBody>
          </p:sp>
          <p:sp>
            <p:nvSpPr>
              <p:cNvPr id="46" name="Rectangle 45"/>
              <p:cNvSpPr/>
              <p:nvPr/>
            </p:nvSpPr>
            <p:spPr>
              <a:xfrm>
                <a:off x="7197723" y="3068960"/>
                <a:ext cx="1203564" cy="677748"/>
              </a:xfrm>
              <a:prstGeom prst="rect">
                <a:avLst/>
              </a:prstGeom>
            </p:spPr>
            <p:txBody>
              <a:bodyPr wrap="square">
                <a:spAutoFit/>
              </a:bodyPr>
              <a:lstStyle/>
              <a:p>
                <a:pPr algn="ct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latin typeface="Times New Roman" pitchFamily="18" charset="0"/>
                    <a:cs typeface="Times New Roman" pitchFamily="18" charset="0"/>
                  </a:rPr>
                  <a:t>126</a:t>
                </a:r>
                <a:endParaRPr lang="en-GB" sz="1500" dirty="0">
                  <a:solidFill>
                    <a:srgbClr val="008000"/>
                  </a:solidFill>
                </a:endParaRPr>
              </a:p>
            </p:txBody>
          </p:sp>
        </p:grpSp>
        <p:grpSp>
          <p:nvGrpSpPr>
            <p:cNvPr id="38" name="Group 34"/>
            <p:cNvGrpSpPr/>
            <p:nvPr/>
          </p:nvGrpSpPr>
          <p:grpSpPr>
            <a:xfrm>
              <a:off x="4860032" y="3025630"/>
              <a:ext cx="3384377" cy="907426"/>
              <a:chOff x="4375438" y="3501008"/>
              <a:chExt cx="4505368" cy="1080120"/>
            </a:xfrm>
          </p:grpSpPr>
          <p:cxnSp>
            <p:nvCxnSpPr>
              <p:cNvPr id="39" name="Straight Connector 38"/>
              <p:cNvCxnSpPr/>
              <p:nvPr/>
            </p:nvCxnSpPr>
            <p:spPr>
              <a:xfrm>
                <a:off x="5148064"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173065"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4375438" y="3501008"/>
                <a:ext cx="1444053"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 86</a:t>
                </a:r>
                <a:endParaRPr lang="en-GB" sz="1500" dirty="0">
                  <a:solidFill>
                    <a:srgbClr val="0000FF"/>
                  </a:solidFill>
                </a:endParaRPr>
              </a:p>
            </p:txBody>
          </p:sp>
          <p:sp>
            <p:nvSpPr>
              <p:cNvPr id="42" name="Rectangle 41"/>
              <p:cNvSpPr/>
              <p:nvPr/>
            </p:nvSpPr>
            <p:spPr>
              <a:xfrm>
                <a:off x="7572985" y="3501008"/>
                <a:ext cx="1307821"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134</a:t>
                </a:r>
                <a:endParaRPr lang="en-GB" sz="1500" dirty="0">
                  <a:solidFill>
                    <a:srgbClr val="0000FF"/>
                  </a:solidFill>
                </a:endParaRPr>
              </a:p>
            </p:txBody>
          </p:sp>
        </p:grpSp>
      </p:grpSp>
      <p:grpSp>
        <p:nvGrpSpPr>
          <p:cNvPr id="53" name="Group 29"/>
          <p:cNvGrpSpPr/>
          <p:nvPr/>
        </p:nvGrpSpPr>
        <p:grpSpPr>
          <a:xfrm>
            <a:off x="4499992" y="2420888"/>
            <a:ext cx="4176464" cy="2592288"/>
            <a:chOff x="4644008" y="1556792"/>
            <a:chExt cx="4176464" cy="2592288"/>
          </a:xfrm>
        </p:grpSpPr>
        <p:cxnSp>
          <p:nvCxnSpPr>
            <p:cNvPr id="54" name="Straight Arrow Connector 53"/>
            <p:cNvCxnSpPr/>
            <p:nvPr/>
          </p:nvCxnSpPr>
          <p:spPr>
            <a:xfrm flipV="1">
              <a:off x="4788024" y="1628800"/>
              <a:ext cx="0" cy="20162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788024" y="3573016"/>
              <a:ext cx="40324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6" name="Chart 55"/>
            <p:cNvGraphicFramePr/>
            <p:nvPr/>
          </p:nvGraphicFramePr>
          <p:xfrm>
            <a:off x="4644008" y="1556792"/>
            <a:ext cx="4176464" cy="2592288"/>
          </p:xfrm>
          <a:graphic>
            <a:graphicData uri="http://schemas.openxmlformats.org/drawingml/2006/chart">
              <c:chart xmlns:c="http://schemas.openxmlformats.org/drawingml/2006/chart" xmlns:r="http://schemas.openxmlformats.org/officeDocument/2006/relationships" r:id="rId2"/>
            </a:graphicData>
          </a:graphic>
        </p:graphicFrame>
      </p:grpSp>
      <p:sp>
        <p:nvSpPr>
          <p:cNvPr id="57" name="Freeform 56"/>
          <p:cNvSpPr/>
          <p:nvPr/>
        </p:nvSpPr>
        <p:spPr>
          <a:xfrm>
            <a:off x="4772025" y="2728848"/>
            <a:ext cx="3576638" cy="1712119"/>
          </a:xfrm>
          <a:custGeom>
            <a:avLst/>
            <a:gdLst>
              <a:gd name="connsiteX0" fmla="*/ 0 w 3576638"/>
              <a:gd name="connsiteY0" fmla="*/ 1691481 h 1712119"/>
              <a:gd name="connsiteX1" fmla="*/ 671513 w 3576638"/>
              <a:gd name="connsiteY1" fmla="*/ 1672431 h 1712119"/>
              <a:gd name="connsiteX2" fmla="*/ 1095375 w 3576638"/>
              <a:gd name="connsiteY2" fmla="*/ 1453356 h 1712119"/>
              <a:gd name="connsiteX3" fmla="*/ 1452563 w 3576638"/>
              <a:gd name="connsiteY3" fmla="*/ 977106 h 1712119"/>
              <a:gd name="connsiteX4" fmla="*/ 1809750 w 3576638"/>
              <a:gd name="connsiteY4" fmla="*/ 15081 h 1712119"/>
              <a:gd name="connsiteX5" fmla="*/ 2181225 w 3576638"/>
              <a:gd name="connsiteY5" fmla="*/ 1067594 h 1712119"/>
              <a:gd name="connsiteX6" fmla="*/ 2552700 w 3576638"/>
              <a:gd name="connsiteY6" fmla="*/ 1481931 h 1712119"/>
              <a:gd name="connsiteX7" fmla="*/ 2943225 w 3576638"/>
              <a:gd name="connsiteY7" fmla="*/ 1677194 h 1712119"/>
              <a:gd name="connsiteX8" fmla="*/ 3576638 w 3576638"/>
              <a:gd name="connsiteY8" fmla="*/ 1691481 h 1712119"/>
              <a:gd name="connsiteX9" fmla="*/ 3576638 w 3576638"/>
              <a:gd name="connsiteY9" fmla="*/ 1691481 h 171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6638" h="1712119">
                <a:moveTo>
                  <a:pt x="0" y="1691481"/>
                </a:moveTo>
                <a:cubicBezTo>
                  <a:pt x="244475" y="1701799"/>
                  <a:pt x="488951" y="1712118"/>
                  <a:pt x="671513" y="1672431"/>
                </a:cubicBezTo>
                <a:cubicBezTo>
                  <a:pt x="854075" y="1632744"/>
                  <a:pt x="965200" y="1569243"/>
                  <a:pt x="1095375" y="1453356"/>
                </a:cubicBezTo>
                <a:cubicBezTo>
                  <a:pt x="1225550" y="1337469"/>
                  <a:pt x="1333501" y="1216818"/>
                  <a:pt x="1452563" y="977106"/>
                </a:cubicBezTo>
                <a:cubicBezTo>
                  <a:pt x="1571625" y="737394"/>
                  <a:pt x="1688306" y="0"/>
                  <a:pt x="1809750" y="15081"/>
                </a:cubicBezTo>
                <a:cubicBezTo>
                  <a:pt x="1931194" y="30162"/>
                  <a:pt x="2057400" y="823119"/>
                  <a:pt x="2181225" y="1067594"/>
                </a:cubicBezTo>
                <a:cubicBezTo>
                  <a:pt x="2305050" y="1312069"/>
                  <a:pt x="2425700" y="1380331"/>
                  <a:pt x="2552700" y="1481931"/>
                </a:cubicBezTo>
                <a:cubicBezTo>
                  <a:pt x="2679700" y="1583531"/>
                  <a:pt x="2772569" y="1642269"/>
                  <a:pt x="2943225" y="1677194"/>
                </a:cubicBezTo>
                <a:cubicBezTo>
                  <a:pt x="3113881" y="1712119"/>
                  <a:pt x="3576638" y="1691481"/>
                  <a:pt x="3576638" y="1691481"/>
                </a:cubicBezTo>
                <a:lnTo>
                  <a:pt x="3576638" y="1691481"/>
                </a:lnTo>
              </a:path>
            </a:pathLst>
          </a:cu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8" name="Freeform 57"/>
          <p:cNvSpPr/>
          <p:nvPr/>
        </p:nvSpPr>
        <p:spPr>
          <a:xfrm>
            <a:off x="5164975" y="3169706"/>
            <a:ext cx="1219200" cy="1274618"/>
          </a:xfrm>
          <a:custGeom>
            <a:avLst/>
            <a:gdLst>
              <a:gd name="connsiteX0" fmla="*/ 1213658 w 1219200"/>
              <a:gd name="connsiteY0" fmla="*/ 0 h 1274618"/>
              <a:gd name="connsiteX1" fmla="*/ 1219200 w 1219200"/>
              <a:gd name="connsiteY1" fmla="*/ 1269077 h 1274618"/>
              <a:gd name="connsiteX2" fmla="*/ 0 w 1219200"/>
              <a:gd name="connsiteY2" fmla="*/ 1274618 h 1274618"/>
              <a:gd name="connsiteX3" fmla="*/ 277090 w 1219200"/>
              <a:gd name="connsiteY3" fmla="*/ 1224742 h 1274618"/>
              <a:gd name="connsiteX4" fmla="*/ 404552 w 1219200"/>
              <a:gd name="connsiteY4" fmla="*/ 1202575 h 1274618"/>
              <a:gd name="connsiteX5" fmla="*/ 509847 w 1219200"/>
              <a:gd name="connsiteY5" fmla="*/ 1152698 h 1274618"/>
              <a:gd name="connsiteX6" fmla="*/ 637309 w 1219200"/>
              <a:gd name="connsiteY6" fmla="*/ 1064029 h 1274618"/>
              <a:gd name="connsiteX7" fmla="*/ 703810 w 1219200"/>
              <a:gd name="connsiteY7" fmla="*/ 1003069 h 1274618"/>
              <a:gd name="connsiteX8" fmla="*/ 781396 w 1219200"/>
              <a:gd name="connsiteY8" fmla="*/ 925484 h 1274618"/>
              <a:gd name="connsiteX9" fmla="*/ 903316 w 1219200"/>
              <a:gd name="connsiteY9" fmla="*/ 775855 h 1274618"/>
              <a:gd name="connsiteX10" fmla="*/ 997527 w 1219200"/>
              <a:gd name="connsiteY10" fmla="*/ 642851 h 1274618"/>
              <a:gd name="connsiteX11" fmla="*/ 1069570 w 1219200"/>
              <a:gd name="connsiteY11" fmla="*/ 493222 h 1274618"/>
              <a:gd name="connsiteX12" fmla="*/ 1141614 w 1219200"/>
              <a:gd name="connsiteY12" fmla="*/ 299258 h 1274618"/>
              <a:gd name="connsiteX13" fmla="*/ 1169323 w 1219200"/>
              <a:gd name="connsiteY13" fmla="*/ 199506 h 1274618"/>
              <a:gd name="connsiteX14" fmla="*/ 1213658 w 1219200"/>
              <a:gd name="connsiteY14" fmla="*/ 0 h 127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 h="1274618">
                <a:moveTo>
                  <a:pt x="1213658" y="0"/>
                </a:moveTo>
                <a:cubicBezTo>
                  <a:pt x="1215505" y="423026"/>
                  <a:pt x="1217353" y="846051"/>
                  <a:pt x="1219200" y="1269077"/>
                </a:cubicBezTo>
                <a:lnTo>
                  <a:pt x="0" y="1274618"/>
                </a:lnTo>
                <a:lnTo>
                  <a:pt x="277090" y="1224742"/>
                </a:lnTo>
                <a:lnTo>
                  <a:pt x="404552" y="1202575"/>
                </a:lnTo>
                <a:lnTo>
                  <a:pt x="509847" y="1152698"/>
                </a:lnTo>
                <a:lnTo>
                  <a:pt x="637309" y="1064029"/>
                </a:lnTo>
                <a:lnTo>
                  <a:pt x="703810" y="1003069"/>
                </a:lnTo>
                <a:lnTo>
                  <a:pt x="781396" y="925484"/>
                </a:lnTo>
                <a:lnTo>
                  <a:pt x="903316" y="775855"/>
                </a:lnTo>
                <a:lnTo>
                  <a:pt x="997527" y="642851"/>
                </a:lnTo>
                <a:lnTo>
                  <a:pt x="1069570" y="493222"/>
                </a:lnTo>
                <a:lnTo>
                  <a:pt x="1141614" y="299258"/>
                </a:lnTo>
                <a:lnTo>
                  <a:pt x="1169323" y="199506"/>
                </a:lnTo>
                <a:lnTo>
                  <a:pt x="1213658" y="0"/>
                </a:lnTo>
                <a:close/>
              </a:path>
            </a:pathLst>
          </a:custGeom>
          <a:solidFill>
            <a:srgbClr val="008000">
              <a:alpha val="51000"/>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9" name="TextBox 58">
            <a:extLst>
              <a:ext uri="{FF2B5EF4-FFF2-40B4-BE49-F238E27FC236}">
                <a16:creationId xmlns:a16="http://schemas.microsoft.com/office/drawing/2014/main" id="{58D255E6-C3D8-4A97-94DF-F872ACD7C43F}"/>
              </a:ext>
            </a:extLst>
          </p:cNvPr>
          <p:cNvSpPr txBox="1"/>
          <p:nvPr/>
        </p:nvSpPr>
        <p:spPr>
          <a:xfrm>
            <a:off x="182880" y="1636614"/>
            <a:ext cx="8238902" cy="769441"/>
          </a:xfrm>
          <a:prstGeom prst="rect">
            <a:avLst/>
          </a:prstGeom>
          <a:noFill/>
        </p:spPr>
        <p:txBody>
          <a:bodyPr wrap="square" rtlCol="0">
            <a:spAutoFit/>
          </a:bodyPr>
          <a:lstStyle/>
          <a:p>
            <a:r>
              <a:rPr lang="en-GB" sz="2200" dirty="0"/>
              <a:t>c) 250 pears are weighed.  Calculate the expected number of pears that weigh less than 105g.</a:t>
            </a:r>
          </a:p>
        </p:txBody>
      </p:sp>
      <p:sp>
        <p:nvSpPr>
          <p:cNvPr id="60" name="TextBox 59">
            <a:extLst>
              <a:ext uri="{FF2B5EF4-FFF2-40B4-BE49-F238E27FC236}">
                <a16:creationId xmlns:a16="http://schemas.microsoft.com/office/drawing/2014/main" id="{3D7E123D-D777-4139-B351-7593D0E8D7BD}"/>
              </a:ext>
            </a:extLst>
          </p:cNvPr>
          <p:cNvSpPr txBox="1"/>
          <p:nvPr/>
        </p:nvSpPr>
        <p:spPr>
          <a:xfrm>
            <a:off x="4499992" y="1890208"/>
            <a:ext cx="4680520" cy="430887"/>
          </a:xfrm>
          <a:prstGeom prst="rect">
            <a:avLst/>
          </a:prstGeom>
          <a:noFill/>
        </p:spPr>
        <p:txBody>
          <a:bodyPr wrap="square" rtlCol="0">
            <a:spAutoFit/>
          </a:bodyPr>
          <a:lstStyle/>
          <a:p>
            <a:r>
              <a:rPr lang="en-GB" sz="2200" dirty="0"/>
              <a:t>Sketch a diagram.  </a:t>
            </a:r>
            <a:r>
              <a:rPr lang="el-GR" sz="2200" dirty="0"/>
              <a:t>μ</a:t>
            </a:r>
            <a:r>
              <a:rPr lang="en-GB" sz="2200" dirty="0"/>
              <a:t> = 110g      </a:t>
            </a:r>
            <a:r>
              <a:rPr lang="el-GR" sz="2200" dirty="0"/>
              <a:t>σ</a:t>
            </a:r>
            <a:r>
              <a:rPr lang="en-GB" sz="2200" dirty="0"/>
              <a:t> = 8g</a:t>
            </a:r>
          </a:p>
        </p:txBody>
      </p:sp>
      <p:sp>
        <p:nvSpPr>
          <p:cNvPr id="61" name="TextBox 60">
            <a:extLst>
              <a:ext uri="{FF2B5EF4-FFF2-40B4-BE49-F238E27FC236}">
                <a16:creationId xmlns:a16="http://schemas.microsoft.com/office/drawing/2014/main" id="{888C5203-EF4C-4FC7-896A-B6D69C6C85A8}"/>
              </a:ext>
            </a:extLst>
          </p:cNvPr>
          <p:cNvSpPr txBox="1"/>
          <p:nvPr/>
        </p:nvSpPr>
        <p:spPr>
          <a:xfrm>
            <a:off x="7960430" y="1566112"/>
            <a:ext cx="1183570" cy="430887"/>
          </a:xfrm>
          <a:prstGeom prst="rect">
            <a:avLst/>
          </a:prstGeom>
          <a:noFill/>
        </p:spPr>
        <p:txBody>
          <a:bodyPr wrap="square" rtlCol="0">
            <a:spAutoFit/>
          </a:bodyPr>
          <a:lstStyle/>
          <a:p>
            <a:r>
              <a:rPr lang="en-GB" sz="2200" b="1" dirty="0">
                <a:solidFill>
                  <a:srgbClr val="0000FF"/>
                </a:solidFill>
              </a:rPr>
              <a:t>121g</a:t>
            </a:r>
          </a:p>
        </p:txBody>
      </p:sp>
      <p:sp>
        <p:nvSpPr>
          <p:cNvPr id="62" name="TextBox 61">
            <a:extLst>
              <a:ext uri="{FF2B5EF4-FFF2-40B4-BE49-F238E27FC236}">
                <a16:creationId xmlns:a16="http://schemas.microsoft.com/office/drawing/2014/main" id="{2E967348-948E-4746-BDAE-55517B521E2B}"/>
              </a:ext>
            </a:extLst>
          </p:cNvPr>
          <p:cNvSpPr txBox="1"/>
          <p:nvPr/>
        </p:nvSpPr>
        <p:spPr>
          <a:xfrm>
            <a:off x="182880" y="347472"/>
            <a:ext cx="8100392" cy="769441"/>
          </a:xfrm>
          <a:prstGeom prst="rect">
            <a:avLst/>
          </a:prstGeom>
          <a:noFill/>
        </p:spPr>
        <p:txBody>
          <a:bodyPr wrap="square" rtlCol="0">
            <a:spAutoFit/>
          </a:bodyPr>
          <a:lstStyle/>
          <a:p>
            <a:r>
              <a:rPr lang="en-GB" sz="2200" dirty="0"/>
              <a:t>The weights of pears are normally distributed with a mean of 110g and a standard deviation of 8g.</a:t>
            </a:r>
          </a:p>
        </p:txBody>
      </p:sp>
      <p:sp>
        <p:nvSpPr>
          <p:cNvPr id="63" name="TextBox 62">
            <a:extLst>
              <a:ext uri="{FF2B5EF4-FFF2-40B4-BE49-F238E27FC236}">
                <a16:creationId xmlns:a16="http://schemas.microsoft.com/office/drawing/2014/main" id="{AFD10A93-32F7-42F2-8610-6EF6100D533E}"/>
              </a:ext>
            </a:extLst>
          </p:cNvPr>
          <p:cNvSpPr txBox="1"/>
          <p:nvPr/>
        </p:nvSpPr>
        <p:spPr>
          <a:xfrm>
            <a:off x="179512" y="0"/>
            <a:ext cx="1512168" cy="430887"/>
          </a:xfrm>
          <a:prstGeom prst="rect">
            <a:avLst/>
          </a:prstGeom>
          <a:noFill/>
        </p:spPr>
        <p:txBody>
          <a:bodyPr wrap="square" rtlCol="0">
            <a:spAutoFit/>
          </a:bodyPr>
          <a:lstStyle/>
          <a:p>
            <a:r>
              <a:rPr lang="en-GB" sz="2200" b="1" dirty="0">
                <a:solidFill>
                  <a:srgbClr val="002060"/>
                </a:solidFill>
              </a:rPr>
              <a:t>Example 2</a:t>
            </a:r>
          </a:p>
        </p:txBody>
      </p:sp>
      <p:sp>
        <p:nvSpPr>
          <p:cNvPr id="64" name="TextBox 63">
            <a:extLst>
              <a:ext uri="{FF2B5EF4-FFF2-40B4-BE49-F238E27FC236}">
                <a16:creationId xmlns:a16="http://schemas.microsoft.com/office/drawing/2014/main" id="{E97C2A19-BBEB-496D-A656-777B6FF0B3FB}"/>
              </a:ext>
            </a:extLst>
          </p:cNvPr>
          <p:cNvSpPr txBox="1"/>
          <p:nvPr/>
        </p:nvSpPr>
        <p:spPr>
          <a:xfrm>
            <a:off x="7996942" y="998934"/>
            <a:ext cx="964178" cy="430887"/>
          </a:xfrm>
          <a:prstGeom prst="rect">
            <a:avLst/>
          </a:prstGeom>
          <a:noFill/>
        </p:spPr>
        <p:txBody>
          <a:bodyPr wrap="square" rtlCol="0">
            <a:spAutoFit/>
          </a:bodyPr>
          <a:lstStyle/>
          <a:p>
            <a:r>
              <a:rPr lang="en-GB" sz="2200" b="1" dirty="0">
                <a:solidFill>
                  <a:srgbClr val="0000FF"/>
                </a:solidFill>
              </a:rPr>
              <a:t>88.8%</a:t>
            </a:r>
          </a:p>
        </p:txBody>
      </p:sp>
      <p:sp>
        <p:nvSpPr>
          <p:cNvPr id="65" name="TextBox 64">
            <a:extLst>
              <a:ext uri="{FF2B5EF4-FFF2-40B4-BE49-F238E27FC236}">
                <a16:creationId xmlns:a16="http://schemas.microsoft.com/office/drawing/2014/main" id="{D4049009-2337-4661-BB75-5A9DDCFDE8BF}"/>
              </a:ext>
            </a:extLst>
          </p:cNvPr>
          <p:cNvSpPr txBox="1"/>
          <p:nvPr/>
        </p:nvSpPr>
        <p:spPr>
          <a:xfrm>
            <a:off x="179512" y="969051"/>
            <a:ext cx="8964488" cy="769441"/>
          </a:xfrm>
          <a:prstGeom prst="rect">
            <a:avLst/>
          </a:prstGeom>
          <a:noFill/>
        </p:spPr>
        <p:txBody>
          <a:bodyPr wrap="square" rtlCol="0">
            <a:spAutoFit/>
          </a:bodyPr>
          <a:lstStyle/>
          <a:p>
            <a:pPr marL="342900" indent="-342900">
              <a:buAutoNum type="alphaLcParenR"/>
            </a:pPr>
            <a:r>
              <a:rPr lang="en-GB" sz="2200" dirty="0"/>
              <a:t>Find the percentage of pears that weigh between 100g and 130g.</a:t>
            </a:r>
          </a:p>
          <a:p>
            <a:pPr marL="342900" indent="-342900">
              <a:buFont typeface="+mj-lt"/>
              <a:buAutoNum type="alphaLcParenR" startAt="2"/>
            </a:pPr>
            <a:r>
              <a:rPr lang="en-GB" sz="2200" dirty="0"/>
              <a:t>It is known that 8% of the pears weigh more than </a:t>
            </a:r>
            <a:r>
              <a:rPr lang="en-GB" sz="2200" i="1" dirty="0">
                <a:latin typeface="Times New Roman" pitchFamily="18" charset="0"/>
                <a:cs typeface="Times New Roman" pitchFamily="18" charset="0"/>
              </a:rPr>
              <a:t>m</a:t>
            </a:r>
            <a:r>
              <a:rPr lang="en-GB" sz="2200" dirty="0"/>
              <a:t> g. Find the value of </a:t>
            </a:r>
            <a:r>
              <a:rPr lang="en-GB" sz="2200" i="1" dirty="0">
                <a:latin typeface="Times New Roman" pitchFamily="18" charset="0"/>
                <a:cs typeface="Times New Roman" pitchFamily="18" charset="0"/>
              </a:rPr>
              <a:t>m</a:t>
            </a:r>
            <a:r>
              <a:rPr lang="en-GB" sz="2200" dirty="0"/>
              <a:t>.</a:t>
            </a:r>
          </a:p>
        </p:txBody>
      </p:sp>
      <p:sp>
        <p:nvSpPr>
          <p:cNvPr id="66" name="Rectangle 65">
            <a:hlinkClick r:id="rId3"/>
            <a:extLst>
              <a:ext uri="{FF2B5EF4-FFF2-40B4-BE49-F238E27FC236}">
                <a16:creationId xmlns:a16="http://schemas.microsoft.com/office/drawing/2014/main" id="{1725F436-D532-4C36-96A5-B210B75318EF}"/>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Rectangle 66">
            <a:hlinkClick r:id="rId3"/>
            <a:extLst>
              <a:ext uri="{FF2B5EF4-FFF2-40B4-BE49-F238E27FC236}">
                <a16:creationId xmlns:a16="http://schemas.microsoft.com/office/drawing/2014/main" id="{2194E28E-5067-4F3C-A177-B0A0EB351F56}"/>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23E9D13-06D3-CC9E-BD58-2915CEE2E443}"/>
              </a:ext>
            </a:extLst>
          </p:cNvPr>
          <p:cNvSpPr txBox="1"/>
          <p:nvPr/>
        </p:nvSpPr>
        <p:spPr>
          <a:xfrm>
            <a:off x="3203848" y="5486400"/>
            <a:ext cx="792088" cy="461665"/>
          </a:xfrm>
          <a:prstGeom prst="rect">
            <a:avLst/>
          </a:prstGeom>
          <a:noFill/>
        </p:spPr>
        <p:txBody>
          <a:bodyPr wrap="square" rtlCol="0">
            <a:spAutoFit/>
          </a:bodyPr>
          <a:lstStyle/>
          <a:p>
            <a:r>
              <a:rPr lang="en-US" sz="2400" dirty="0"/>
              <a:t>tap</a:t>
            </a:r>
            <a:endParaRPr lang="en-GB" sz="2400" dirty="0"/>
          </a:p>
        </p:txBody>
      </p:sp>
      <p:pic>
        <p:nvPicPr>
          <p:cNvPr id="3" name="Picture 2">
            <a:extLst>
              <a:ext uri="{FF2B5EF4-FFF2-40B4-BE49-F238E27FC236}">
                <a16:creationId xmlns:a16="http://schemas.microsoft.com/office/drawing/2014/main" id="{3C2AF818-AD33-2D25-4341-868B0E1483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800" y="2331720"/>
            <a:ext cx="1788599" cy="4206240"/>
          </a:xfrm>
          <a:prstGeom prst="rect">
            <a:avLst/>
          </a:prstGeom>
        </p:spPr>
      </p:pic>
      <p:sp>
        <p:nvSpPr>
          <p:cNvPr id="4" name="TextBox 3">
            <a:extLst>
              <a:ext uri="{FF2B5EF4-FFF2-40B4-BE49-F238E27FC236}">
                <a16:creationId xmlns:a16="http://schemas.microsoft.com/office/drawing/2014/main" id="{5A58C05C-1C7B-D41F-92E3-0E6A961C117B}"/>
              </a:ext>
            </a:extLst>
          </p:cNvPr>
          <p:cNvSpPr txBox="1"/>
          <p:nvPr/>
        </p:nvSpPr>
        <p:spPr>
          <a:xfrm>
            <a:off x="4363236" y="5494206"/>
            <a:ext cx="1788598" cy="461665"/>
          </a:xfrm>
          <a:prstGeom prst="rect">
            <a:avLst/>
          </a:prstGeom>
          <a:noFill/>
        </p:spPr>
        <p:txBody>
          <a:bodyPr wrap="square" rtlCol="0">
            <a:spAutoFit/>
          </a:bodyPr>
          <a:lstStyle/>
          <a:p>
            <a:r>
              <a:rPr lang="en-GB" sz="2400" dirty="0" err="1"/>
              <a:t>Normalcdf</a:t>
            </a:r>
            <a:r>
              <a:rPr lang="en-GB" sz="2400" dirty="0"/>
              <a:t>(</a:t>
            </a:r>
          </a:p>
        </p:txBody>
      </p:sp>
      <p:pic>
        <p:nvPicPr>
          <p:cNvPr id="5" name="Picture 4">
            <a:extLst>
              <a:ext uri="{FF2B5EF4-FFF2-40B4-BE49-F238E27FC236}">
                <a16:creationId xmlns:a16="http://schemas.microsoft.com/office/drawing/2014/main" id="{0AA7E7E5-F164-3440-D978-7519276BB74B}"/>
              </a:ext>
            </a:extLst>
          </p:cNvPr>
          <p:cNvPicPr>
            <a:picLocks noChangeAspect="1"/>
          </p:cNvPicPr>
          <p:nvPr/>
        </p:nvPicPr>
        <p:blipFill>
          <a:blip r:embed="rId5"/>
          <a:stretch>
            <a:fillRect/>
          </a:stretch>
        </p:blipFill>
        <p:spPr>
          <a:xfrm>
            <a:off x="3842028" y="5594736"/>
            <a:ext cx="521208" cy="260603"/>
          </a:xfrm>
          <a:prstGeom prst="rect">
            <a:avLst/>
          </a:prstGeom>
        </p:spPr>
      </p:pic>
    </p:spTree>
    <p:extLst>
      <p:ext uri="{BB962C8B-B14F-4D97-AF65-F5344CB8AC3E}">
        <p14:creationId xmlns:p14="http://schemas.microsoft.com/office/powerpoint/2010/main" val="335920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4860032" y="2060848"/>
            <a:ext cx="3384377" cy="2448272"/>
            <a:chOff x="4860032" y="1484784"/>
            <a:chExt cx="3384377" cy="2448272"/>
          </a:xfrm>
        </p:grpSpPr>
        <p:grpSp>
          <p:nvGrpSpPr>
            <p:cNvPr id="35" name="Group 31"/>
            <p:cNvGrpSpPr/>
            <p:nvPr/>
          </p:nvGrpSpPr>
          <p:grpSpPr>
            <a:xfrm>
              <a:off x="6300192" y="1484784"/>
              <a:ext cx="576064" cy="2448272"/>
              <a:chOff x="6372200" y="1484784"/>
              <a:chExt cx="576064" cy="3096344"/>
            </a:xfrm>
          </p:grpSpPr>
          <p:cxnSp>
            <p:nvCxnSpPr>
              <p:cNvPr id="51" name="Straight Connector 50"/>
              <p:cNvCxnSpPr/>
              <p:nvPr/>
            </p:nvCxnSpPr>
            <p:spPr>
              <a:xfrm flipH="1">
                <a:off x="6645608" y="2282740"/>
                <a:ext cx="7424" cy="2298388"/>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6372200" y="1484784"/>
                <a:ext cx="576064" cy="797956"/>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2000" i="1" dirty="0">
                    <a:solidFill>
                      <a:srgbClr val="FF0000"/>
                    </a:solidFill>
                    <a:latin typeface="Times New Roman" pitchFamily="18" charset="0"/>
                    <a:cs typeface="Times New Roman" pitchFamily="18" charset="0"/>
                  </a:rPr>
                  <a:t>μ</a:t>
                </a:r>
                <a:endParaRPr lang="en-GB" sz="2000" i="1" dirty="0">
                  <a:solidFill>
                    <a:srgbClr val="FF0000"/>
                  </a:solidFill>
                  <a:latin typeface="Times New Roman" pitchFamily="18" charset="0"/>
                  <a:cs typeface="Times New Roman" pitchFamily="18" charset="0"/>
                </a:endParaRPr>
              </a:p>
              <a:p>
                <a:pPr algn="ctr"/>
                <a:r>
                  <a:rPr lang="en-GB" sz="1500" dirty="0">
                    <a:solidFill>
                      <a:srgbClr val="FF0000"/>
                    </a:solidFill>
                    <a:latin typeface="Times New Roman" pitchFamily="18" charset="0"/>
                    <a:cs typeface="Times New Roman" pitchFamily="18" charset="0"/>
                  </a:rPr>
                  <a:t>110</a:t>
                </a:r>
                <a:endParaRPr lang="en-GB" sz="1500" dirty="0">
                  <a:solidFill>
                    <a:srgbClr val="FF0000"/>
                  </a:solidFill>
                </a:endParaRPr>
              </a:p>
            </p:txBody>
          </p:sp>
        </p:grpSp>
        <p:grpSp>
          <p:nvGrpSpPr>
            <p:cNvPr id="36" name="Group 32"/>
            <p:cNvGrpSpPr/>
            <p:nvPr/>
          </p:nvGrpSpPr>
          <p:grpSpPr>
            <a:xfrm>
              <a:off x="5831992" y="2118202"/>
              <a:ext cx="1548000" cy="1814853"/>
              <a:chOff x="5607115" y="2420888"/>
              <a:chExt cx="2178236" cy="2160240"/>
            </a:xfrm>
          </p:grpSpPr>
          <p:cxnSp>
            <p:nvCxnSpPr>
              <p:cNvPr id="47" name="Straight Connector 46"/>
              <p:cNvCxnSpPr/>
              <p:nvPr/>
            </p:nvCxnSpPr>
            <p:spPr>
              <a:xfrm>
                <a:off x="6156176"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164288"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5607115" y="2420888"/>
                <a:ext cx="909103"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102</a:t>
                </a:r>
                <a:endParaRPr lang="en-GB" sz="1500" dirty="0">
                  <a:solidFill>
                    <a:schemeClr val="accent6">
                      <a:lumMod val="75000"/>
                    </a:schemeClr>
                  </a:solidFill>
                </a:endParaRPr>
              </a:p>
            </p:txBody>
          </p:sp>
          <p:sp>
            <p:nvSpPr>
              <p:cNvPr id="50" name="Rectangle 49"/>
              <p:cNvSpPr/>
              <p:nvPr/>
            </p:nvSpPr>
            <p:spPr>
              <a:xfrm>
                <a:off x="6696233" y="2420888"/>
                <a:ext cx="1089118"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118</a:t>
                </a:r>
                <a:endParaRPr lang="en-GB" sz="1500" dirty="0">
                  <a:solidFill>
                    <a:schemeClr val="accent6">
                      <a:lumMod val="75000"/>
                    </a:schemeClr>
                  </a:solidFill>
                </a:endParaRPr>
              </a:p>
            </p:txBody>
          </p:sp>
        </p:grpSp>
        <p:grpSp>
          <p:nvGrpSpPr>
            <p:cNvPr id="37" name="Group 33"/>
            <p:cNvGrpSpPr/>
            <p:nvPr/>
          </p:nvGrpSpPr>
          <p:grpSpPr>
            <a:xfrm>
              <a:off x="5508104" y="2662659"/>
              <a:ext cx="2268000" cy="1270397"/>
              <a:chOff x="5191788" y="3068960"/>
              <a:chExt cx="3209499" cy="1512168"/>
            </a:xfrm>
          </p:grpSpPr>
          <p:cxnSp>
            <p:nvCxnSpPr>
              <p:cNvPr id="43" name="Straight Connector 42"/>
              <p:cNvCxnSpPr>
                <a:stCxn id="45" idx="2"/>
              </p:cNvCxnSpPr>
              <p:nvPr/>
            </p:nvCxnSpPr>
            <p:spPr>
              <a:xfrm flipH="1">
                <a:off x="5693271" y="3746708"/>
                <a:ext cx="1" cy="834420"/>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7739292" y="3724009"/>
                <a:ext cx="1" cy="857119"/>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5191788" y="3068960"/>
                <a:ext cx="1002968"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rPr>
                  <a:t>94</a:t>
                </a:r>
              </a:p>
            </p:txBody>
          </p:sp>
          <p:sp>
            <p:nvSpPr>
              <p:cNvPr id="46" name="Rectangle 45"/>
              <p:cNvSpPr/>
              <p:nvPr/>
            </p:nvSpPr>
            <p:spPr>
              <a:xfrm>
                <a:off x="7197723" y="3068960"/>
                <a:ext cx="1203564" cy="677748"/>
              </a:xfrm>
              <a:prstGeom prst="rect">
                <a:avLst/>
              </a:prstGeom>
            </p:spPr>
            <p:txBody>
              <a:bodyPr wrap="square">
                <a:spAutoFit/>
              </a:bodyPr>
              <a:lstStyle/>
              <a:p>
                <a:pPr algn="ct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latin typeface="Times New Roman" pitchFamily="18" charset="0"/>
                    <a:cs typeface="Times New Roman" pitchFamily="18" charset="0"/>
                  </a:rPr>
                  <a:t>126</a:t>
                </a:r>
                <a:endParaRPr lang="en-GB" sz="1500" dirty="0">
                  <a:solidFill>
                    <a:srgbClr val="008000"/>
                  </a:solidFill>
                </a:endParaRPr>
              </a:p>
            </p:txBody>
          </p:sp>
        </p:grpSp>
        <p:grpSp>
          <p:nvGrpSpPr>
            <p:cNvPr id="38" name="Group 34"/>
            <p:cNvGrpSpPr/>
            <p:nvPr/>
          </p:nvGrpSpPr>
          <p:grpSpPr>
            <a:xfrm>
              <a:off x="4860032" y="3025630"/>
              <a:ext cx="3384377" cy="907426"/>
              <a:chOff x="4375438" y="3501008"/>
              <a:chExt cx="4505368" cy="1080120"/>
            </a:xfrm>
          </p:grpSpPr>
          <p:cxnSp>
            <p:nvCxnSpPr>
              <p:cNvPr id="39" name="Straight Connector 38"/>
              <p:cNvCxnSpPr/>
              <p:nvPr/>
            </p:nvCxnSpPr>
            <p:spPr>
              <a:xfrm>
                <a:off x="5148064"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173065"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4375438" y="3501008"/>
                <a:ext cx="1444053"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 86</a:t>
                </a:r>
                <a:endParaRPr lang="en-GB" sz="1500" dirty="0">
                  <a:solidFill>
                    <a:srgbClr val="0000FF"/>
                  </a:solidFill>
                </a:endParaRPr>
              </a:p>
            </p:txBody>
          </p:sp>
          <p:sp>
            <p:nvSpPr>
              <p:cNvPr id="42" name="Rectangle 41"/>
              <p:cNvSpPr/>
              <p:nvPr/>
            </p:nvSpPr>
            <p:spPr>
              <a:xfrm>
                <a:off x="7572985" y="3501008"/>
                <a:ext cx="1307821"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134</a:t>
                </a:r>
                <a:endParaRPr lang="en-GB" sz="1500" dirty="0">
                  <a:solidFill>
                    <a:srgbClr val="0000FF"/>
                  </a:solidFill>
                </a:endParaRPr>
              </a:p>
            </p:txBody>
          </p:sp>
        </p:grpSp>
      </p:grpSp>
      <p:grpSp>
        <p:nvGrpSpPr>
          <p:cNvPr id="53" name="Group 29"/>
          <p:cNvGrpSpPr/>
          <p:nvPr/>
        </p:nvGrpSpPr>
        <p:grpSpPr>
          <a:xfrm>
            <a:off x="4499992" y="2420888"/>
            <a:ext cx="4176464" cy="2592288"/>
            <a:chOff x="4644008" y="1556792"/>
            <a:chExt cx="4176464" cy="2592288"/>
          </a:xfrm>
        </p:grpSpPr>
        <p:cxnSp>
          <p:nvCxnSpPr>
            <p:cNvPr id="54" name="Straight Arrow Connector 53"/>
            <p:cNvCxnSpPr/>
            <p:nvPr/>
          </p:nvCxnSpPr>
          <p:spPr>
            <a:xfrm flipV="1">
              <a:off x="4788024" y="1628800"/>
              <a:ext cx="0" cy="20162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788024" y="3573016"/>
              <a:ext cx="40324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6" name="Chart 55"/>
            <p:cNvGraphicFramePr/>
            <p:nvPr/>
          </p:nvGraphicFramePr>
          <p:xfrm>
            <a:off x="4644008" y="1556792"/>
            <a:ext cx="4176464" cy="2592288"/>
          </p:xfrm>
          <a:graphic>
            <a:graphicData uri="http://schemas.openxmlformats.org/drawingml/2006/chart">
              <c:chart xmlns:c="http://schemas.openxmlformats.org/drawingml/2006/chart" xmlns:r="http://schemas.openxmlformats.org/officeDocument/2006/relationships" r:id="rId2"/>
            </a:graphicData>
          </a:graphic>
        </p:graphicFrame>
      </p:grpSp>
      <p:sp>
        <p:nvSpPr>
          <p:cNvPr id="57" name="Freeform 56"/>
          <p:cNvSpPr/>
          <p:nvPr/>
        </p:nvSpPr>
        <p:spPr>
          <a:xfrm>
            <a:off x="4772025" y="2728848"/>
            <a:ext cx="3576638" cy="1712119"/>
          </a:xfrm>
          <a:custGeom>
            <a:avLst/>
            <a:gdLst>
              <a:gd name="connsiteX0" fmla="*/ 0 w 3576638"/>
              <a:gd name="connsiteY0" fmla="*/ 1691481 h 1712119"/>
              <a:gd name="connsiteX1" fmla="*/ 671513 w 3576638"/>
              <a:gd name="connsiteY1" fmla="*/ 1672431 h 1712119"/>
              <a:gd name="connsiteX2" fmla="*/ 1095375 w 3576638"/>
              <a:gd name="connsiteY2" fmla="*/ 1453356 h 1712119"/>
              <a:gd name="connsiteX3" fmla="*/ 1452563 w 3576638"/>
              <a:gd name="connsiteY3" fmla="*/ 977106 h 1712119"/>
              <a:gd name="connsiteX4" fmla="*/ 1809750 w 3576638"/>
              <a:gd name="connsiteY4" fmla="*/ 15081 h 1712119"/>
              <a:gd name="connsiteX5" fmla="*/ 2181225 w 3576638"/>
              <a:gd name="connsiteY5" fmla="*/ 1067594 h 1712119"/>
              <a:gd name="connsiteX6" fmla="*/ 2552700 w 3576638"/>
              <a:gd name="connsiteY6" fmla="*/ 1481931 h 1712119"/>
              <a:gd name="connsiteX7" fmla="*/ 2943225 w 3576638"/>
              <a:gd name="connsiteY7" fmla="*/ 1677194 h 1712119"/>
              <a:gd name="connsiteX8" fmla="*/ 3576638 w 3576638"/>
              <a:gd name="connsiteY8" fmla="*/ 1691481 h 1712119"/>
              <a:gd name="connsiteX9" fmla="*/ 3576638 w 3576638"/>
              <a:gd name="connsiteY9" fmla="*/ 1691481 h 171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6638" h="1712119">
                <a:moveTo>
                  <a:pt x="0" y="1691481"/>
                </a:moveTo>
                <a:cubicBezTo>
                  <a:pt x="244475" y="1701799"/>
                  <a:pt x="488951" y="1712118"/>
                  <a:pt x="671513" y="1672431"/>
                </a:cubicBezTo>
                <a:cubicBezTo>
                  <a:pt x="854075" y="1632744"/>
                  <a:pt x="965200" y="1569243"/>
                  <a:pt x="1095375" y="1453356"/>
                </a:cubicBezTo>
                <a:cubicBezTo>
                  <a:pt x="1225550" y="1337469"/>
                  <a:pt x="1333501" y="1216818"/>
                  <a:pt x="1452563" y="977106"/>
                </a:cubicBezTo>
                <a:cubicBezTo>
                  <a:pt x="1571625" y="737394"/>
                  <a:pt x="1688306" y="0"/>
                  <a:pt x="1809750" y="15081"/>
                </a:cubicBezTo>
                <a:cubicBezTo>
                  <a:pt x="1931194" y="30162"/>
                  <a:pt x="2057400" y="823119"/>
                  <a:pt x="2181225" y="1067594"/>
                </a:cubicBezTo>
                <a:cubicBezTo>
                  <a:pt x="2305050" y="1312069"/>
                  <a:pt x="2425700" y="1380331"/>
                  <a:pt x="2552700" y="1481931"/>
                </a:cubicBezTo>
                <a:cubicBezTo>
                  <a:pt x="2679700" y="1583531"/>
                  <a:pt x="2772569" y="1642269"/>
                  <a:pt x="2943225" y="1677194"/>
                </a:cubicBezTo>
                <a:cubicBezTo>
                  <a:pt x="3113881" y="1712119"/>
                  <a:pt x="3576638" y="1691481"/>
                  <a:pt x="3576638" y="1691481"/>
                </a:cubicBezTo>
                <a:lnTo>
                  <a:pt x="3576638" y="1691481"/>
                </a:lnTo>
              </a:path>
            </a:pathLst>
          </a:cu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TextBox 30"/>
          <p:cNvSpPr txBox="1"/>
          <p:nvPr/>
        </p:nvSpPr>
        <p:spPr>
          <a:xfrm>
            <a:off x="2890891" y="4844969"/>
            <a:ext cx="2761230" cy="769441"/>
          </a:xfrm>
          <a:prstGeom prst="rect">
            <a:avLst/>
          </a:prstGeom>
          <a:noFill/>
        </p:spPr>
        <p:txBody>
          <a:bodyPr wrap="square" rtlCol="0">
            <a:spAutoFit/>
          </a:bodyPr>
          <a:lstStyle/>
          <a:p>
            <a:r>
              <a:rPr lang="en-US" sz="2200" dirty="0"/>
              <a:t>Type the information from the problem: </a:t>
            </a:r>
            <a:endParaRPr lang="en-GB" sz="2200" dirty="0"/>
          </a:p>
        </p:txBody>
      </p:sp>
      <p:sp>
        <p:nvSpPr>
          <p:cNvPr id="58" name="TextBox 57"/>
          <p:cNvSpPr txBox="1"/>
          <p:nvPr/>
        </p:nvSpPr>
        <p:spPr>
          <a:xfrm>
            <a:off x="5831992" y="4846749"/>
            <a:ext cx="1857971" cy="430887"/>
          </a:xfrm>
          <a:prstGeom prst="rect">
            <a:avLst/>
          </a:prstGeom>
          <a:noFill/>
        </p:spPr>
        <p:txBody>
          <a:bodyPr wrap="square" rtlCol="0">
            <a:spAutoFit/>
          </a:bodyPr>
          <a:lstStyle/>
          <a:p>
            <a:r>
              <a:rPr lang="en-US" sz="2200" dirty="0"/>
              <a:t>Lower: -10000 </a:t>
            </a:r>
            <a:endParaRPr lang="en-GB" sz="2200" dirty="0"/>
          </a:p>
        </p:txBody>
      </p:sp>
      <p:sp>
        <p:nvSpPr>
          <p:cNvPr id="59" name="TextBox 58"/>
          <p:cNvSpPr txBox="1"/>
          <p:nvPr/>
        </p:nvSpPr>
        <p:spPr>
          <a:xfrm>
            <a:off x="5831992" y="5189495"/>
            <a:ext cx="1626595" cy="430887"/>
          </a:xfrm>
          <a:prstGeom prst="rect">
            <a:avLst/>
          </a:prstGeom>
          <a:noFill/>
        </p:spPr>
        <p:txBody>
          <a:bodyPr wrap="square" rtlCol="0">
            <a:spAutoFit/>
          </a:bodyPr>
          <a:lstStyle/>
          <a:p>
            <a:r>
              <a:rPr lang="en-US" sz="2200" dirty="0"/>
              <a:t>Upper: 105  </a:t>
            </a:r>
            <a:endParaRPr lang="en-GB" sz="2200" dirty="0"/>
          </a:p>
        </p:txBody>
      </p:sp>
      <p:sp>
        <p:nvSpPr>
          <p:cNvPr id="60" name="TextBox 59"/>
          <p:cNvSpPr txBox="1"/>
          <p:nvPr/>
        </p:nvSpPr>
        <p:spPr>
          <a:xfrm>
            <a:off x="6350990" y="5850931"/>
            <a:ext cx="1626595" cy="430887"/>
          </a:xfrm>
          <a:prstGeom prst="rect">
            <a:avLst/>
          </a:prstGeom>
          <a:noFill/>
        </p:spPr>
        <p:txBody>
          <a:bodyPr wrap="square" rtlCol="0">
            <a:spAutoFit/>
          </a:bodyPr>
          <a:lstStyle/>
          <a:p>
            <a:r>
              <a:rPr lang="en-US" sz="2200" dirty="0">
                <a:sym typeface="Symbol" panose="05050102010706020507" pitchFamily="18" charset="2"/>
              </a:rPr>
              <a:t></a:t>
            </a:r>
            <a:r>
              <a:rPr lang="en-US" sz="2200" dirty="0"/>
              <a:t>: 8  </a:t>
            </a:r>
            <a:endParaRPr lang="en-GB" sz="2200" dirty="0"/>
          </a:p>
        </p:txBody>
      </p:sp>
      <p:sp>
        <p:nvSpPr>
          <p:cNvPr id="61" name="TextBox 60"/>
          <p:cNvSpPr txBox="1"/>
          <p:nvPr/>
        </p:nvSpPr>
        <p:spPr>
          <a:xfrm>
            <a:off x="6350991" y="5514650"/>
            <a:ext cx="1626595" cy="430887"/>
          </a:xfrm>
          <a:prstGeom prst="rect">
            <a:avLst/>
          </a:prstGeom>
          <a:noFill/>
        </p:spPr>
        <p:txBody>
          <a:bodyPr wrap="square" rtlCol="0">
            <a:spAutoFit/>
          </a:bodyPr>
          <a:lstStyle/>
          <a:p>
            <a:r>
              <a:rPr lang="en-US" sz="2200" dirty="0">
                <a:sym typeface="Symbol" panose="05050102010706020507" pitchFamily="18" charset="2"/>
              </a:rPr>
              <a:t></a:t>
            </a:r>
            <a:r>
              <a:rPr lang="en-US" sz="2200" dirty="0"/>
              <a:t>: 110  </a:t>
            </a:r>
            <a:endParaRPr lang="en-GB" sz="2200" dirty="0"/>
          </a:p>
        </p:txBody>
      </p:sp>
      <p:sp>
        <p:nvSpPr>
          <p:cNvPr id="65" name="Freeform 64"/>
          <p:cNvSpPr/>
          <p:nvPr/>
        </p:nvSpPr>
        <p:spPr>
          <a:xfrm>
            <a:off x="5164975" y="3169706"/>
            <a:ext cx="1219200" cy="1274618"/>
          </a:xfrm>
          <a:custGeom>
            <a:avLst/>
            <a:gdLst>
              <a:gd name="connsiteX0" fmla="*/ 1213658 w 1219200"/>
              <a:gd name="connsiteY0" fmla="*/ 0 h 1274618"/>
              <a:gd name="connsiteX1" fmla="*/ 1219200 w 1219200"/>
              <a:gd name="connsiteY1" fmla="*/ 1269077 h 1274618"/>
              <a:gd name="connsiteX2" fmla="*/ 0 w 1219200"/>
              <a:gd name="connsiteY2" fmla="*/ 1274618 h 1274618"/>
              <a:gd name="connsiteX3" fmla="*/ 277090 w 1219200"/>
              <a:gd name="connsiteY3" fmla="*/ 1224742 h 1274618"/>
              <a:gd name="connsiteX4" fmla="*/ 404552 w 1219200"/>
              <a:gd name="connsiteY4" fmla="*/ 1202575 h 1274618"/>
              <a:gd name="connsiteX5" fmla="*/ 509847 w 1219200"/>
              <a:gd name="connsiteY5" fmla="*/ 1152698 h 1274618"/>
              <a:gd name="connsiteX6" fmla="*/ 637309 w 1219200"/>
              <a:gd name="connsiteY6" fmla="*/ 1064029 h 1274618"/>
              <a:gd name="connsiteX7" fmla="*/ 703810 w 1219200"/>
              <a:gd name="connsiteY7" fmla="*/ 1003069 h 1274618"/>
              <a:gd name="connsiteX8" fmla="*/ 781396 w 1219200"/>
              <a:gd name="connsiteY8" fmla="*/ 925484 h 1274618"/>
              <a:gd name="connsiteX9" fmla="*/ 903316 w 1219200"/>
              <a:gd name="connsiteY9" fmla="*/ 775855 h 1274618"/>
              <a:gd name="connsiteX10" fmla="*/ 997527 w 1219200"/>
              <a:gd name="connsiteY10" fmla="*/ 642851 h 1274618"/>
              <a:gd name="connsiteX11" fmla="*/ 1069570 w 1219200"/>
              <a:gd name="connsiteY11" fmla="*/ 493222 h 1274618"/>
              <a:gd name="connsiteX12" fmla="*/ 1141614 w 1219200"/>
              <a:gd name="connsiteY12" fmla="*/ 299258 h 1274618"/>
              <a:gd name="connsiteX13" fmla="*/ 1169323 w 1219200"/>
              <a:gd name="connsiteY13" fmla="*/ 199506 h 1274618"/>
              <a:gd name="connsiteX14" fmla="*/ 1213658 w 1219200"/>
              <a:gd name="connsiteY14" fmla="*/ 0 h 127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 h="1274618">
                <a:moveTo>
                  <a:pt x="1213658" y="0"/>
                </a:moveTo>
                <a:cubicBezTo>
                  <a:pt x="1215505" y="423026"/>
                  <a:pt x="1217353" y="846051"/>
                  <a:pt x="1219200" y="1269077"/>
                </a:cubicBezTo>
                <a:lnTo>
                  <a:pt x="0" y="1274618"/>
                </a:lnTo>
                <a:lnTo>
                  <a:pt x="277090" y="1224742"/>
                </a:lnTo>
                <a:lnTo>
                  <a:pt x="404552" y="1202575"/>
                </a:lnTo>
                <a:lnTo>
                  <a:pt x="509847" y="1152698"/>
                </a:lnTo>
                <a:lnTo>
                  <a:pt x="637309" y="1064029"/>
                </a:lnTo>
                <a:lnTo>
                  <a:pt x="703810" y="1003069"/>
                </a:lnTo>
                <a:lnTo>
                  <a:pt x="781396" y="925484"/>
                </a:lnTo>
                <a:lnTo>
                  <a:pt x="903316" y="775855"/>
                </a:lnTo>
                <a:lnTo>
                  <a:pt x="997527" y="642851"/>
                </a:lnTo>
                <a:lnTo>
                  <a:pt x="1069570" y="493222"/>
                </a:lnTo>
                <a:lnTo>
                  <a:pt x="1141614" y="299258"/>
                </a:lnTo>
                <a:lnTo>
                  <a:pt x="1169323" y="199506"/>
                </a:lnTo>
                <a:lnTo>
                  <a:pt x="1213658" y="0"/>
                </a:lnTo>
                <a:close/>
              </a:path>
            </a:pathLst>
          </a:custGeom>
          <a:solidFill>
            <a:srgbClr val="008000">
              <a:alpha val="51000"/>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8" name="TextBox 67">
            <a:extLst>
              <a:ext uri="{FF2B5EF4-FFF2-40B4-BE49-F238E27FC236}">
                <a16:creationId xmlns:a16="http://schemas.microsoft.com/office/drawing/2014/main" id="{04BCE40E-21D9-4C22-A509-D49D729AE936}"/>
              </a:ext>
            </a:extLst>
          </p:cNvPr>
          <p:cNvSpPr txBox="1"/>
          <p:nvPr/>
        </p:nvSpPr>
        <p:spPr>
          <a:xfrm>
            <a:off x="182880" y="1636614"/>
            <a:ext cx="8238902" cy="769441"/>
          </a:xfrm>
          <a:prstGeom prst="rect">
            <a:avLst/>
          </a:prstGeom>
          <a:noFill/>
        </p:spPr>
        <p:txBody>
          <a:bodyPr wrap="square" rtlCol="0">
            <a:spAutoFit/>
          </a:bodyPr>
          <a:lstStyle/>
          <a:p>
            <a:r>
              <a:rPr lang="en-GB" sz="2200" dirty="0"/>
              <a:t>c) 250 pears are weighed.  Calculate the expected number of pears that weigh less than 105g.</a:t>
            </a:r>
          </a:p>
        </p:txBody>
      </p:sp>
      <p:sp>
        <p:nvSpPr>
          <p:cNvPr id="69" name="TextBox 68">
            <a:extLst>
              <a:ext uri="{FF2B5EF4-FFF2-40B4-BE49-F238E27FC236}">
                <a16:creationId xmlns:a16="http://schemas.microsoft.com/office/drawing/2014/main" id="{524BC6A3-54EC-4D5C-B757-CD0A63962C46}"/>
              </a:ext>
            </a:extLst>
          </p:cNvPr>
          <p:cNvSpPr txBox="1"/>
          <p:nvPr/>
        </p:nvSpPr>
        <p:spPr>
          <a:xfrm>
            <a:off x="4499992" y="1890208"/>
            <a:ext cx="4680520" cy="430887"/>
          </a:xfrm>
          <a:prstGeom prst="rect">
            <a:avLst/>
          </a:prstGeom>
          <a:noFill/>
        </p:spPr>
        <p:txBody>
          <a:bodyPr wrap="square" rtlCol="0">
            <a:spAutoFit/>
          </a:bodyPr>
          <a:lstStyle/>
          <a:p>
            <a:r>
              <a:rPr lang="en-GB" sz="2200" dirty="0"/>
              <a:t>Sketch a diagram.  </a:t>
            </a:r>
            <a:r>
              <a:rPr lang="el-GR" sz="2200" dirty="0"/>
              <a:t>μ</a:t>
            </a:r>
            <a:r>
              <a:rPr lang="en-GB" sz="2200" dirty="0"/>
              <a:t> = 110g      </a:t>
            </a:r>
            <a:r>
              <a:rPr lang="el-GR" sz="2200" dirty="0"/>
              <a:t>σ</a:t>
            </a:r>
            <a:r>
              <a:rPr lang="en-GB" sz="2200" dirty="0"/>
              <a:t> = 8g</a:t>
            </a:r>
          </a:p>
        </p:txBody>
      </p:sp>
      <p:sp>
        <p:nvSpPr>
          <p:cNvPr id="70" name="TextBox 69">
            <a:extLst>
              <a:ext uri="{FF2B5EF4-FFF2-40B4-BE49-F238E27FC236}">
                <a16:creationId xmlns:a16="http://schemas.microsoft.com/office/drawing/2014/main" id="{5C03CBCC-4F96-4BF1-991E-17114F2A7205}"/>
              </a:ext>
            </a:extLst>
          </p:cNvPr>
          <p:cNvSpPr txBox="1"/>
          <p:nvPr/>
        </p:nvSpPr>
        <p:spPr>
          <a:xfrm>
            <a:off x="7960430" y="1566112"/>
            <a:ext cx="1183570" cy="430887"/>
          </a:xfrm>
          <a:prstGeom prst="rect">
            <a:avLst/>
          </a:prstGeom>
          <a:noFill/>
        </p:spPr>
        <p:txBody>
          <a:bodyPr wrap="square" rtlCol="0">
            <a:spAutoFit/>
          </a:bodyPr>
          <a:lstStyle/>
          <a:p>
            <a:r>
              <a:rPr lang="en-GB" sz="2200" b="1" dirty="0">
                <a:solidFill>
                  <a:srgbClr val="0000FF"/>
                </a:solidFill>
              </a:rPr>
              <a:t>121g</a:t>
            </a:r>
          </a:p>
        </p:txBody>
      </p:sp>
      <p:sp>
        <p:nvSpPr>
          <p:cNvPr id="71" name="TextBox 70">
            <a:extLst>
              <a:ext uri="{FF2B5EF4-FFF2-40B4-BE49-F238E27FC236}">
                <a16:creationId xmlns:a16="http://schemas.microsoft.com/office/drawing/2014/main" id="{7342F8A8-94C5-427C-8CD2-56686BE7921A}"/>
              </a:ext>
            </a:extLst>
          </p:cNvPr>
          <p:cNvSpPr txBox="1"/>
          <p:nvPr/>
        </p:nvSpPr>
        <p:spPr>
          <a:xfrm>
            <a:off x="182880" y="347472"/>
            <a:ext cx="8100392" cy="769441"/>
          </a:xfrm>
          <a:prstGeom prst="rect">
            <a:avLst/>
          </a:prstGeom>
          <a:noFill/>
        </p:spPr>
        <p:txBody>
          <a:bodyPr wrap="square" rtlCol="0">
            <a:spAutoFit/>
          </a:bodyPr>
          <a:lstStyle/>
          <a:p>
            <a:r>
              <a:rPr lang="en-GB" sz="2200" dirty="0"/>
              <a:t>The weights of pears are normally distributed with a mean of 110g and a standard deviation of 8g.</a:t>
            </a:r>
          </a:p>
        </p:txBody>
      </p:sp>
      <p:sp>
        <p:nvSpPr>
          <p:cNvPr id="72" name="TextBox 71">
            <a:extLst>
              <a:ext uri="{FF2B5EF4-FFF2-40B4-BE49-F238E27FC236}">
                <a16:creationId xmlns:a16="http://schemas.microsoft.com/office/drawing/2014/main" id="{7E5ABBC8-C5EF-4767-BD3C-8CD644EBB708}"/>
              </a:ext>
            </a:extLst>
          </p:cNvPr>
          <p:cNvSpPr txBox="1"/>
          <p:nvPr/>
        </p:nvSpPr>
        <p:spPr>
          <a:xfrm>
            <a:off x="179512" y="0"/>
            <a:ext cx="1512168" cy="430887"/>
          </a:xfrm>
          <a:prstGeom prst="rect">
            <a:avLst/>
          </a:prstGeom>
          <a:noFill/>
        </p:spPr>
        <p:txBody>
          <a:bodyPr wrap="square" rtlCol="0">
            <a:spAutoFit/>
          </a:bodyPr>
          <a:lstStyle/>
          <a:p>
            <a:r>
              <a:rPr lang="en-GB" sz="2200" b="1" dirty="0">
                <a:solidFill>
                  <a:srgbClr val="002060"/>
                </a:solidFill>
              </a:rPr>
              <a:t>Example 2</a:t>
            </a:r>
          </a:p>
        </p:txBody>
      </p:sp>
      <p:sp>
        <p:nvSpPr>
          <p:cNvPr id="73" name="TextBox 72">
            <a:extLst>
              <a:ext uri="{FF2B5EF4-FFF2-40B4-BE49-F238E27FC236}">
                <a16:creationId xmlns:a16="http://schemas.microsoft.com/office/drawing/2014/main" id="{96CEADDF-8707-4B03-942D-48EF029FF7C0}"/>
              </a:ext>
            </a:extLst>
          </p:cNvPr>
          <p:cNvSpPr txBox="1"/>
          <p:nvPr/>
        </p:nvSpPr>
        <p:spPr>
          <a:xfrm>
            <a:off x="7996942" y="998934"/>
            <a:ext cx="964178" cy="430887"/>
          </a:xfrm>
          <a:prstGeom prst="rect">
            <a:avLst/>
          </a:prstGeom>
          <a:noFill/>
        </p:spPr>
        <p:txBody>
          <a:bodyPr wrap="square" rtlCol="0">
            <a:spAutoFit/>
          </a:bodyPr>
          <a:lstStyle/>
          <a:p>
            <a:r>
              <a:rPr lang="en-GB" sz="2200" b="1" dirty="0">
                <a:solidFill>
                  <a:srgbClr val="0000FF"/>
                </a:solidFill>
              </a:rPr>
              <a:t>88.8%</a:t>
            </a:r>
          </a:p>
        </p:txBody>
      </p:sp>
      <p:sp>
        <p:nvSpPr>
          <p:cNvPr id="74" name="TextBox 73">
            <a:extLst>
              <a:ext uri="{FF2B5EF4-FFF2-40B4-BE49-F238E27FC236}">
                <a16:creationId xmlns:a16="http://schemas.microsoft.com/office/drawing/2014/main" id="{0765F9A1-C43F-42E9-88AA-B4936DEA18AD}"/>
              </a:ext>
            </a:extLst>
          </p:cNvPr>
          <p:cNvSpPr txBox="1"/>
          <p:nvPr/>
        </p:nvSpPr>
        <p:spPr>
          <a:xfrm>
            <a:off x="179512" y="969051"/>
            <a:ext cx="8964488" cy="769441"/>
          </a:xfrm>
          <a:prstGeom prst="rect">
            <a:avLst/>
          </a:prstGeom>
          <a:noFill/>
        </p:spPr>
        <p:txBody>
          <a:bodyPr wrap="square" rtlCol="0">
            <a:spAutoFit/>
          </a:bodyPr>
          <a:lstStyle/>
          <a:p>
            <a:pPr marL="342900" indent="-342900">
              <a:buAutoNum type="alphaLcParenR"/>
            </a:pPr>
            <a:r>
              <a:rPr lang="en-GB" sz="2200" dirty="0"/>
              <a:t>Find the percentage of pears that weigh between 100g and 130g.</a:t>
            </a:r>
          </a:p>
          <a:p>
            <a:pPr marL="342900" indent="-342900">
              <a:buFont typeface="+mj-lt"/>
              <a:buAutoNum type="alphaLcParenR" startAt="2"/>
            </a:pPr>
            <a:r>
              <a:rPr lang="en-GB" sz="2200" dirty="0"/>
              <a:t>It is known that 8% of the pears weigh more than </a:t>
            </a:r>
            <a:r>
              <a:rPr lang="en-GB" sz="2200" i="1" dirty="0">
                <a:latin typeface="Times New Roman" pitchFamily="18" charset="0"/>
                <a:cs typeface="Times New Roman" pitchFamily="18" charset="0"/>
              </a:rPr>
              <a:t>m</a:t>
            </a:r>
            <a:r>
              <a:rPr lang="en-GB" sz="2200" dirty="0"/>
              <a:t> g. Find the value of </a:t>
            </a:r>
            <a:r>
              <a:rPr lang="en-GB" sz="2200" i="1" dirty="0">
                <a:latin typeface="Times New Roman" pitchFamily="18" charset="0"/>
                <a:cs typeface="Times New Roman" pitchFamily="18" charset="0"/>
              </a:rPr>
              <a:t>m</a:t>
            </a:r>
            <a:r>
              <a:rPr lang="en-GB" sz="2200" dirty="0"/>
              <a:t>.</a:t>
            </a:r>
          </a:p>
        </p:txBody>
      </p:sp>
      <p:sp>
        <p:nvSpPr>
          <p:cNvPr id="75" name="Rectangle 74">
            <a:hlinkClick r:id="rId3"/>
            <a:extLst>
              <a:ext uri="{FF2B5EF4-FFF2-40B4-BE49-F238E27FC236}">
                <a16:creationId xmlns:a16="http://schemas.microsoft.com/office/drawing/2014/main" id="{51CE5DB3-3020-420D-9B0D-6EB3E10155B1}"/>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Rectangle 75">
            <a:hlinkClick r:id="rId3"/>
            <a:extLst>
              <a:ext uri="{FF2B5EF4-FFF2-40B4-BE49-F238E27FC236}">
                <a16:creationId xmlns:a16="http://schemas.microsoft.com/office/drawing/2014/main" id="{601A30DA-48A2-4F67-84E8-9E36CC306332}"/>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2011EA7D-16E0-A9CA-B1EA-A07DEBDB5F7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800" y="2331720"/>
            <a:ext cx="1797280" cy="4206240"/>
          </a:xfrm>
          <a:prstGeom prst="rect">
            <a:avLst/>
          </a:prstGeom>
        </p:spPr>
      </p:pic>
      <p:pic>
        <p:nvPicPr>
          <p:cNvPr id="6" name="Picture 5">
            <a:extLst>
              <a:ext uri="{FF2B5EF4-FFF2-40B4-BE49-F238E27FC236}">
                <a16:creationId xmlns:a16="http://schemas.microsoft.com/office/drawing/2014/main" id="{8264A5DD-7ED9-F5A9-B491-F6E5973BB89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5800" y="2331720"/>
            <a:ext cx="1799420" cy="4206240"/>
          </a:xfrm>
          <a:prstGeom prst="rect">
            <a:avLst/>
          </a:prstGeom>
        </p:spPr>
      </p:pic>
      <p:pic>
        <p:nvPicPr>
          <p:cNvPr id="7" name="Picture 6">
            <a:extLst>
              <a:ext uri="{FF2B5EF4-FFF2-40B4-BE49-F238E27FC236}">
                <a16:creationId xmlns:a16="http://schemas.microsoft.com/office/drawing/2014/main" id="{58C3645D-61A7-857A-EE38-E3C8067F6F4C}"/>
              </a:ext>
            </a:extLst>
          </p:cNvPr>
          <p:cNvPicPr>
            <a:picLocks noChangeAspect="1"/>
          </p:cNvPicPr>
          <p:nvPr/>
        </p:nvPicPr>
        <p:blipFill>
          <a:blip r:embed="rId6"/>
          <a:stretch>
            <a:fillRect/>
          </a:stretch>
        </p:blipFill>
        <p:spPr>
          <a:xfrm>
            <a:off x="7869834" y="4933880"/>
            <a:ext cx="400106" cy="200053"/>
          </a:xfrm>
          <a:prstGeom prst="rect">
            <a:avLst/>
          </a:prstGeom>
        </p:spPr>
      </p:pic>
      <p:pic>
        <p:nvPicPr>
          <p:cNvPr id="8" name="Picture 7">
            <a:extLst>
              <a:ext uri="{FF2B5EF4-FFF2-40B4-BE49-F238E27FC236}">
                <a16:creationId xmlns:a16="http://schemas.microsoft.com/office/drawing/2014/main" id="{4517D72F-899F-E754-4CD7-B7EFEA826735}"/>
              </a:ext>
            </a:extLst>
          </p:cNvPr>
          <p:cNvPicPr>
            <a:picLocks noChangeAspect="1"/>
          </p:cNvPicPr>
          <p:nvPr/>
        </p:nvPicPr>
        <p:blipFill>
          <a:blip r:embed="rId6"/>
          <a:stretch>
            <a:fillRect/>
          </a:stretch>
        </p:blipFill>
        <p:spPr>
          <a:xfrm>
            <a:off x="7883166" y="5292378"/>
            <a:ext cx="400106" cy="200053"/>
          </a:xfrm>
          <a:prstGeom prst="rect">
            <a:avLst/>
          </a:prstGeom>
        </p:spPr>
      </p:pic>
      <p:pic>
        <p:nvPicPr>
          <p:cNvPr id="9" name="Picture 8">
            <a:extLst>
              <a:ext uri="{FF2B5EF4-FFF2-40B4-BE49-F238E27FC236}">
                <a16:creationId xmlns:a16="http://schemas.microsoft.com/office/drawing/2014/main" id="{1A96C056-03BD-D7F9-B6C6-A931E39FC289}"/>
              </a:ext>
            </a:extLst>
          </p:cNvPr>
          <p:cNvPicPr>
            <a:picLocks noChangeAspect="1"/>
          </p:cNvPicPr>
          <p:nvPr/>
        </p:nvPicPr>
        <p:blipFill>
          <a:blip r:embed="rId6"/>
          <a:stretch>
            <a:fillRect/>
          </a:stretch>
        </p:blipFill>
        <p:spPr>
          <a:xfrm>
            <a:off x="7869834" y="5635407"/>
            <a:ext cx="400106" cy="200053"/>
          </a:xfrm>
          <a:prstGeom prst="rect">
            <a:avLst/>
          </a:prstGeom>
        </p:spPr>
      </p:pic>
      <p:pic>
        <p:nvPicPr>
          <p:cNvPr id="10" name="Picture 9">
            <a:extLst>
              <a:ext uri="{FF2B5EF4-FFF2-40B4-BE49-F238E27FC236}">
                <a16:creationId xmlns:a16="http://schemas.microsoft.com/office/drawing/2014/main" id="{7ED57AD2-6CED-B9CB-A2EB-7757DFC565DD}"/>
              </a:ext>
            </a:extLst>
          </p:cNvPr>
          <p:cNvPicPr>
            <a:picLocks noChangeAspect="1"/>
          </p:cNvPicPr>
          <p:nvPr/>
        </p:nvPicPr>
        <p:blipFill>
          <a:blip r:embed="rId6"/>
          <a:stretch>
            <a:fillRect/>
          </a:stretch>
        </p:blipFill>
        <p:spPr>
          <a:xfrm>
            <a:off x="7893609" y="5971688"/>
            <a:ext cx="400106" cy="200053"/>
          </a:xfrm>
          <a:prstGeom prst="rect">
            <a:avLst/>
          </a:prstGeom>
        </p:spPr>
      </p:pic>
      <p:pic>
        <p:nvPicPr>
          <p:cNvPr id="11" name="Picture 10">
            <a:extLst>
              <a:ext uri="{FF2B5EF4-FFF2-40B4-BE49-F238E27FC236}">
                <a16:creationId xmlns:a16="http://schemas.microsoft.com/office/drawing/2014/main" id="{04B12EC0-1D94-E662-3479-E1D264289D6D}"/>
              </a:ext>
            </a:extLst>
          </p:cNvPr>
          <p:cNvPicPr>
            <a:picLocks noChangeAspect="1"/>
          </p:cNvPicPr>
          <p:nvPr/>
        </p:nvPicPr>
        <p:blipFill>
          <a:blip r:embed="rId6"/>
          <a:stretch>
            <a:fillRect/>
          </a:stretch>
        </p:blipFill>
        <p:spPr>
          <a:xfrm>
            <a:off x="7883166" y="6326254"/>
            <a:ext cx="400106" cy="200053"/>
          </a:xfrm>
          <a:prstGeom prst="rect">
            <a:avLst/>
          </a:prstGeom>
        </p:spPr>
      </p:pic>
      <p:pic>
        <p:nvPicPr>
          <p:cNvPr id="13" name="Picture 12">
            <a:extLst>
              <a:ext uri="{FF2B5EF4-FFF2-40B4-BE49-F238E27FC236}">
                <a16:creationId xmlns:a16="http://schemas.microsoft.com/office/drawing/2014/main" id="{5CE95DF9-1588-76D6-B8AC-42CADB18D28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85800" y="2331720"/>
            <a:ext cx="1792948" cy="4206240"/>
          </a:xfrm>
          <a:prstGeom prst="rect">
            <a:avLst/>
          </a:prstGeom>
        </p:spPr>
      </p:pic>
      <p:pic>
        <p:nvPicPr>
          <p:cNvPr id="14" name="Picture 13">
            <a:extLst>
              <a:ext uri="{FF2B5EF4-FFF2-40B4-BE49-F238E27FC236}">
                <a16:creationId xmlns:a16="http://schemas.microsoft.com/office/drawing/2014/main" id="{3900038A-86FC-CF8B-DAD2-1C42038C44A1}"/>
              </a:ext>
            </a:extLst>
          </p:cNvPr>
          <p:cNvPicPr>
            <a:picLocks noChangeAspect="1"/>
          </p:cNvPicPr>
          <p:nvPr/>
        </p:nvPicPr>
        <p:blipFill>
          <a:blip r:embed="rId6"/>
          <a:stretch>
            <a:fillRect/>
          </a:stretch>
        </p:blipFill>
        <p:spPr>
          <a:xfrm>
            <a:off x="8487735" y="6322776"/>
            <a:ext cx="400106" cy="200053"/>
          </a:xfrm>
          <a:prstGeom prst="rect">
            <a:avLst/>
          </a:prstGeom>
        </p:spPr>
      </p:pic>
    </p:spTree>
    <p:extLst>
      <p:ext uri="{BB962C8B-B14F-4D97-AF65-F5344CB8AC3E}">
        <p14:creationId xmlns:p14="http://schemas.microsoft.com/office/powerpoint/2010/main" val="3739702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4"/>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6"/>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58" grpId="0"/>
      <p:bldP spid="59" grpId="0"/>
      <p:bldP spid="60" grpId="0"/>
      <p:bldP spid="6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3131840" y="4928528"/>
            <a:ext cx="5544616" cy="430887"/>
          </a:xfrm>
          <a:prstGeom prst="rect">
            <a:avLst/>
          </a:prstGeom>
          <a:noFill/>
        </p:spPr>
        <p:txBody>
          <a:bodyPr wrap="square" rtlCol="0">
            <a:spAutoFit/>
          </a:bodyPr>
          <a:lstStyle/>
          <a:p>
            <a:r>
              <a:rPr lang="en-GB" sz="2200" dirty="0"/>
              <a:t>The solution on the calculator is 0.2659854678</a:t>
            </a:r>
          </a:p>
        </p:txBody>
      </p:sp>
      <p:sp>
        <p:nvSpPr>
          <p:cNvPr id="31" name="TextBox 30"/>
          <p:cNvSpPr txBox="1"/>
          <p:nvPr/>
        </p:nvSpPr>
        <p:spPr>
          <a:xfrm>
            <a:off x="3203848" y="5323855"/>
            <a:ext cx="5940152" cy="769441"/>
          </a:xfrm>
          <a:prstGeom prst="rect">
            <a:avLst/>
          </a:prstGeom>
          <a:noFill/>
        </p:spPr>
        <p:txBody>
          <a:bodyPr wrap="square" rtlCol="0">
            <a:spAutoFit/>
          </a:bodyPr>
          <a:lstStyle/>
          <a:p>
            <a:r>
              <a:rPr lang="en-GB" sz="2200" dirty="0"/>
              <a:t>So the percentage of pears that weigh between 100g and 130g is 26.6%.</a:t>
            </a:r>
            <a:endParaRPr lang="en-GB" sz="2200" b="1" dirty="0">
              <a:solidFill>
                <a:srgbClr val="0000FF"/>
              </a:solidFill>
            </a:endParaRPr>
          </a:p>
        </p:txBody>
      </p:sp>
      <p:sp>
        <p:nvSpPr>
          <p:cNvPr id="32" name="TextBox 31"/>
          <p:cNvSpPr txBox="1"/>
          <p:nvPr/>
        </p:nvSpPr>
        <p:spPr>
          <a:xfrm>
            <a:off x="3140986" y="5974430"/>
            <a:ext cx="5760640" cy="769441"/>
          </a:xfrm>
          <a:prstGeom prst="rect">
            <a:avLst/>
          </a:prstGeom>
          <a:noFill/>
        </p:spPr>
        <p:txBody>
          <a:bodyPr wrap="square" rtlCol="0">
            <a:spAutoFit/>
          </a:bodyPr>
          <a:lstStyle/>
          <a:p>
            <a:r>
              <a:rPr lang="en-GB" sz="2200" dirty="0"/>
              <a:t>250 x 0.266 = 66.5, so the expected number of pears that weigh less than 105g is </a:t>
            </a:r>
            <a:r>
              <a:rPr lang="en-GB" sz="2200" b="1" dirty="0">
                <a:solidFill>
                  <a:srgbClr val="0000FF"/>
                </a:solidFill>
              </a:rPr>
              <a:t>66 or 67</a:t>
            </a:r>
            <a:r>
              <a:rPr lang="en-GB" sz="2200" dirty="0"/>
              <a:t>.</a:t>
            </a:r>
            <a:endParaRPr lang="en-GB" sz="2200" b="1" dirty="0">
              <a:solidFill>
                <a:srgbClr val="0000FF"/>
              </a:solidFill>
            </a:endParaRPr>
          </a:p>
        </p:txBody>
      </p:sp>
      <p:grpSp>
        <p:nvGrpSpPr>
          <p:cNvPr id="34" name="Group 33"/>
          <p:cNvGrpSpPr/>
          <p:nvPr/>
        </p:nvGrpSpPr>
        <p:grpSpPr>
          <a:xfrm>
            <a:off x="4860032" y="2060848"/>
            <a:ext cx="3384377" cy="2448272"/>
            <a:chOff x="4860032" y="1484784"/>
            <a:chExt cx="3384377" cy="2448272"/>
          </a:xfrm>
        </p:grpSpPr>
        <p:grpSp>
          <p:nvGrpSpPr>
            <p:cNvPr id="35" name="Group 31"/>
            <p:cNvGrpSpPr/>
            <p:nvPr/>
          </p:nvGrpSpPr>
          <p:grpSpPr>
            <a:xfrm>
              <a:off x="6300192" y="1484784"/>
              <a:ext cx="576064" cy="2448272"/>
              <a:chOff x="6372200" y="1484784"/>
              <a:chExt cx="576064" cy="3096344"/>
            </a:xfrm>
          </p:grpSpPr>
          <p:cxnSp>
            <p:nvCxnSpPr>
              <p:cNvPr id="51" name="Straight Connector 50"/>
              <p:cNvCxnSpPr/>
              <p:nvPr/>
            </p:nvCxnSpPr>
            <p:spPr>
              <a:xfrm flipH="1">
                <a:off x="6645608" y="2282740"/>
                <a:ext cx="7424" cy="2298388"/>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6372200" y="1484784"/>
                <a:ext cx="576064" cy="797956"/>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2000" i="1" dirty="0">
                    <a:solidFill>
                      <a:srgbClr val="FF0000"/>
                    </a:solidFill>
                    <a:latin typeface="Times New Roman" pitchFamily="18" charset="0"/>
                    <a:cs typeface="Times New Roman" pitchFamily="18" charset="0"/>
                  </a:rPr>
                  <a:t>μ</a:t>
                </a:r>
                <a:endParaRPr lang="en-GB" sz="2000" i="1" dirty="0">
                  <a:solidFill>
                    <a:srgbClr val="FF0000"/>
                  </a:solidFill>
                  <a:latin typeface="Times New Roman" pitchFamily="18" charset="0"/>
                  <a:cs typeface="Times New Roman" pitchFamily="18" charset="0"/>
                </a:endParaRPr>
              </a:p>
              <a:p>
                <a:pPr algn="ctr"/>
                <a:r>
                  <a:rPr lang="en-GB" sz="1500" dirty="0">
                    <a:solidFill>
                      <a:srgbClr val="FF0000"/>
                    </a:solidFill>
                    <a:latin typeface="Times New Roman" pitchFamily="18" charset="0"/>
                    <a:cs typeface="Times New Roman" pitchFamily="18" charset="0"/>
                  </a:rPr>
                  <a:t>110</a:t>
                </a:r>
                <a:endParaRPr lang="en-GB" sz="1500" dirty="0">
                  <a:solidFill>
                    <a:srgbClr val="FF0000"/>
                  </a:solidFill>
                </a:endParaRPr>
              </a:p>
            </p:txBody>
          </p:sp>
        </p:grpSp>
        <p:grpSp>
          <p:nvGrpSpPr>
            <p:cNvPr id="36" name="Group 32"/>
            <p:cNvGrpSpPr/>
            <p:nvPr/>
          </p:nvGrpSpPr>
          <p:grpSpPr>
            <a:xfrm>
              <a:off x="5831992" y="2118202"/>
              <a:ext cx="1548000" cy="1814853"/>
              <a:chOff x="5607115" y="2420888"/>
              <a:chExt cx="2178236" cy="2160240"/>
            </a:xfrm>
          </p:grpSpPr>
          <p:cxnSp>
            <p:nvCxnSpPr>
              <p:cNvPr id="47" name="Straight Connector 46"/>
              <p:cNvCxnSpPr/>
              <p:nvPr/>
            </p:nvCxnSpPr>
            <p:spPr>
              <a:xfrm>
                <a:off x="6156176"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164288" y="2996952"/>
                <a:ext cx="0" cy="1584176"/>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5607115" y="2420888"/>
                <a:ext cx="909103"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102</a:t>
                </a:r>
                <a:endParaRPr lang="en-GB" sz="1500" dirty="0">
                  <a:solidFill>
                    <a:schemeClr val="accent6">
                      <a:lumMod val="75000"/>
                    </a:schemeClr>
                  </a:solidFill>
                </a:endParaRPr>
              </a:p>
            </p:txBody>
          </p:sp>
          <p:sp>
            <p:nvSpPr>
              <p:cNvPr id="50" name="Rectangle 49"/>
              <p:cNvSpPr/>
              <p:nvPr/>
            </p:nvSpPr>
            <p:spPr>
              <a:xfrm>
                <a:off x="6696233" y="2420888"/>
                <a:ext cx="1089118" cy="677748"/>
              </a:xfrm>
              <a:prstGeom prst="rect">
                <a:avLst/>
              </a:prstGeom>
            </p:spPr>
            <p:txBody>
              <a:bodyPr wrap="square">
                <a:spAutoFit/>
              </a:bodyPr>
              <a:lstStyle/>
              <a:p>
                <a:pPr algn="ctr"/>
                <a:r>
                  <a:rPr lang="en-GB" sz="800" i="1" dirty="0">
                    <a:latin typeface="Times New Roman" pitchFamily="18" charset="0"/>
                    <a:cs typeface="Times New Roman" pitchFamily="18" charset="0"/>
                  </a:rPr>
                  <a:t>  </a:t>
                </a:r>
                <a:r>
                  <a:rPr lang="el-GR" sz="1600" i="1" dirty="0">
                    <a:solidFill>
                      <a:schemeClr val="accent6">
                        <a:lumMod val="75000"/>
                      </a:schemeClr>
                    </a:solidFill>
                    <a:latin typeface="Times New Roman" pitchFamily="18" charset="0"/>
                    <a:cs typeface="Times New Roman" pitchFamily="18" charset="0"/>
                  </a:rPr>
                  <a:t>μ</a:t>
                </a:r>
                <a:r>
                  <a:rPr lang="en-GB" sz="1600" i="1" dirty="0">
                    <a:solidFill>
                      <a:schemeClr val="accent6">
                        <a:lumMod val="75000"/>
                      </a:schemeClr>
                    </a:solidFill>
                    <a:latin typeface="Times New Roman" pitchFamily="18" charset="0"/>
                    <a:cs typeface="Times New Roman" pitchFamily="18" charset="0"/>
                  </a:rPr>
                  <a:t> + </a:t>
                </a:r>
                <a:r>
                  <a:rPr lang="el-GR" sz="1600" i="1" dirty="0">
                    <a:solidFill>
                      <a:schemeClr val="accent6">
                        <a:lumMod val="75000"/>
                      </a:schemeClr>
                    </a:solidFill>
                    <a:latin typeface="Times New Roman" pitchFamily="18" charset="0"/>
                    <a:cs typeface="Times New Roman" pitchFamily="18" charset="0"/>
                  </a:rPr>
                  <a:t>σ</a:t>
                </a:r>
                <a:endParaRPr lang="en-GB" sz="1600" i="1" dirty="0">
                  <a:solidFill>
                    <a:schemeClr val="accent6">
                      <a:lumMod val="75000"/>
                    </a:schemeClr>
                  </a:solidFill>
                  <a:latin typeface="Times New Roman" pitchFamily="18" charset="0"/>
                  <a:cs typeface="Times New Roman" pitchFamily="18" charset="0"/>
                </a:endParaRPr>
              </a:p>
              <a:p>
                <a:pPr algn="ctr"/>
                <a:r>
                  <a:rPr lang="en-GB" sz="1500" dirty="0">
                    <a:solidFill>
                      <a:schemeClr val="accent6">
                        <a:lumMod val="75000"/>
                      </a:schemeClr>
                    </a:solidFill>
                    <a:latin typeface="Times New Roman" pitchFamily="18" charset="0"/>
                    <a:cs typeface="Times New Roman" pitchFamily="18" charset="0"/>
                  </a:rPr>
                  <a:t>118</a:t>
                </a:r>
                <a:endParaRPr lang="en-GB" sz="1500" dirty="0">
                  <a:solidFill>
                    <a:schemeClr val="accent6">
                      <a:lumMod val="75000"/>
                    </a:schemeClr>
                  </a:solidFill>
                </a:endParaRPr>
              </a:p>
            </p:txBody>
          </p:sp>
        </p:grpSp>
        <p:grpSp>
          <p:nvGrpSpPr>
            <p:cNvPr id="37" name="Group 33"/>
            <p:cNvGrpSpPr/>
            <p:nvPr/>
          </p:nvGrpSpPr>
          <p:grpSpPr>
            <a:xfrm>
              <a:off x="5508104" y="2662659"/>
              <a:ext cx="2268000" cy="1270397"/>
              <a:chOff x="5191788" y="3068960"/>
              <a:chExt cx="3209499" cy="1512168"/>
            </a:xfrm>
          </p:grpSpPr>
          <p:cxnSp>
            <p:nvCxnSpPr>
              <p:cNvPr id="43" name="Straight Connector 42"/>
              <p:cNvCxnSpPr>
                <a:stCxn id="45" idx="2"/>
              </p:cNvCxnSpPr>
              <p:nvPr/>
            </p:nvCxnSpPr>
            <p:spPr>
              <a:xfrm flipH="1">
                <a:off x="5693271" y="3746708"/>
                <a:ext cx="1" cy="834420"/>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7739292" y="3724009"/>
                <a:ext cx="1" cy="857119"/>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5191788" y="3068960"/>
                <a:ext cx="1002968"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rPr>
                  <a:t>94</a:t>
                </a:r>
              </a:p>
            </p:txBody>
          </p:sp>
          <p:sp>
            <p:nvSpPr>
              <p:cNvPr id="46" name="Rectangle 45"/>
              <p:cNvSpPr/>
              <p:nvPr/>
            </p:nvSpPr>
            <p:spPr>
              <a:xfrm>
                <a:off x="7197723" y="3068960"/>
                <a:ext cx="1203564" cy="677748"/>
              </a:xfrm>
              <a:prstGeom prst="rect">
                <a:avLst/>
              </a:prstGeom>
            </p:spPr>
            <p:txBody>
              <a:bodyPr wrap="square">
                <a:spAutoFit/>
              </a:bodyPr>
              <a:lstStyle/>
              <a:p>
                <a:pPr algn="ctr"/>
                <a:r>
                  <a:rPr lang="el-GR" sz="1600" i="1" dirty="0">
                    <a:solidFill>
                      <a:srgbClr val="008000"/>
                    </a:solidFill>
                    <a:latin typeface="Times New Roman" pitchFamily="18" charset="0"/>
                    <a:cs typeface="Times New Roman" pitchFamily="18" charset="0"/>
                  </a:rPr>
                  <a:t>μ</a:t>
                </a:r>
                <a:r>
                  <a:rPr lang="en-GB" sz="1600" i="1" dirty="0">
                    <a:solidFill>
                      <a:srgbClr val="008000"/>
                    </a:solidFill>
                    <a:latin typeface="Times New Roman" pitchFamily="18" charset="0"/>
                    <a:cs typeface="Times New Roman" pitchFamily="18" charset="0"/>
                  </a:rPr>
                  <a:t> + </a:t>
                </a:r>
                <a:r>
                  <a:rPr lang="en-GB" sz="1600" dirty="0">
                    <a:solidFill>
                      <a:srgbClr val="008000"/>
                    </a:solidFill>
                    <a:cs typeface="Times New Roman" pitchFamily="18" charset="0"/>
                  </a:rPr>
                  <a:t>2</a:t>
                </a:r>
                <a:r>
                  <a:rPr lang="el-GR" sz="1600" i="1" dirty="0">
                    <a:solidFill>
                      <a:srgbClr val="008000"/>
                    </a:solidFill>
                    <a:latin typeface="Times New Roman" pitchFamily="18" charset="0"/>
                    <a:cs typeface="Times New Roman" pitchFamily="18" charset="0"/>
                  </a:rPr>
                  <a:t>σ</a:t>
                </a:r>
                <a:endParaRPr lang="en-GB" sz="1600" i="1" dirty="0">
                  <a:solidFill>
                    <a:srgbClr val="008000"/>
                  </a:solidFill>
                  <a:latin typeface="Times New Roman" pitchFamily="18" charset="0"/>
                  <a:cs typeface="Times New Roman" pitchFamily="18" charset="0"/>
                </a:endParaRPr>
              </a:p>
              <a:p>
                <a:pPr algn="ctr"/>
                <a:r>
                  <a:rPr lang="en-GB" sz="1500" dirty="0">
                    <a:solidFill>
                      <a:srgbClr val="008000"/>
                    </a:solidFill>
                    <a:latin typeface="Times New Roman" pitchFamily="18" charset="0"/>
                    <a:cs typeface="Times New Roman" pitchFamily="18" charset="0"/>
                  </a:rPr>
                  <a:t>126</a:t>
                </a:r>
                <a:endParaRPr lang="en-GB" sz="1500" dirty="0">
                  <a:solidFill>
                    <a:srgbClr val="008000"/>
                  </a:solidFill>
                </a:endParaRPr>
              </a:p>
            </p:txBody>
          </p:sp>
        </p:grpSp>
        <p:grpSp>
          <p:nvGrpSpPr>
            <p:cNvPr id="38" name="Group 34"/>
            <p:cNvGrpSpPr/>
            <p:nvPr/>
          </p:nvGrpSpPr>
          <p:grpSpPr>
            <a:xfrm>
              <a:off x="4860032" y="3025630"/>
              <a:ext cx="3384377" cy="907426"/>
              <a:chOff x="4375438" y="3501008"/>
              <a:chExt cx="4505368" cy="1080120"/>
            </a:xfrm>
          </p:grpSpPr>
          <p:cxnSp>
            <p:nvCxnSpPr>
              <p:cNvPr id="39" name="Straight Connector 38"/>
              <p:cNvCxnSpPr/>
              <p:nvPr/>
            </p:nvCxnSpPr>
            <p:spPr>
              <a:xfrm>
                <a:off x="5148064"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173065" y="4077072"/>
                <a:ext cx="0" cy="50405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4375438" y="3501008"/>
                <a:ext cx="1444053"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 86</a:t>
                </a:r>
                <a:endParaRPr lang="en-GB" sz="1500" dirty="0">
                  <a:solidFill>
                    <a:srgbClr val="0000FF"/>
                  </a:solidFill>
                </a:endParaRPr>
              </a:p>
            </p:txBody>
          </p:sp>
          <p:sp>
            <p:nvSpPr>
              <p:cNvPr id="42" name="Rectangle 41"/>
              <p:cNvSpPr/>
              <p:nvPr/>
            </p:nvSpPr>
            <p:spPr>
              <a:xfrm>
                <a:off x="7572985" y="3501008"/>
                <a:ext cx="1307821" cy="677748"/>
              </a:xfrm>
              <a:prstGeom prst="rect">
                <a:avLst/>
              </a:prstGeom>
            </p:spPr>
            <p:txBody>
              <a:bodyPr wrap="square">
                <a:spAutoFit/>
              </a:bodyPr>
              <a:lstStyle/>
              <a:p>
                <a:pPr algn="ctr"/>
                <a:r>
                  <a:rPr lang="en-GB" sz="800" i="1" dirty="0">
                    <a:solidFill>
                      <a:srgbClr val="008000"/>
                    </a:solidFill>
                    <a:latin typeface="Times New Roman" pitchFamily="18" charset="0"/>
                    <a:cs typeface="Times New Roman" pitchFamily="18" charset="0"/>
                  </a:rPr>
                  <a:t> </a:t>
                </a:r>
                <a:r>
                  <a:rPr lang="el-GR" sz="1600" i="1" dirty="0">
                    <a:solidFill>
                      <a:srgbClr val="0000FF"/>
                    </a:solidFill>
                    <a:latin typeface="Times New Roman" pitchFamily="18" charset="0"/>
                    <a:cs typeface="Times New Roman" pitchFamily="18" charset="0"/>
                  </a:rPr>
                  <a:t>μ</a:t>
                </a:r>
                <a:r>
                  <a:rPr lang="en-GB" sz="1600" i="1" dirty="0">
                    <a:solidFill>
                      <a:srgbClr val="0000FF"/>
                    </a:solidFill>
                    <a:latin typeface="Times New Roman" pitchFamily="18" charset="0"/>
                    <a:cs typeface="Times New Roman" pitchFamily="18" charset="0"/>
                  </a:rPr>
                  <a:t> + </a:t>
                </a:r>
                <a:r>
                  <a:rPr lang="en-GB" sz="1600" dirty="0">
                    <a:solidFill>
                      <a:srgbClr val="0000FF"/>
                    </a:solidFill>
                    <a:cs typeface="Times New Roman" pitchFamily="18" charset="0"/>
                  </a:rPr>
                  <a:t>3</a:t>
                </a:r>
                <a:r>
                  <a:rPr lang="el-GR" sz="1600" i="1" dirty="0">
                    <a:solidFill>
                      <a:srgbClr val="0000FF"/>
                    </a:solidFill>
                    <a:latin typeface="Times New Roman" pitchFamily="18" charset="0"/>
                    <a:cs typeface="Times New Roman" pitchFamily="18" charset="0"/>
                  </a:rPr>
                  <a:t>σ</a:t>
                </a:r>
                <a:endParaRPr lang="en-GB" sz="1600" i="1" dirty="0">
                  <a:solidFill>
                    <a:srgbClr val="0000FF"/>
                  </a:solidFill>
                  <a:latin typeface="Times New Roman" pitchFamily="18" charset="0"/>
                  <a:cs typeface="Times New Roman" pitchFamily="18" charset="0"/>
                </a:endParaRPr>
              </a:p>
              <a:p>
                <a:pPr algn="ctr"/>
                <a:r>
                  <a:rPr lang="en-GB" sz="1500" dirty="0">
                    <a:solidFill>
                      <a:srgbClr val="0000FF"/>
                    </a:solidFill>
                    <a:latin typeface="Times New Roman" pitchFamily="18" charset="0"/>
                    <a:cs typeface="Times New Roman" pitchFamily="18" charset="0"/>
                  </a:rPr>
                  <a:t>134</a:t>
                </a:r>
                <a:endParaRPr lang="en-GB" sz="1500" dirty="0">
                  <a:solidFill>
                    <a:srgbClr val="0000FF"/>
                  </a:solidFill>
                </a:endParaRPr>
              </a:p>
            </p:txBody>
          </p:sp>
        </p:grpSp>
      </p:grpSp>
      <p:grpSp>
        <p:nvGrpSpPr>
          <p:cNvPr id="53" name="Group 29"/>
          <p:cNvGrpSpPr/>
          <p:nvPr/>
        </p:nvGrpSpPr>
        <p:grpSpPr>
          <a:xfrm>
            <a:off x="4499992" y="2420888"/>
            <a:ext cx="4176464" cy="2592288"/>
            <a:chOff x="4644008" y="1556792"/>
            <a:chExt cx="4176464" cy="2592288"/>
          </a:xfrm>
        </p:grpSpPr>
        <p:cxnSp>
          <p:nvCxnSpPr>
            <p:cNvPr id="54" name="Straight Arrow Connector 53"/>
            <p:cNvCxnSpPr/>
            <p:nvPr/>
          </p:nvCxnSpPr>
          <p:spPr>
            <a:xfrm flipV="1">
              <a:off x="4788024" y="1628800"/>
              <a:ext cx="0" cy="20162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788024" y="3573016"/>
              <a:ext cx="40324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6" name="Chart 55"/>
            <p:cNvGraphicFramePr/>
            <p:nvPr/>
          </p:nvGraphicFramePr>
          <p:xfrm>
            <a:off x="4644008" y="1556792"/>
            <a:ext cx="4176464" cy="2592288"/>
          </p:xfrm>
          <a:graphic>
            <a:graphicData uri="http://schemas.openxmlformats.org/drawingml/2006/chart">
              <c:chart xmlns:c="http://schemas.openxmlformats.org/drawingml/2006/chart" xmlns:r="http://schemas.openxmlformats.org/officeDocument/2006/relationships" r:id="rId2"/>
            </a:graphicData>
          </a:graphic>
        </p:graphicFrame>
      </p:grpSp>
      <p:sp>
        <p:nvSpPr>
          <p:cNvPr id="57" name="Freeform 56"/>
          <p:cNvSpPr/>
          <p:nvPr/>
        </p:nvSpPr>
        <p:spPr>
          <a:xfrm>
            <a:off x="4772025" y="2728848"/>
            <a:ext cx="3576638" cy="1712119"/>
          </a:xfrm>
          <a:custGeom>
            <a:avLst/>
            <a:gdLst>
              <a:gd name="connsiteX0" fmla="*/ 0 w 3576638"/>
              <a:gd name="connsiteY0" fmla="*/ 1691481 h 1712119"/>
              <a:gd name="connsiteX1" fmla="*/ 671513 w 3576638"/>
              <a:gd name="connsiteY1" fmla="*/ 1672431 h 1712119"/>
              <a:gd name="connsiteX2" fmla="*/ 1095375 w 3576638"/>
              <a:gd name="connsiteY2" fmla="*/ 1453356 h 1712119"/>
              <a:gd name="connsiteX3" fmla="*/ 1452563 w 3576638"/>
              <a:gd name="connsiteY3" fmla="*/ 977106 h 1712119"/>
              <a:gd name="connsiteX4" fmla="*/ 1809750 w 3576638"/>
              <a:gd name="connsiteY4" fmla="*/ 15081 h 1712119"/>
              <a:gd name="connsiteX5" fmla="*/ 2181225 w 3576638"/>
              <a:gd name="connsiteY5" fmla="*/ 1067594 h 1712119"/>
              <a:gd name="connsiteX6" fmla="*/ 2552700 w 3576638"/>
              <a:gd name="connsiteY6" fmla="*/ 1481931 h 1712119"/>
              <a:gd name="connsiteX7" fmla="*/ 2943225 w 3576638"/>
              <a:gd name="connsiteY7" fmla="*/ 1677194 h 1712119"/>
              <a:gd name="connsiteX8" fmla="*/ 3576638 w 3576638"/>
              <a:gd name="connsiteY8" fmla="*/ 1691481 h 1712119"/>
              <a:gd name="connsiteX9" fmla="*/ 3576638 w 3576638"/>
              <a:gd name="connsiteY9" fmla="*/ 1691481 h 171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6638" h="1712119">
                <a:moveTo>
                  <a:pt x="0" y="1691481"/>
                </a:moveTo>
                <a:cubicBezTo>
                  <a:pt x="244475" y="1701799"/>
                  <a:pt x="488951" y="1712118"/>
                  <a:pt x="671513" y="1672431"/>
                </a:cubicBezTo>
                <a:cubicBezTo>
                  <a:pt x="854075" y="1632744"/>
                  <a:pt x="965200" y="1569243"/>
                  <a:pt x="1095375" y="1453356"/>
                </a:cubicBezTo>
                <a:cubicBezTo>
                  <a:pt x="1225550" y="1337469"/>
                  <a:pt x="1333501" y="1216818"/>
                  <a:pt x="1452563" y="977106"/>
                </a:cubicBezTo>
                <a:cubicBezTo>
                  <a:pt x="1571625" y="737394"/>
                  <a:pt x="1688306" y="0"/>
                  <a:pt x="1809750" y="15081"/>
                </a:cubicBezTo>
                <a:cubicBezTo>
                  <a:pt x="1931194" y="30162"/>
                  <a:pt x="2057400" y="823119"/>
                  <a:pt x="2181225" y="1067594"/>
                </a:cubicBezTo>
                <a:cubicBezTo>
                  <a:pt x="2305050" y="1312069"/>
                  <a:pt x="2425700" y="1380331"/>
                  <a:pt x="2552700" y="1481931"/>
                </a:cubicBezTo>
                <a:cubicBezTo>
                  <a:pt x="2679700" y="1583531"/>
                  <a:pt x="2772569" y="1642269"/>
                  <a:pt x="2943225" y="1677194"/>
                </a:cubicBezTo>
                <a:cubicBezTo>
                  <a:pt x="3113881" y="1712119"/>
                  <a:pt x="3576638" y="1691481"/>
                  <a:pt x="3576638" y="1691481"/>
                </a:cubicBezTo>
                <a:lnTo>
                  <a:pt x="3576638" y="1691481"/>
                </a:lnTo>
              </a:path>
            </a:pathLst>
          </a:cu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8" name="Freeform 57"/>
          <p:cNvSpPr/>
          <p:nvPr/>
        </p:nvSpPr>
        <p:spPr>
          <a:xfrm>
            <a:off x="5164975" y="3169706"/>
            <a:ext cx="1219200" cy="1274618"/>
          </a:xfrm>
          <a:custGeom>
            <a:avLst/>
            <a:gdLst>
              <a:gd name="connsiteX0" fmla="*/ 1213658 w 1219200"/>
              <a:gd name="connsiteY0" fmla="*/ 0 h 1274618"/>
              <a:gd name="connsiteX1" fmla="*/ 1219200 w 1219200"/>
              <a:gd name="connsiteY1" fmla="*/ 1269077 h 1274618"/>
              <a:gd name="connsiteX2" fmla="*/ 0 w 1219200"/>
              <a:gd name="connsiteY2" fmla="*/ 1274618 h 1274618"/>
              <a:gd name="connsiteX3" fmla="*/ 277090 w 1219200"/>
              <a:gd name="connsiteY3" fmla="*/ 1224742 h 1274618"/>
              <a:gd name="connsiteX4" fmla="*/ 404552 w 1219200"/>
              <a:gd name="connsiteY4" fmla="*/ 1202575 h 1274618"/>
              <a:gd name="connsiteX5" fmla="*/ 509847 w 1219200"/>
              <a:gd name="connsiteY5" fmla="*/ 1152698 h 1274618"/>
              <a:gd name="connsiteX6" fmla="*/ 637309 w 1219200"/>
              <a:gd name="connsiteY6" fmla="*/ 1064029 h 1274618"/>
              <a:gd name="connsiteX7" fmla="*/ 703810 w 1219200"/>
              <a:gd name="connsiteY7" fmla="*/ 1003069 h 1274618"/>
              <a:gd name="connsiteX8" fmla="*/ 781396 w 1219200"/>
              <a:gd name="connsiteY8" fmla="*/ 925484 h 1274618"/>
              <a:gd name="connsiteX9" fmla="*/ 903316 w 1219200"/>
              <a:gd name="connsiteY9" fmla="*/ 775855 h 1274618"/>
              <a:gd name="connsiteX10" fmla="*/ 997527 w 1219200"/>
              <a:gd name="connsiteY10" fmla="*/ 642851 h 1274618"/>
              <a:gd name="connsiteX11" fmla="*/ 1069570 w 1219200"/>
              <a:gd name="connsiteY11" fmla="*/ 493222 h 1274618"/>
              <a:gd name="connsiteX12" fmla="*/ 1141614 w 1219200"/>
              <a:gd name="connsiteY12" fmla="*/ 299258 h 1274618"/>
              <a:gd name="connsiteX13" fmla="*/ 1169323 w 1219200"/>
              <a:gd name="connsiteY13" fmla="*/ 199506 h 1274618"/>
              <a:gd name="connsiteX14" fmla="*/ 1213658 w 1219200"/>
              <a:gd name="connsiteY14" fmla="*/ 0 h 127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 h="1274618">
                <a:moveTo>
                  <a:pt x="1213658" y="0"/>
                </a:moveTo>
                <a:cubicBezTo>
                  <a:pt x="1215505" y="423026"/>
                  <a:pt x="1217353" y="846051"/>
                  <a:pt x="1219200" y="1269077"/>
                </a:cubicBezTo>
                <a:lnTo>
                  <a:pt x="0" y="1274618"/>
                </a:lnTo>
                <a:lnTo>
                  <a:pt x="277090" y="1224742"/>
                </a:lnTo>
                <a:lnTo>
                  <a:pt x="404552" y="1202575"/>
                </a:lnTo>
                <a:lnTo>
                  <a:pt x="509847" y="1152698"/>
                </a:lnTo>
                <a:lnTo>
                  <a:pt x="637309" y="1064029"/>
                </a:lnTo>
                <a:lnTo>
                  <a:pt x="703810" y="1003069"/>
                </a:lnTo>
                <a:lnTo>
                  <a:pt x="781396" y="925484"/>
                </a:lnTo>
                <a:lnTo>
                  <a:pt x="903316" y="775855"/>
                </a:lnTo>
                <a:lnTo>
                  <a:pt x="997527" y="642851"/>
                </a:lnTo>
                <a:lnTo>
                  <a:pt x="1069570" y="493222"/>
                </a:lnTo>
                <a:lnTo>
                  <a:pt x="1141614" y="299258"/>
                </a:lnTo>
                <a:lnTo>
                  <a:pt x="1169323" y="199506"/>
                </a:lnTo>
                <a:lnTo>
                  <a:pt x="1213658" y="0"/>
                </a:lnTo>
                <a:close/>
              </a:path>
            </a:pathLst>
          </a:custGeom>
          <a:solidFill>
            <a:srgbClr val="008000">
              <a:alpha val="51000"/>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9" name="TextBox 58">
            <a:extLst>
              <a:ext uri="{FF2B5EF4-FFF2-40B4-BE49-F238E27FC236}">
                <a16:creationId xmlns:a16="http://schemas.microsoft.com/office/drawing/2014/main" id="{DB4967E0-0BD3-47C2-AE8A-B5BBCA91C2CD}"/>
              </a:ext>
            </a:extLst>
          </p:cNvPr>
          <p:cNvSpPr txBox="1"/>
          <p:nvPr/>
        </p:nvSpPr>
        <p:spPr>
          <a:xfrm>
            <a:off x="182880" y="1636614"/>
            <a:ext cx="8238902" cy="769441"/>
          </a:xfrm>
          <a:prstGeom prst="rect">
            <a:avLst/>
          </a:prstGeom>
          <a:noFill/>
        </p:spPr>
        <p:txBody>
          <a:bodyPr wrap="square" rtlCol="0">
            <a:spAutoFit/>
          </a:bodyPr>
          <a:lstStyle/>
          <a:p>
            <a:r>
              <a:rPr lang="en-GB" sz="2200" dirty="0"/>
              <a:t>c) 250 pears are weighed.  Calculate the expected number of pears that weigh less than 105g.</a:t>
            </a:r>
          </a:p>
        </p:txBody>
      </p:sp>
      <p:sp>
        <p:nvSpPr>
          <p:cNvPr id="60" name="TextBox 59">
            <a:extLst>
              <a:ext uri="{FF2B5EF4-FFF2-40B4-BE49-F238E27FC236}">
                <a16:creationId xmlns:a16="http://schemas.microsoft.com/office/drawing/2014/main" id="{673F4110-F786-4776-BF52-A16E25D10DC8}"/>
              </a:ext>
            </a:extLst>
          </p:cNvPr>
          <p:cNvSpPr txBox="1"/>
          <p:nvPr/>
        </p:nvSpPr>
        <p:spPr>
          <a:xfrm>
            <a:off x="4499992" y="1890208"/>
            <a:ext cx="4680520" cy="430887"/>
          </a:xfrm>
          <a:prstGeom prst="rect">
            <a:avLst/>
          </a:prstGeom>
          <a:noFill/>
        </p:spPr>
        <p:txBody>
          <a:bodyPr wrap="square" rtlCol="0">
            <a:spAutoFit/>
          </a:bodyPr>
          <a:lstStyle/>
          <a:p>
            <a:r>
              <a:rPr lang="en-GB" sz="2200" dirty="0"/>
              <a:t>Sketch a diagram.  </a:t>
            </a:r>
            <a:r>
              <a:rPr lang="el-GR" sz="2200" dirty="0"/>
              <a:t>μ</a:t>
            </a:r>
            <a:r>
              <a:rPr lang="en-GB" sz="2200" dirty="0"/>
              <a:t> = 110g      </a:t>
            </a:r>
            <a:r>
              <a:rPr lang="el-GR" sz="2200" dirty="0"/>
              <a:t>σ</a:t>
            </a:r>
            <a:r>
              <a:rPr lang="en-GB" sz="2200" dirty="0"/>
              <a:t> = 8g</a:t>
            </a:r>
          </a:p>
        </p:txBody>
      </p:sp>
      <p:sp>
        <p:nvSpPr>
          <p:cNvPr id="61" name="TextBox 60">
            <a:extLst>
              <a:ext uri="{FF2B5EF4-FFF2-40B4-BE49-F238E27FC236}">
                <a16:creationId xmlns:a16="http://schemas.microsoft.com/office/drawing/2014/main" id="{64560578-63C1-4D8E-8196-D2A1194A8E84}"/>
              </a:ext>
            </a:extLst>
          </p:cNvPr>
          <p:cNvSpPr txBox="1"/>
          <p:nvPr/>
        </p:nvSpPr>
        <p:spPr>
          <a:xfrm>
            <a:off x="7960430" y="1566112"/>
            <a:ext cx="1183570" cy="430887"/>
          </a:xfrm>
          <a:prstGeom prst="rect">
            <a:avLst/>
          </a:prstGeom>
          <a:noFill/>
        </p:spPr>
        <p:txBody>
          <a:bodyPr wrap="square" rtlCol="0">
            <a:spAutoFit/>
          </a:bodyPr>
          <a:lstStyle/>
          <a:p>
            <a:r>
              <a:rPr lang="en-GB" sz="2200" b="1" dirty="0">
                <a:solidFill>
                  <a:srgbClr val="0000FF"/>
                </a:solidFill>
              </a:rPr>
              <a:t>121g</a:t>
            </a:r>
          </a:p>
        </p:txBody>
      </p:sp>
      <p:sp>
        <p:nvSpPr>
          <p:cNvPr id="62" name="TextBox 61">
            <a:extLst>
              <a:ext uri="{FF2B5EF4-FFF2-40B4-BE49-F238E27FC236}">
                <a16:creationId xmlns:a16="http://schemas.microsoft.com/office/drawing/2014/main" id="{C35A8C52-94D1-4115-A0C9-4FE59897A1BA}"/>
              </a:ext>
            </a:extLst>
          </p:cNvPr>
          <p:cNvSpPr txBox="1"/>
          <p:nvPr/>
        </p:nvSpPr>
        <p:spPr>
          <a:xfrm>
            <a:off x="182880" y="347472"/>
            <a:ext cx="8100392" cy="769441"/>
          </a:xfrm>
          <a:prstGeom prst="rect">
            <a:avLst/>
          </a:prstGeom>
          <a:noFill/>
        </p:spPr>
        <p:txBody>
          <a:bodyPr wrap="square" rtlCol="0">
            <a:spAutoFit/>
          </a:bodyPr>
          <a:lstStyle/>
          <a:p>
            <a:r>
              <a:rPr lang="en-GB" sz="2200" dirty="0"/>
              <a:t>The weights of pears are normally distributed with a mean of 110g and a standard deviation of 8g.</a:t>
            </a:r>
          </a:p>
        </p:txBody>
      </p:sp>
      <p:sp>
        <p:nvSpPr>
          <p:cNvPr id="63" name="TextBox 62">
            <a:extLst>
              <a:ext uri="{FF2B5EF4-FFF2-40B4-BE49-F238E27FC236}">
                <a16:creationId xmlns:a16="http://schemas.microsoft.com/office/drawing/2014/main" id="{DADA6B8E-3DF6-4342-8E18-02A2548BFDDB}"/>
              </a:ext>
            </a:extLst>
          </p:cNvPr>
          <p:cNvSpPr txBox="1"/>
          <p:nvPr/>
        </p:nvSpPr>
        <p:spPr>
          <a:xfrm>
            <a:off x="179512" y="0"/>
            <a:ext cx="1512168" cy="430887"/>
          </a:xfrm>
          <a:prstGeom prst="rect">
            <a:avLst/>
          </a:prstGeom>
          <a:noFill/>
        </p:spPr>
        <p:txBody>
          <a:bodyPr wrap="square" rtlCol="0">
            <a:spAutoFit/>
          </a:bodyPr>
          <a:lstStyle/>
          <a:p>
            <a:r>
              <a:rPr lang="en-GB" sz="2200" b="1" dirty="0">
                <a:solidFill>
                  <a:srgbClr val="002060"/>
                </a:solidFill>
              </a:rPr>
              <a:t>Example 2</a:t>
            </a:r>
          </a:p>
        </p:txBody>
      </p:sp>
      <p:sp>
        <p:nvSpPr>
          <p:cNvPr id="64" name="TextBox 63">
            <a:extLst>
              <a:ext uri="{FF2B5EF4-FFF2-40B4-BE49-F238E27FC236}">
                <a16:creationId xmlns:a16="http://schemas.microsoft.com/office/drawing/2014/main" id="{5C7D6B2B-59D0-4CC0-985A-E5EB2334EBE2}"/>
              </a:ext>
            </a:extLst>
          </p:cNvPr>
          <p:cNvSpPr txBox="1"/>
          <p:nvPr/>
        </p:nvSpPr>
        <p:spPr>
          <a:xfrm>
            <a:off x="7996942" y="998934"/>
            <a:ext cx="964178" cy="430887"/>
          </a:xfrm>
          <a:prstGeom prst="rect">
            <a:avLst/>
          </a:prstGeom>
          <a:noFill/>
        </p:spPr>
        <p:txBody>
          <a:bodyPr wrap="square" rtlCol="0">
            <a:spAutoFit/>
          </a:bodyPr>
          <a:lstStyle/>
          <a:p>
            <a:r>
              <a:rPr lang="en-GB" sz="2200" b="1" dirty="0">
                <a:solidFill>
                  <a:srgbClr val="0000FF"/>
                </a:solidFill>
              </a:rPr>
              <a:t>88.8%</a:t>
            </a:r>
          </a:p>
        </p:txBody>
      </p:sp>
      <p:sp>
        <p:nvSpPr>
          <p:cNvPr id="65" name="TextBox 64">
            <a:extLst>
              <a:ext uri="{FF2B5EF4-FFF2-40B4-BE49-F238E27FC236}">
                <a16:creationId xmlns:a16="http://schemas.microsoft.com/office/drawing/2014/main" id="{DC4417A8-3E40-4488-81AA-E1FBF73EAD78}"/>
              </a:ext>
            </a:extLst>
          </p:cNvPr>
          <p:cNvSpPr txBox="1"/>
          <p:nvPr/>
        </p:nvSpPr>
        <p:spPr>
          <a:xfrm>
            <a:off x="179512" y="969051"/>
            <a:ext cx="8964488" cy="769441"/>
          </a:xfrm>
          <a:prstGeom prst="rect">
            <a:avLst/>
          </a:prstGeom>
          <a:noFill/>
        </p:spPr>
        <p:txBody>
          <a:bodyPr wrap="square" rtlCol="0">
            <a:spAutoFit/>
          </a:bodyPr>
          <a:lstStyle/>
          <a:p>
            <a:pPr marL="342900" indent="-342900">
              <a:buAutoNum type="alphaLcParenR"/>
            </a:pPr>
            <a:r>
              <a:rPr lang="en-GB" sz="2200" dirty="0"/>
              <a:t>Find the percentage of pears that weigh between 100g and 130g.</a:t>
            </a:r>
          </a:p>
          <a:p>
            <a:pPr marL="342900" indent="-342900">
              <a:buFont typeface="+mj-lt"/>
              <a:buAutoNum type="alphaLcParenR" startAt="2"/>
            </a:pPr>
            <a:r>
              <a:rPr lang="en-GB" sz="2200" dirty="0"/>
              <a:t>It is known that 8% of the pears weigh more than </a:t>
            </a:r>
            <a:r>
              <a:rPr lang="en-GB" sz="2200" i="1" dirty="0">
                <a:latin typeface="Times New Roman" pitchFamily="18" charset="0"/>
                <a:cs typeface="Times New Roman" pitchFamily="18" charset="0"/>
              </a:rPr>
              <a:t>m</a:t>
            </a:r>
            <a:r>
              <a:rPr lang="en-GB" sz="2200" dirty="0"/>
              <a:t> g. Find the value of </a:t>
            </a:r>
            <a:r>
              <a:rPr lang="en-GB" sz="2200" i="1" dirty="0">
                <a:latin typeface="Times New Roman" pitchFamily="18" charset="0"/>
                <a:cs typeface="Times New Roman" pitchFamily="18" charset="0"/>
              </a:rPr>
              <a:t>m</a:t>
            </a:r>
            <a:r>
              <a:rPr lang="en-GB" sz="2200" dirty="0"/>
              <a:t>.</a:t>
            </a:r>
          </a:p>
        </p:txBody>
      </p:sp>
      <p:sp>
        <p:nvSpPr>
          <p:cNvPr id="66" name="Rectangle 65">
            <a:hlinkClick r:id="rId3"/>
            <a:extLst>
              <a:ext uri="{FF2B5EF4-FFF2-40B4-BE49-F238E27FC236}">
                <a16:creationId xmlns:a16="http://schemas.microsoft.com/office/drawing/2014/main" id="{D02C3913-1765-4946-9D72-5C4E67EF5825}"/>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Rectangle 66">
            <a:hlinkClick r:id="rId3"/>
            <a:extLst>
              <a:ext uri="{FF2B5EF4-FFF2-40B4-BE49-F238E27FC236}">
                <a16:creationId xmlns:a16="http://schemas.microsoft.com/office/drawing/2014/main" id="{712D3FEE-5537-4E82-80C5-585EC2ED19ED}"/>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05E44C4F-1790-E48A-29A2-0EEE944E55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800" y="2331720"/>
            <a:ext cx="1770252" cy="4206240"/>
          </a:xfrm>
          <a:prstGeom prst="rect">
            <a:avLst/>
          </a:prstGeom>
        </p:spPr>
      </p:pic>
    </p:spTree>
    <p:extLst>
      <p:ext uri="{BB962C8B-B14F-4D97-AF65-F5344CB8AC3E}">
        <p14:creationId xmlns:p14="http://schemas.microsoft.com/office/powerpoint/2010/main" val="85339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cage&#10;&#10;Description automatically generated">
            <a:hlinkClick r:id="rId2"/>
            <a:extLst>
              <a:ext uri="{FF2B5EF4-FFF2-40B4-BE49-F238E27FC236}">
                <a16:creationId xmlns:a16="http://schemas.microsoft.com/office/drawing/2014/main" id="{F1229F4D-42CD-45F9-A346-0BEB3F4D814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09775" y="762000"/>
            <a:ext cx="5381625" cy="3457575"/>
          </a:xfrm>
          <a:prstGeom prst="rect">
            <a:avLst/>
          </a:prstGeom>
        </p:spPr>
      </p:pic>
      <p:sp>
        <p:nvSpPr>
          <p:cNvPr id="7" name="TextBox 6">
            <a:extLst>
              <a:ext uri="{FF2B5EF4-FFF2-40B4-BE49-F238E27FC236}">
                <a16:creationId xmlns:a16="http://schemas.microsoft.com/office/drawing/2014/main" id="{834A3044-064E-4F4F-9A40-DCB022A1AF45}"/>
              </a:ext>
            </a:extLst>
          </p:cNvPr>
          <p:cNvSpPr txBox="1"/>
          <p:nvPr/>
        </p:nvSpPr>
        <p:spPr>
          <a:xfrm>
            <a:off x="1524000" y="205115"/>
            <a:ext cx="6400800" cy="523220"/>
          </a:xfrm>
          <a:prstGeom prst="rect">
            <a:avLst/>
          </a:prstGeom>
          <a:noFill/>
        </p:spPr>
        <p:txBody>
          <a:bodyPr wrap="square" rtlCol="0">
            <a:spAutoFit/>
          </a:bodyPr>
          <a:lstStyle/>
          <a:p>
            <a:r>
              <a:rPr lang="en-US" sz="2800" dirty="0"/>
              <a:t>Thank you for using resources from</a:t>
            </a:r>
            <a:endParaRPr lang="en-GB" sz="2800" dirty="0"/>
          </a:p>
        </p:txBody>
      </p:sp>
      <p:sp>
        <p:nvSpPr>
          <p:cNvPr id="8" name="TextBox 7">
            <a:extLst>
              <a:ext uri="{FF2B5EF4-FFF2-40B4-BE49-F238E27FC236}">
                <a16:creationId xmlns:a16="http://schemas.microsoft.com/office/drawing/2014/main" id="{63C7B91D-FA43-4DDC-AF24-F0D95F8771D8}"/>
              </a:ext>
            </a:extLst>
          </p:cNvPr>
          <p:cNvSpPr txBox="1"/>
          <p:nvPr/>
        </p:nvSpPr>
        <p:spPr>
          <a:xfrm>
            <a:off x="1828800" y="4678740"/>
            <a:ext cx="5815012" cy="523220"/>
          </a:xfrm>
          <a:prstGeom prst="rect">
            <a:avLst/>
          </a:prstGeom>
          <a:noFill/>
        </p:spPr>
        <p:txBody>
          <a:bodyPr wrap="square" rtlCol="0">
            <a:spAutoFit/>
          </a:bodyPr>
          <a:lstStyle/>
          <a:p>
            <a:r>
              <a:rPr lang="en-US" sz="2800" dirty="0">
                <a:hlinkClick r:id="rId2"/>
              </a:rPr>
              <a:t>https://www.mathssupport.org</a:t>
            </a:r>
            <a:r>
              <a:rPr lang="en-US" sz="2800" dirty="0"/>
              <a:t> </a:t>
            </a:r>
            <a:endParaRPr lang="en-GB" sz="2800" dirty="0"/>
          </a:p>
        </p:txBody>
      </p:sp>
      <p:sp>
        <p:nvSpPr>
          <p:cNvPr id="9" name="TextBox 8">
            <a:extLst>
              <a:ext uri="{FF2B5EF4-FFF2-40B4-BE49-F238E27FC236}">
                <a16:creationId xmlns:a16="http://schemas.microsoft.com/office/drawing/2014/main" id="{BF331B16-2188-481D-902D-B24DB2D19006}"/>
              </a:ext>
            </a:extLst>
          </p:cNvPr>
          <p:cNvSpPr txBox="1"/>
          <p:nvPr/>
        </p:nvSpPr>
        <p:spPr>
          <a:xfrm>
            <a:off x="762000" y="5201960"/>
            <a:ext cx="7848600" cy="523220"/>
          </a:xfrm>
          <a:prstGeom prst="rect">
            <a:avLst/>
          </a:prstGeom>
          <a:noFill/>
        </p:spPr>
        <p:txBody>
          <a:bodyPr wrap="square" rtlCol="0">
            <a:spAutoFit/>
          </a:bodyPr>
          <a:lstStyle/>
          <a:p>
            <a:r>
              <a:rPr lang="en-US" sz="2800" dirty="0"/>
              <a:t>If you have a special request, drop us an email</a:t>
            </a:r>
            <a:endParaRPr lang="en-GB" sz="2800" dirty="0"/>
          </a:p>
        </p:txBody>
      </p:sp>
      <p:sp>
        <p:nvSpPr>
          <p:cNvPr id="10" name="TextBox 9">
            <a:extLst>
              <a:ext uri="{FF2B5EF4-FFF2-40B4-BE49-F238E27FC236}">
                <a16:creationId xmlns:a16="http://schemas.microsoft.com/office/drawing/2014/main" id="{B7DDA8DB-4973-4CCB-A3BF-CDF0FC0B875C}"/>
              </a:ext>
            </a:extLst>
          </p:cNvPr>
          <p:cNvSpPr txBox="1"/>
          <p:nvPr/>
        </p:nvSpPr>
        <p:spPr>
          <a:xfrm>
            <a:off x="2286000" y="5725180"/>
            <a:ext cx="4852988" cy="523220"/>
          </a:xfrm>
          <a:prstGeom prst="rect">
            <a:avLst/>
          </a:prstGeom>
          <a:noFill/>
        </p:spPr>
        <p:txBody>
          <a:bodyPr wrap="square" rtlCol="0">
            <a:spAutoFit/>
          </a:bodyPr>
          <a:lstStyle/>
          <a:p>
            <a:r>
              <a:rPr lang="en-US" sz="2800" dirty="0">
                <a:hlinkClick r:id="rId4"/>
              </a:rPr>
              <a:t>info@mathssupport.org</a:t>
            </a:r>
            <a:r>
              <a:rPr lang="en-US" sz="2800" dirty="0"/>
              <a:t> </a:t>
            </a:r>
            <a:endParaRPr lang="en-GB" sz="2800" dirty="0"/>
          </a:p>
        </p:txBody>
      </p:sp>
      <p:sp>
        <p:nvSpPr>
          <p:cNvPr id="11" name="Rectangle 10">
            <a:hlinkClick r:id="rId5"/>
            <a:extLst>
              <a:ext uri="{FF2B5EF4-FFF2-40B4-BE49-F238E27FC236}">
                <a16:creationId xmlns:a16="http://schemas.microsoft.com/office/drawing/2014/main" id="{385B5B7E-21DC-4261-B654-DEFEDE6D8129}"/>
              </a:ext>
            </a:extLst>
          </p:cNvPr>
          <p:cNvSpPr/>
          <p:nvPr/>
        </p:nvSpPr>
        <p:spPr>
          <a:xfrm>
            <a:off x="8085320" y="92439"/>
            <a:ext cx="9906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hlinkClick r:id="rId5"/>
            <a:extLst>
              <a:ext uri="{FF2B5EF4-FFF2-40B4-BE49-F238E27FC236}">
                <a16:creationId xmlns:a16="http://schemas.microsoft.com/office/drawing/2014/main" id="{F35685D4-CF87-4E82-8D62-66EF53CDEA76}"/>
              </a:ext>
            </a:extLst>
          </p:cNvPr>
          <p:cNvSpPr/>
          <p:nvPr/>
        </p:nvSpPr>
        <p:spPr>
          <a:xfrm>
            <a:off x="800100" y="6553200"/>
            <a:ext cx="1714500" cy="199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2E8983EF-CE04-4600-8A87-8640EEF47371}"/>
              </a:ext>
            </a:extLst>
          </p:cNvPr>
          <p:cNvSpPr txBox="1"/>
          <p:nvPr/>
        </p:nvSpPr>
        <p:spPr>
          <a:xfrm>
            <a:off x="1524000" y="4155520"/>
            <a:ext cx="6400800" cy="523220"/>
          </a:xfrm>
          <a:prstGeom prst="rect">
            <a:avLst/>
          </a:prstGeom>
          <a:noFill/>
        </p:spPr>
        <p:txBody>
          <a:bodyPr wrap="square" rtlCol="0">
            <a:spAutoFit/>
          </a:bodyPr>
          <a:lstStyle/>
          <a:p>
            <a:r>
              <a:rPr lang="en-US" sz="2800" dirty="0"/>
              <a:t>For more resources visit our website</a:t>
            </a:r>
            <a:endParaRPr lang="en-GB" sz="2800" dirty="0"/>
          </a:p>
        </p:txBody>
      </p:sp>
    </p:spTree>
    <p:extLst>
      <p:ext uri="{BB962C8B-B14F-4D97-AF65-F5344CB8AC3E}">
        <p14:creationId xmlns:p14="http://schemas.microsoft.com/office/powerpoint/2010/main" val="938697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DBEBD">
            <a:alpha val="66000"/>
          </a:srgbClr>
        </a:solidFill>
        <a:effectLst/>
      </p:bgPr>
    </p:bg>
    <p:spTree>
      <p:nvGrpSpPr>
        <p:cNvPr id="1" name=""/>
        <p:cNvGrpSpPr/>
        <p:nvPr/>
      </p:nvGrpSpPr>
      <p:grpSpPr>
        <a:xfrm>
          <a:off x="0" y="0"/>
          <a:ext cx="0" cy="0"/>
          <a:chOff x="0" y="0"/>
          <a:chExt cx="0" cy="0"/>
        </a:xfrm>
      </p:grpSpPr>
      <p:sp>
        <p:nvSpPr>
          <p:cNvPr id="29" name="Freeform 28"/>
          <p:cNvSpPr/>
          <p:nvPr/>
        </p:nvSpPr>
        <p:spPr>
          <a:xfrm>
            <a:off x="299487" y="3363931"/>
            <a:ext cx="1884784" cy="1276428"/>
          </a:xfrm>
          <a:custGeom>
            <a:avLst/>
            <a:gdLst>
              <a:gd name="connsiteX0" fmla="*/ 1884784 w 1884784"/>
              <a:gd name="connsiteY0" fmla="*/ 1265231 h 1276428"/>
              <a:gd name="connsiteX1" fmla="*/ 1884784 w 1884784"/>
              <a:gd name="connsiteY1" fmla="*/ 608356 h 1276428"/>
              <a:gd name="connsiteX2" fmla="*/ 1728030 w 1884784"/>
              <a:gd name="connsiteY2" fmla="*/ 339634 h 1276428"/>
              <a:gd name="connsiteX3" fmla="*/ 1545150 w 1884784"/>
              <a:gd name="connsiteY3" fmla="*/ 100771 h 1276428"/>
              <a:gd name="connsiteX4" fmla="*/ 1440647 w 1884784"/>
              <a:gd name="connsiteY4" fmla="*/ 26126 h 1276428"/>
              <a:gd name="connsiteX5" fmla="*/ 1339876 w 1884784"/>
              <a:gd name="connsiteY5" fmla="*/ 0 h 1276428"/>
              <a:gd name="connsiteX6" fmla="*/ 1186854 w 1884784"/>
              <a:gd name="connsiteY6" fmla="*/ 82109 h 1276428"/>
              <a:gd name="connsiteX7" fmla="*/ 1026368 w 1884784"/>
              <a:gd name="connsiteY7" fmla="*/ 253793 h 1276428"/>
              <a:gd name="connsiteX8" fmla="*/ 768843 w 1884784"/>
              <a:gd name="connsiteY8" fmla="*/ 623285 h 1276428"/>
              <a:gd name="connsiteX9" fmla="*/ 619553 w 1884784"/>
              <a:gd name="connsiteY9" fmla="*/ 854684 h 1276428"/>
              <a:gd name="connsiteX10" fmla="*/ 466531 w 1884784"/>
              <a:gd name="connsiteY10" fmla="*/ 1063690 h 1276428"/>
              <a:gd name="connsiteX11" fmla="*/ 358296 w 1884784"/>
              <a:gd name="connsiteY11" fmla="*/ 1153264 h 1276428"/>
              <a:gd name="connsiteX12" fmla="*/ 261257 w 1884784"/>
              <a:gd name="connsiteY12" fmla="*/ 1220444 h 1276428"/>
              <a:gd name="connsiteX13" fmla="*/ 145558 w 1884784"/>
              <a:gd name="connsiteY13" fmla="*/ 1239105 h 1276428"/>
              <a:gd name="connsiteX14" fmla="*/ 7465 w 1884784"/>
              <a:gd name="connsiteY14" fmla="*/ 1254034 h 1276428"/>
              <a:gd name="connsiteX15" fmla="*/ 0 w 1884784"/>
              <a:gd name="connsiteY15" fmla="*/ 1268963 h 1276428"/>
              <a:gd name="connsiteX16" fmla="*/ 190345 w 1884784"/>
              <a:gd name="connsiteY16" fmla="*/ 1276428 h 1276428"/>
              <a:gd name="connsiteX17" fmla="*/ 1884784 w 1884784"/>
              <a:gd name="connsiteY17" fmla="*/ 1265231 h 127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84784" h="1276428">
                <a:moveTo>
                  <a:pt x="1884784" y="1265231"/>
                </a:moveTo>
                <a:lnTo>
                  <a:pt x="1884784" y="608356"/>
                </a:lnTo>
                <a:lnTo>
                  <a:pt x="1728030" y="339634"/>
                </a:lnTo>
                <a:lnTo>
                  <a:pt x="1545150" y="100771"/>
                </a:lnTo>
                <a:lnTo>
                  <a:pt x="1440647" y="26126"/>
                </a:lnTo>
                <a:lnTo>
                  <a:pt x="1339876" y="0"/>
                </a:lnTo>
                <a:lnTo>
                  <a:pt x="1186854" y="82109"/>
                </a:lnTo>
                <a:lnTo>
                  <a:pt x="1026368" y="253793"/>
                </a:lnTo>
                <a:lnTo>
                  <a:pt x="768843" y="623285"/>
                </a:lnTo>
                <a:lnTo>
                  <a:pt x="619553" y="854684"/>
                </a:lnTo>
                <a:lnTo>
                  <a:pt x="466531" y="1063690"/>
                </a:lnTo>
                <a:lnTo>
                  <a:pt x="358296" y="1153264"/>
                </a:lnTo>
                <a:lnTo>
                  <a:pt x="261257" y="1220444"/>
                </a:lnTo>
                <a:lnTo>
                  <a:pt x="145558" y="1239105"/>
                </a:lnTo>
                <a:lnTo>
                  <a:pt x="7465" y="1254034"/>
                </a:lnTo>
                <a:lnTo>
                  <a:pt x="0" y="1268963"/>
                </a:lnTo>
                <a:lnTo>
                  <a:pt x="190345" y="1276428"/>
                </a:lnTo>
                <a:lnTo>
                  <a:pt x="1884784" y="1265231"/>
                </a:lnTo>
                <a:close/>
              </a:path>
            </a:pathLst>
          </a:custGeom>
          <a:pattFill prst="wdUpDiag">
            <a:fgClr>
              <a:srgbClr val="CC00CC"/>
            </a:fgClr>
            <a:bgClr>
              <a:schemeClr val="bg1"/>
            </a:bgClr>
          </a:patt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 name="TextBox 3"/>
          <p:cNvSpPr txBox="1"/>
          <p:nvPr/>
        </p:nvSpPr>
        <p:spPr>
          <a:xfrm>
            <a:off x="179512" y="980728"/>
            <a:ext cx="8656481" cy="830997"/>
          </a:xfrm>
          <a:prstGeom prst="rect">
            <a:avLst/>
          </a:prstGeom>
          <a:noFill/>
        </p:spPr>
        <p:txBody>
          <a:bodyPr wrap="square" rtlCol="0">
            <a:spAutoFit/>
          </a:bodyPr>
          <a:lstStyle/>
          <a:p>
            <a:r>
              <a:rPr lang="en-GB" sz="2400" dirty="0"/>
              <a:t>In these examples we will return to the standard normal distribution </a:t>
            </a:r>
            <a:r>
              <a:rPr lang="en-GB" sz="2400" i="1" dirty="0">
                <a:latin typeface="Times New Roman" panose="02020603050405020304" pitchFamily="18" charset="0"/>
                <a:cs typeface="Times New Roman" panose="02020603050405020304" pitchFamily="18" charset="0"/>
              </a:rPr>
              <a:t>Z</a:t>
            </a:r>
            <a:r>
              <a:rPr lang="en-GB" sz="2400" dirty="0">
                <a:latin typeface="Times New Roman" panose="02020603050405020304" pitchFamily="18" charset="0"/>
                <a:cs typeface="Times New Roman" panose="02020603050405020304" pitchFamily="18" charset="0"/>
              </a:rPr>
              <a:t> ~ </a:t>
            </a:r>
            <a:r>
              <a:rPr lang="en-GB" sz="2400" i="1" dirty="0">
                <a:latin typeface="Times New Roman" panose="02020603050405020304" pitchFamily="18" charset="0"/>
                <a:cs typeface="Times New Roman" panose="02020603050405020304" pitchFamily="18" charset="0"/>
              </a:rPr>
              <a:t>N</a:t>
            </a:r>
            <a:r>
              <a:rPr lang="en-GB" sz="2400" dirty="0">
                <a:latin typeface="Times New Roman" panose="02020603050405020304" pitchFamily="18" charset="0"/>
                <a:cs typeface="Times New Roman" panose="02020603050405020304" pitchFamily="18" charset="0"/>
              </a:rPr>
              <a:t>(0, 1). </a:t>
            </a:r>
          </a:p>
        </p:txBody>
      </p:sp>
      <p:sp>
        <p:nvSpPr>
          <p:cNvPr id="5" name="TextBox 4"/>
          <p:cNvSpPr txBox="1"/>
          <p:nvPr/>
        </p:nvSpPr>
        <p:spPr>
          <a:xfrm>
            <a:off x="179511" y="1753458"/>
            <a:ext cx="8656481" cy="461665"/>
          </a:xfrm>
          <a:prstGeom prst="rect">
            <a:avLst/>
          </a:prstGeom>
          <a:noFill/>
        </p:spPr>
        <p:txBody>
          <a:bodyPr wrap="square" rtlCol="0">
            <a:spAutoFit/>
          </a:bodyPr>
          <a:lstStyle/>
          <a:p>
            <a:r>
              <a:rPr lang="en-GB" sz="2400" dirty="0"/>
              <a:t>Given that </a:t>
            </a:r>
            <a:r>
              <a:rPr lang="en-GB" sz="2400" i="1" dirty="0">
                <a:latin typeface="Times New Roman" panose="02020603050405020304" pitchFamily="18" charset="0"/>
                <a:cs typeface="Times New Roman" panose="02020603050405020304" pitchFamily="18" charset="0"/>
              </a:rPr>
              <a:t>Z</a:t>
            </a:r>
            <a:r>
              <a:rPr lang="en-GB" sz="2400" dirty="0">
                <a:latin typeface="Times New Roman" panose="02020603050405020304" pitchFamily="18" charset="0"/>
                <a:cs typeface="Times New Roman" panose="02020603050405020304" pitchFamily="18" charset="0"/>
              </a:rPr>
              <a:t> ~ </a:t>
            </a:r>
            <a:r>
              <a:rPr lang="en-GB" sz="2400" i="1" dirty="0">
                <a:latin typeface="Times New Roman" panose="02020603050405020304" pitchFamily="18" charset="0"/>
                <a:cs typeface="Times New Roman" panose="02020603050405020304" pitchFamily="18" charset="0"/>
              </a:rPr>
              <a:t>N</a:t>
            </a:r>
            <a:r>
              <a:rPr lang="en-GB" sz="2400" dirty="0">
                <a:latin typeface="Times New Roman" panose="02020603050405020304" pitchFamily="18" charset="0"/>
                <a:cs typeface="Times New Roman" panose="02020603050405020304" pitchFamily="18" charset="0"/>
              </a:rPr>
              <a:t>(0, 1) </a:t>
            </a:r>
            <a:r>
              <a:rPr lang="en-GB" sz="2400" dirty="0"/>
              <a:t>use your GDC to find </a:t>
            </a:r>
            <a:r>
              <a:rPr lang="en-GB" sz="2400" i="1" dirty="0">
                <a:latin typeface="Times New Roman" panose="02020603050405020304" pitchFamily="18" charset="0"/>
                <a:cs typeface="Times New Roman" panose="02020603050405020304" pitchFamily="18" charset="0"/>
              </a:rPr>
              <a:t>a.</a:t>
            </a:r>
            <a:r>
              <a:rPr lang="en-GB" sz="2400" dirty="0">
                <a:latin typeface="Times New Roman" panose="02020603050405020304" pitchFamily="18" charset="0"/>
                <a:cs typeface="Times New Roman" panose="02020603050405020304" pitchFamily="18" charset="0"/>
              </a:rPr>
              <a:t> </a:t>
            </a:r>
          </a:p>
        </p:txBody>
      </p:sp>
      <p:sp>
        <p:nvSpPr>
          <p:cNvPr id="6" name="TextBox 5"/>
          <p:cNvSpPr txBox="1"/>
          <p:nvPr/>
        </p:nvSpPr>
        <p:spPr>
          <a:xfrm>
            <a:off x="683568" y="2204864"/>
            <a:ext cx="3315197" cy="461665"/>
          </a:xfrm>
          <a:prstGeom prst="rect">
            <a:avLst/>
          </a:prstGeom>
          <a:noFill/>
        </p:spPr>
        <p:txBody>
          <a:bodyPr wrap="square" rtlCol="0">
            <a:spAutoFit/>
          </a:bodyPr>
          <a:lstStyle/>
          <a:p>
            <a:r>
              <a:rPr lang="en-GB" sz="2400" dirty="0"/>
              <a:t>P (</a:t>
            </a:r>
            <a:r>
              <a:rPr lang="en-GB" sz="2400" i="1" dirty="0">
                <a:latin typeface="Times New Roman" panose="02020603050405020304" pitchFamily="18" charset="0"/>
                <a:cs typeface="Times New Roman" panose="02020603050405020304" pitchFamily="18" charset="0"/>
              </a:rPr>
              <a:t>Z</a:t>
            </a:r>
            <a:r>
              <a:rPr lang="en-GB" sz="2400" dirty="0">
                <a:latin typeface="Times New Roman" panose="02020603050405020304" pitchFamily="18" charset="0"/>
                <a:cs typeface="Times New Roman" panose="02020603050405020304" pitchFamily="18" charset="0"/>
              </a:rPr>
              <a:t> &lt; </a:t>
            </a:r>
            <a:r>
              <a:rPr lang="en-GB" sz="2400" i="1" dirty="0">
                <a:latin typeface="Times New Roman" panose="02020603050405020304" pitchFamily="18" charset="0"/>
                <a:cs typeface="Times New Roman" panose="02020603050405020304" pitchFamily="18" charset="0"/>
              </a:rPr>
              <a:t>a</a:t>
            </a:r>
            <a:r>
              <a:rPr lang="en-GB" sz="2400" dirty="0"/>
              <a:t>) = 0.813</a:t>
            </a:r>
            <a:r>
              <a:rPr lang="en-GB" sz="2400" i="1" dirty="0">
                <a:latin typeface="Times New Roman" panose="02020603050405020304" pitchFamily="18" charset="0"/>
                <a:cs typeface="Times New Roman" panose="02020603050405020304" pitchFamily="18" charset="0"/>
              </a:rPr>
              <a:t>.</a:t>
            </a:r>
            <a:r>
              <a:rPr lang="en-GB" sz="2400" dirty="0">
                <a:latin typeface="Times New Roman" panose="02020603050405020304" pitchFamily="18" charset="0"/>
                <a:cs typeface="Times New Roman" panose="02020603050405020304" pitchFamily="18" charset="0"/>
              </a:rPr>
              <a:t> </a:t>
            </a:r>
          </a:p>
        </p:txBody>
      </p:sp>
      <p:sp>
        <p:nvSpPr>
          <p:cNvPr id="7" name="TextBox 6"/>
          <p:cNvSpPr txBox="1"/>
          <p:nvPr/>
        </p:nvSpPr>
        <p:spPr>
          <a:xfrm>
            <a:off x="179511" y="2666529"/>
            <a:ext cx="1080122" cy="461665"/>
          </a:xfrm>
          <a:prstGeom prst="rect">
            <a:avLst/>
          </a:prstGeom>
          <a:noFill/>
        </p:spPr>
        <p:txBody>
          <a:bodyPr wrap="square" rtlCol="0">
            <a:spAutoFit/>
          </a:bodyPr>
          <a:lstStyle/>
          <a:p>
            <a:r>
              <a:rPr lang="en-GB" sz="2400" dirty="0"/>
              <a:t>Step 1:</a:t>
            </a:r>
            <a:endParaRPr lang="en-GB"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259633" y="2666529"/>
            <a:ext cx="3600399" cy="461665"/>
          </a:xfrm>
          <a:prstGeom prst="rect">
            <a:avLst/>
          </a:prstGeom>
          <a:noFill/>
        </p:spPr>
        <p:txBody>
          <a:bodyPr wrap="square" rtlCol="0">
            <a:spAutoFit/>
          </a:bodyPr>
          <a:lstStyle/>
          <a:p>
            <a:r>
              <a:rPr lang="en-GB" sz="2400" dirty="0"/>
              <a:t>Draw a sketch</a:t>
            </a:r>
            <a:endParaRPr lang="en-GB" sz="2400" dirty="0">
              <a:latin typeface="Times New Roman" panose="02020603050405020304" pitchFamily="18" charset="0"/>
              <a:cs typeface="Times New Roman" panose="02020603050405020304" pitchFamily="18" charset="0"/>
            </a:endParaRPr>
          </a:p>
        </p:txBody>
      </p:sp>
      <p:cxnSp>
        <p:nvCxnSpPr>
          <p:cNvPr id="15" name="Straight Arrow Connector 14"/>
          <p:cNvCxnSpPr/>
          <p:nvPr/>
        </p:nvCxnSpPr>
        <p:spPr>
          <a:xfrm>
            <a:off x="179512" y="4644104"/>
            <a:ext cx="301752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614593" y="2978268"/>
            <a:ext cx="586601" cy="400110"/>
          </a:xfrm>
          <a:prstGeom prst="rect">
            <a:avLst/>
          </a:prstGeom>
        </p:spPr>
        <p:txBody>
          <a:bodyPr wrap="square">
            <a:spAutoFit/>
          </a:bodyPr>
          <a:lstStyle/>
          <a:p>
            <a:r>
              <a:rPr lang="en-GB" sz="800" b="1" i="1" dirty="0">
                <a:latin typeface="Times New Roman" pitchFamily="18" charset="0"/>
                <a:cs typeface="Times New Roman" pitchFamily="18" charset="0"/>
              </a:rPr>
              <a:t> </a:t>
            </a:r>
            <a:r>
              <a:rPr lang="en-US" sz="2000" i="1" dirty="0">
                <a:latin typeface="Times New Roman" pitchFamily="18" charset="0"/>
                <a:cs typeface="Times New Roman" pitchFamily="18" charset="0"/>
              </a:rPr>
              <a:t>f(z)</a:t>
            </a:r>
            <a:endParaRPr lang="en-GB" sz="2000" baseline="-25000" dirty="0"/>
          </a:p>
        </p:txBody>
      </p:sp>
      <p:sp>
        <p:nvSpPr>
          <p:cNvPr id="23" name="Freeform 22"/>
          <p:cNvSpPr/>
          <p:nvPr/>
        </p:nvSpPr>
        <p:spPr>
          <a:xfrm>
            <a:off x="288713" y="3366284"/>
            <a:ext cx="2651760" cy="1248405"/>
          </a:xfrm>
          <a:custGeom>
            <a:avLst/>
            <a:gdLst>
              <a:gd name="connsiteX0" fmla="*/ 0 w 6028267"/>
              <a:gd name="connsiteY0" fmla="*/ 1821275 h 1843852"/>
              <a:gd name="connsiteX1" fmla="*/ 2133600 w 6028267"/>
              <a:gd name="connsiteY1" fmla="*/ 3763 h 1843852"/>
              <a:gd name="connsiteX2" fmla="*/ 6028267 w 6028267"/>
              <a:gd name="connsiteY2" fmla="*/ 1843852 h 1843852"/>
              <a:gd name="connsiteX3" fmla="*/ 6028267 w 6028267"/>
              <a:gd name="connsiteY3" fmla="*/ 1843852 h 1843852"/>
              <a:gd name="connsiteX0" fmla="*/ 0 w 6028267"/>
              <a:gd name="connsiteY0" fmla="*/ 1881415 h 1903992"/>
              <a:gd name="connsiteX1" fmla="*/ 3327483 w 6028267"/>
              <a:gd name="connsiteY1" fmla="*/ 3763 h 1903992"/>
              <a:gd name="connsiteX2" fmla="*/ 6028267 w 6028267"/>
              <a:gd name="connsiteY2" fmla="*/ 1903992 h 1903992"/>
              <a:gd name="connsiteX3" fmla="*/ 6028267 w 6028267"/>
              <a:gd name="connsiteY3" fmla="*/ 1903992 h 1903992"/>
              <a:gd name="connsiteX0" fmla="*/ 0 w 6028267"/>
              <a:gd name="connsiteY0" fmla="*/ 1809407 h 1831984"/>
              <a:gd name="connsiteX1" fmla="*/ 3039451 w 6028267"/>
              <a:gd name="connsiteY1" fmla="*/ 3763 h 1831984"/>
              <a:gd name="connsiteX2" fmla="*/ 6028267 w 6028267"/>
              <a:gd name="connsiteY2" fmla="*/ 1831984 h 1831984"/>
              <a:gd name="connsiteX3" fmla="*/ 6028267 w 6028267"/>
              <a:gd name="connsiteY3" fmla="*/ 1831984 h 1831984"/>
              <a:gd name="connsiteX0" fmla="*/ 0 w 6028267"/>
              <a:gd name="connsiteY0" fmla="*/ 1809407 h 1831984"/>
              <a:gd name="connsiteX1" fmla="*/ 2967443 w 6028267"/>
              <a:gd name="connsiteY1" fmla="*/ 3763 h 1831984"/>
              <a:gd name="connsiteX2" fmla="*/ 6028267 w 6028267"/>
              <a:gd name="connsiteY2" fmla="*/ 1831984 h 1831984"/>
              <a:gd name="connsiteX3" fmla="*/ 6028267 w 6028267"/>
              <a:gd name="connsiteY3" fmla="*/ 1831984 h 1831984"/>
              <a:gd name="connsiteX0" fmla="*/ 0 w 6028267"/>
              <a:gd name="connsiteY0" fmla="*/ 3537599 h 3560176"/>
              <a:gd name="connsiteX1" fmla="*/ 3039451 w 6028267"/>
              <a:gd name="connsiteY1" fmla="*/ 3763 h 3560176"/>
              <a:gd name="connsiteX2" fmla="*/ 6028267 w 6028267"/>
              <a:gd name="connsiteY2" fmla="*/ 3560176 h 3560176"/>
              <a:gd name="connsiteX3" fmla="*/ 6028267 w 6028267"/>
              <a:gd name="connsiteY3" fmla="*/ 3560176 h 3560176"/>
              <a:gd name="connsiteX0" fmla="*/ 0 w 6028267"/>
              <a:gd name="connsiteY0" fmla="*/ 3610514 h 3761995"/>
              <a:gd name="connsiteX1" fmla="*/ 1743307 w 6028267"/>
              <a:gd name="connsiteY1" fmla="*/ 3173022 h 3761995"/>
              <a:gd name="connsiteX2" fmla="*/ 3039451 w 6028267"/>
              <a:gd name="connsiteY2" fmla="*/ 76678 h 3761995"/>
              <a:gd name="connsiteX3" fmla="*/ 6028267 w 6028267"/>
              <a:gd name="connsiteY3" fmla="*/ 3633091 h 3761995"/>
              <a:gd name="connsiteX4" fmla="*/ 6028267 w 6028267"/>
              <a:gd name="connsiteY4" fmla="*/ 3633091 h 3761995"/>
              <a:gd name="connsiteX0" fmla="*/ 0 w 6028267"/>
              <a:gd name="connsiteY0" fmla="*/ 3533836 h 3689081"/>
              <a:gd name="connsiteX1" fmla="*/ 1743307 w 6028267"/>
              <a:gd name="connsiteY1" fmla="*/ 3096344 h 3689081"/>
              <a:gd name="connsiteX2" fmla="*/ 3039451 w 6028267"/>
              <a:gd name="connsiteY2" fmla="*/ 0 h 3689081"/>
              <a:gd name="connsiteX3" fmla="*/ 4263587 w 6028267"/>
              <a:gd name="connsiteY3" fmla="*/ 3096345 h 3689081"/>
              <a:gd name="connsiteX4" fmla="*/ 6028267 w 6028267"/>
              <a:gd name="connsiteY4" fmla="*/ 3556413 h 3689081"/>
              <a:gd name="connsiteX5" fmla="*/ 6028267 w 6028267"/>
              <a:gd name="connsiteY5" fmla="*/ 3556413 h 3689081"/>
              <a:gd name="connsiteX0" fmla="*/ 59412 w 6087679"/>
              <a:gd name="connsiteY0" fmla="*/ 3533836 h 3689081"/>
              <a:gd name="connsiteX1" fmla="*/ 290551 w 6087679"/>
              <a:gd name="connsiteY1" fmla="*/ 3528393 h 3689081"/>
              <a:gd name="connsiteX2" fmla="*/ 1802719 w 6087679"/>
              <a:gd name="connsiteY2" fmla="*/ 3096344 h 3689081"/>
              <a:gd name="connsiteX3" fmla="*/ 3098863 w 6087679"/>
              <a:gd name="connsiteY3" fmla="*/ 0 h 3689081"/>
              <a:gd name="connsiteX4" fmla="*/ 4322999 w 6087679"/>
              <a:gd name="connsiteY4" fmla="*/ 3096345 h 3689081"/>
              <a:gd name="connsiteX5" fmla="*/ 6087679 w 6087679"/>
              <a:gd name="connsiteY5" fmla="*/ 3556413 h 3689081"/>
              <a:gd name="connsiteX6" fmla="*/ 6087679 w 6087679"/>
              <a:gd name="connsiteY6" fmla="*/ 3556413 h 3689081"/>
              <a:gd name="connsiteX0" fmla="*/ 59412 w 6087679"/>
              <a:gd name="connsiteY0" fmla="*/ 3533836 h 3684410"/>
              <a:gd name="connsiteX1" fmla="*/ 290551 w 6087679"/>
              <a:gd name="connsiteY1" fmla="*/ 3528393 h 3684410"/>
              <a:gd name="connsiteX2" fmla="*/ 1802719 w 6087679"/>
              <a:gd name="connsiteY2" fmla="*/ 3096344 h 3684410"/>
              <a:gd name="connsiteX3" fmla="*/ 3098863 w 6087679"/>
              <a:gd name="connsiteY3" fmla="*/ 0 h 3684410"/>
              <a:gd name="connsiteX4" fmla="*/ 4322999 w 6087679"/>
              <a:gd name="connsiteY4" fmla="*/ 3096345 h 3684410"/>
              <a:gd name="connsiteX5" fmla="*/ 5691151 w 6087679"/>
              <a:gd name="connsiteY5" fmla="*/ 3528393 h 3684410"/>
              <a:gd name="connsiteX6" fmla="*/ 6087679 w 6087679"/>
              <a:gd name="connsiteY6" fmla="*/ 3556413 h 3684410"/>
              <a:gd name="connsiteX7" fmla="*/ 6087679 w 6087679"/>
              <a:gd name="connsiteY7" fmla="*/ 3556413 h 3684410"/>
              <a:gd name="connsiteX0" fmla="*/ 59412 w 6087679"/>
              <a:gd name="connsiteY0" fmla="*/ 3533836 h 3684410"/>
              <a:gd name="connsiteX1" fmla="*/ 290551 w 6087679"/>
              <a:gd name="connsiteY1" fmla="*/ 3528393 h 3684410"/>
              <a:gd name="connsiteX2" fmla="*/ 1802719 w 6087679"/>
              <a:gd name="connsiteY2" fmla="*/ 3096344 h 3684410"/>
              <a:gd name="connsiteX3" fmla="*/ 3098863 w 6087679"/>
              <a:gd name="connsiteY3" fmla="*/ 0 h 3684410"/>
              <a:gd name="connsiteX4" fmla="*/ 4322999 w 6087679"/>
              <a:gd name="connsiteY4" fmla="*/ 3096345 h 3684410"/>
              <a:gd name="connsiteX5" fmla="*/ 5691151 w 6087679"/>
              <a:gd name="connsiteY5" fmla="*/ 3528393 h 3684410"/>
              <a:gd name="connsiteX6" fmla="*/ 5907175 w 6087679"/>
              <a:gd name="connsiteY6" fmla="*/ 3528393 h 3684410"/>
              <a:gd name="connsiteX7" fmla="*/ 6087679 w 6087679"/>
              <a:gd name="connsiteY7" fmla="*/ 3556413 h 3684410"/>
              <a:gd name="connsiteX8" fmla="*/ 6087679 w 6087679"/>
              <a:gd name="connsiteY8" fmla="*/ 3556413 h 3684410"/>
              <a:gd name="connsiteX0" fmla="*/ 0 w 6028267"/>
              <a:gd name="connsiteY0" fmla="*/ 3533836 h 3684410"/>
              <a:gd name="connsiteX1" fmla="*/ 375155 w 6028267"/>
              <a:gd name="connsiteY1" fmla="*/ 3528393 h 3684410"/>
              <a:gd name="connsiteX2" fmla="*/ 1743307 w 6028267"/>
              <a:gd name="connsiteY2" fmla="*/ 3096344 h 3684410"/>
              <a:gd name="connsiteX3" fmla="*/ 3039451 w 6028267"/>
              <a:gd name="connsiteY3" fmla="*/ 0 h 3684410"/>
              <a:gd name="connsiteX4" fmla="*/ 4263587 w 6028267"/>
              <a:gd name="connsiteY4" fmla="*/ 3096345 h 3684410"/>
              <a:gd name="connsiteX5" fmla="*/ 5631739 w 6028267"/>
              <a:gd name="connsiteY5" fmla="*/ 3528393 h 3684410"/>
              <a:gd name="connsiteX6" fmla="*/ 5847763 w 6028267"/>
              <a:gd name="connsiteY6" fmla="*/ 3528393 h 3684410"/>
              <a:gd name="connsiteX7" fmla="*/ 6028267 w 6028267"/>
              <a:gd name="connsiteY7" fmla="*/ 3556413 h 3684410"/>
              <a:gd name="connsiteX8" fmla="*/ 6028267 w 6028267"/>
              <a:gd name="connsiteY8" fmla="*/ 3556413 h 3684410"/>
              <a:gd name="connsiteX0" fmla="*/ 0 w 6028267"/>
              <a:gd name="connsiteY0" fmla="*/ 3533836 h 3684410"/>
              <a:gd name="connsiteX1" fmla="*/ 231139 w 6028267"/>
              <a:gd name="connsiteY1" fmla="*/ 3528393 h 3684410"/>
              <a:gd name="connsiteX2" fmla="*/ 375155 w 6028267"/>
              <a:gd name="connsiteY2" fmla="*/ 3528393 h 3684410"/>
              <a:gd name="connsiteX3" fmla="*/ 1743307 w 6028267"/>
              <a:gd name="connsiteY3" fmla="*/ 3096344 h 3684410"/>
              <a:gd name="connsiteX4" fmla="*/ 3039451 w 6028267"/>
              <a:gd name="connsiteY4" fmla="*/ 0 h 3684410"/>
              <a:gd name="connsiteX5" fmla="*/ 4263587 w 6028267"/>
              <a:gd name="connsiteY5" fmla="*/ 3096345 h 3684410"/>
              <a:gd name="connsiteX6" fmla="*/ 5631739 w 6028267"/>
              <a:gd name="connsiteY6" fmla="*/ 3528393 h 3684410"/>
              <a:gd name="connsiteX7" fmla="*/ 5847763 w 6028267"/>
              <a:gd name="connsiteY7" fmla="*/ 3528393 h 3684410"/>
              <a:gd name="connsiteX8" fmla="*/ 6028267 w 6028267"/>
              <a:gd name="connsiteY8" fmla="*/ 3556413 h 3684410"/>
              <a:gd name="connsiteX9" fmla="*/ 6028267 w 6028267"/>
              <a:gd name="connsiteY9" fmla="*/ 3556413 h 3684410"/>
              <a:gd name="connsiteX0" fmla="*/ 0 w 6028267"/>
              <a:gd name="connsiteY0" fmla="*/ 3533836 h 3684410"/>
              <a:gd name="connsiteX1" fmla="*/ 375155 w 6028267"/>
              <a:gd name="connsiteY1" fmla="*/ 3528393 h 3684410"/>
              <a:gd name="connsiteX2" fmla="*/ 375155 w 6028267"/>
              <a:gd name="connsiteY2" fmla="*/ 3528393 h 3684410"/>
              <a:gd name="connsiteX3" fmla="*/ 1743307 w 6028267"/>
              <a:gd name="connsiteY3" fmla="*/ 3096344 h 3684410"/>
              <a:gd name="connsiteX4" fmla="*/ 3039451 w 6028267"/>
              <a:gd name="connsiteY4" fmla="*/ 0 h 3684410"/>
              <a:gd name="connsiteX5" fmla="*/ 4263587 w 6028267"/>
              <a:gd name="connsiteY5" fmla="*/ 3096345 h 3684410"/>
              <a:gd name="connsiteX6" fmla="*/ 5631739 w 6028267"/>
              <a:gd name="connsiteY6" fmla="*/ 3528393 h 3684410"/>
              <a:gd name="connsiteX7" fmla="*/ 5847763 w 6028267"/>
              <a:gd name="connsiteY7" fmla="*/ 3528393 h 3684410"/>
              <a:gd name="connsiteX8" fmla="*/ 6028267 w 6028267"/>
              <a:gd name="connsiteY8" fmla="*/ 3556413 h 3684410"/>
              <a:gd name="connsiteX9" fmla="*/ 6028267 w 6028267"/>
              <a:gd name="connsiteY9" fmla="*/ 3556413 h 3684410"/>
              <a:gd name="connsiteX0" fmla="*/ 0 w 6028267"/>
              <a:gd name="connsiteY0" fmla="*/ 3533836 h 3684410"/>
              <a:gd name="connsiteX1" fmla="*/ 375155 w 6028267"/>
              <a:gd name="connsiteY1" fmla="*/ 3528393 h 3684410"/>
              <a:gd name="connsiteX2" fmla="*/ 375155 w 6028267"/>
              <a:gd name="connsiteY2" fmla="*/ 3528393 h 3684410"/>
              <a:gd name="connsiteX3" fmla="*/ 1743307 w 6028267"/>
              <a:gd name="connsiteY3" fmla="*/ 3096344 h 3684410"/>
              <a:gd name="connsiteX4" fmla="*/ 3039451 w 6028267"/>
              <a:gd name="connsiteY4" fmla="*/ 0 h 3684410"/>
              <a:gd name="connsiteX5" fmla="*/ 4263587 w 6028267"/>
              <a:gd name="connsiteY5" fmla="*/ 3096345 h 3684410"/>
              <a:gd name="connsiteX6" fmla="*/ 5631739 w 6028267"/>
              <a:gd name="connsiteY6" fmla="*/ 3528393 h 3684410"/>
              <a:gd name="connsiteX7" fmla="*/ 5847763 w 6028267"/>
              <a:gd name="connsiteY7" fmla="*/ 3528393 h 3684410"/>
              <a:gd name="connsiteX8" fmla="*/ 6028267 w 6028267"/>
              <a:gd name="connsiteY8" fmla="*/ 3556413 h 3684410"/>
              <a:gd name="connsiteX9" fmla="*/ 5991779 w 6028267"/>
              <a:gd name="connsiteY9" fmla="*/ 3528393 h 3684410"/>
              <a:gd name="connsiteX0" fmla="*/ 0 w 6028267"/>
              <a:gd name="connsiteY0" fmla="*/ 3533836 h 3684410"/>
              <a:gd name="connsiteX1" fmla="*/ 375155 w 6028267"/>
              <a:gd name="connsiteY1" fmla="*/ 3528393 h 3684410"/>
              <a:gd name="connsiteX2" fmla="*/ 375155 w 6028267"/>
              <a:gd name="connsiteY2" fmla="*/ 3528393 h 3684410"/>
              <a:gd name="connsiteX3" fmla="*/ 1743307 w 6028267"/>
              <a:gd name="connsiteY3" fmla="*/ 3096344 h 3684410"/>
              <a:gd name="connsiteX4" fmla="*/ 3039451 w 6028267"/>
              <a:gd name="connsiteY4" fmla="*/ 0 h 3684410"/>
              <a:gd name="connsiteX5" fmla="*/ 4263587 w 6028267"/>
              <a:gd name="connsiteY5" fmla="*/ 3096345 h 3684410"/>
              <a:gd name="connsiteX6" fmla="*/ 5631739 w 6028267"/>
              <a:gd name="connsiteY6" fmla="*/ 3528393 h 3684410"/>
              <a:gd name="connsiteX7" fmla="*/ 5631739 w 6028267"/>
              <a:gd name="connsiteY7" fmla="*/ 3528393 h 3684410"/>
              <a:gd name="connsiteX8" fmla="*/ 6028267 w 6028267"/>
              <a:gd name="connsiteY8" fmla="*/ 3556413 h 3684410"/>
              <a:gd name="connsiteX9" fmla="*/ 5991779 w 6028267"/>
              <a:gd name="connsiteY9" fmla="*/ 3528393 h 3684410"/>
              <a:gd name="connsiteX0" fmla="*/ 0 w 5991779"/>
              <a:gd name="connsiteY0" fmla="*/ 3533836 h 3684410"/>
              <a:gd name="connsiteX1" fmla="*/ 375155 w 5991779"/>
              <a:gd name="connsiteY1" fmla="*/ 3528393 h 3684410"/>
              <a:gd name="connsiteX2" fmla="*/ 375155 w 5991779"/>
              <a:gd name="connsiteY2" fmla="*/ 3528393 h 3684410"/>
              <a:gd name="connsiteX3" fmla="*/ 1743307 w 5991779"/>
              <a:gd name="connsiteY3" fmla="*/ 3096344 h 3684410"/>
              <a:gd name="connsiteX4" fmla="*/ 3039451 w 5991779"/>
              <a:gd name="connsiteY4" fmla="*/ 0 h 3684410"/>
              <a:gd name="connsiteX5" fmla="*/ 4263587 w 5991779"/>
              <a:gd name="connsiteY5" fmla="*/ 3096345 h 3684410"/>
              <a:gd name="connsiteX6" fmla="*/ 5631739 w 5991779"/>
              <a:gd name="connsiteY6" fmla="*/ 3528393 h 3684410"/>
              <a:gd name="connsiteX7" fmla="*/ 5631739 w 5991779"/>
              <a:gd name="connsiteY7" fmla="*/ 3528393 h 3684410"/>
              <a:gd name="connsiteX8" fmla="*/ 5991779 w 5991779"/>
              <a:gd name="connsiteY8" fmla="*/ 3528393 h 3684410"/>
              <a:gd name="connsiteX9" fmla="*/ 5991779 w 5991779"/>
              <a:gd name="connsiteY9" fmla="*/ 3528393 h 3684410"/>
              <a:gd name="connsiteX0" fmla="*/ 0 w 5991779"/>
              <a:gd name="connsiteY0" fmla="*/ 3533836 h 3535532"/>
              <a:gd name="connsiteX1" fmla="*/ 375155 w 5991779"/>
              <a:gd name="connsiteY1" fmla="*/ 3528393 h 3535532"/>
              <a:gd name="connsiteX2" fmla="*/ 1027303 w 5991779"/>
              <a:gd name="connsiteY2" fmla="*/ 3528394 h 3535532"/>
              <a:gd name="connsiteX3" fmla="*/ 1743307 w 5991779"/>
              <a:gd name="connsiteY3" fmla="*/ 3096344 h 3535532"/>
              <a:gd name="connsiteX4" fmla="*/ 3039451 w 5991779"/>
              <a:gd name="connsiteY4" fmla="*/ 0 h 3535532"/>
              <a:gd name="connsiteX5" fmla="*/ 4263587 w 5991779"/>
              <a:gd name="connsiteY5" fmla="*/ 3096345 h 3535532"/>
              <a:gd name="connsiteX6" fmla="*/ 5631739 w 5991779"/>
              <a:gd name="connsiteY6" fmla="*/ 3528393 h 3535532"/>
              <a:gd name="connsiteX7" fmla="*/ 5631739 w 5991779"/>
              <a:gd name="connsiteY7" fmla="*/ 3528393 h 3535532"/>
              <a:gd name="connsiteX8" fmla="*/ 5991779 w 5991779"/>
              <a:gd name="connsiteY8" fmla="*/ 3528393 h 3535532"/>
              <a:gd name="connsiteX9" fmla="*/ 5991779 w 5991779"/>
              <a:gd name="connsiteY9" fmla="*/ 3528393 h 3535532"/>
              <a:gd name="connsiteX0" fmla="*/ 0 w 5991779"/>
              <a:gd name="connsiteY0" fmla="*/ 3533836 h 3562005"/>
              <a:gd name="connsiteX1" fmla="*/ 1027303 w 5991779"/>
              <a:gd name="connsiteY1" fmla="*/ 3528394 h 3562005"/>
              <a:gd name="connsiteX2" fmla="*/ 1743307 w 5991779"/>
              <a:gd name="connsiteY2" fmla="*/ 3096344 h 3562005"/>
              <a:gd name="connsiteX3" fmla="*/ 3039451 w 5991779"/>
              <a:gd name="connsiteY3" fmla="*/ 0 h 3562005"/>
              <a:gd name="connsiteX4" fmla="*/ 4263587 w 5991779"/>
              <a:gd name="connsiteY4" fmla="*/ 3096345 h 3562005"/>
              <a:gd name="connsiteX5" fmla="*/ 5631739 w 5991779"/>
              <a:gd name="connsiteY5" fmla="*/ 3528393 h 3562005"/>
              <a:gd name="connsiteX6" fmla="*/ 5631739 w 5991779"/>
              <a:gd name="connsiteY6" fmla="*/ 3528393 h 3562005"/>
              <a:gd name="connsiteX7" fmla="*/ 5991779 w 5991779"/>
              <a:gd name="connsiteY7" fmla="*/ 3528393 h 3562005"/>
              <a:gd name="connsiteX8" fmla="*/ 5991779 w 5991779"/>
              <a:gd name="connsiteY8" fmla="*/ 3528393 h 3562005"/>
              <a:gd name="connsiteX0" fmla="*/ 0 w 4964476"/>
              <a:gd name="connsiteY0" fmla="*/ 3528394 h 3528394"/>
              <a:gd name="connsiteX1" fmla="*/ 716004 w 4964476"/>
              <a:gd name="connsiteY1" fmla="*/ 3096344 h 3528394"/>
              <a:gd name="connsiteX2" fmla="*/ 2012148 w 4964476"/>
              <a:gd name="connsiteY2" fmla="*/ 0 h 3528394"/>
              <a:gd name="connsiteX3" fmla="*/ 3236284 w 4964476"/>
              <a:gd name="connsiteY3" fmla="*/ 3096345 h 3528394"/>
              <a:gd name="connsiteX4" fmla="*/ 4604436 w 4964476"/>
              <a:gd name="connsiteY4" fmla="*/ 3528393 h 3528394"/>
              <a:gd name="connsiteX5" fmla="*/ 4604436 w 4964476"/>
              <a:gd name="connsiteY5" fmla="*/ 3528393 h 3528394"/>
              <a:gd name="connsiteX6" fmla="*/ 4964476 w 4964476"/>
              <a:gd name="connsiteY6" fmla="*/ 3528393 h 3528394"/>
              <a:gd name="connsiteX7" fmla="*/ 4964476 w 4964476"/>
              <a:gd name="connsiteY7" fmla="*/ 3528393 h 3528394"/>
              <a:gd name="connsiteX0" fmla="*/ 0 w 4964476"/>
              <a:gd name="connsiteY0" fmla="*/ 3528400 h 3528400"/>
              <a:gd name="connsiteX1" fmla="*/ 655339 w 4964476"/>
              <a:gd name="connsiteY1" fmla="*/ 3069903 h 3528400"/>
              <a:gd name="connsiteX2" fmla="*/ 2012148 w 4964476"/>
              <a:gd name="connsiteY2" fmla="*/ 6 h 3528400"/>
              <a:gd name="connsiteX3" fmla="*/ 3236284 w 4964476"/>
              <a:gd name="connsiteY3" fmla="*/ 3096351 h 3528400"/>
              <a:gd name="connsiteX4" fmla="*/ 4604436 w 4964476"/>
              <a:gd name="connsiteY4" fmla="*/ 3528399 h 3528400"/>
              <a:gd name="connsiteX5" fmla="*/ 4604436 w 4964476"/>
              <a:gd name="connsiteY5" fmla="*/ 3528399 h 3528400"/>
              <a:gd name="connsiteX6" fmla="*/ 4964476 w 4964476"/>
              <a:gd name="connsiteY6" fmla="*/ 3528399 h 3528400"/>
              <a:gd name="connsiteX7" fmla="*/ 4964476 w 4964476"/>
              <a:gd name="connsiteY7" fmla="*/ 3528399 h 3528400"/>
              <a:gd name="connsiteX0" fmla="*/ 0 w 4964476"/>
              <a:gd name="connsiteY0" fmla="*/ 3528400 h 3528400"/>
              <a:gd name="connsiteX1" fmla="*/ 655339 w 4964476"/>
              <a:gd name="connsiteY1" fmla="*/ 3069903 h 3528400"/>
              <a:gd name="connsiteX2" fmla="*/ 2012148 w 4964476"/>
              <a:gd name="connsiteY2" fmla="*/ 6 h 3528400"/>
              <a:gd name="connsiteX3" fmla="*/ 3236284 w 4964476"/>
              <a:gd name="connsiteY3" fmla="*/ 3096351 h 3528400"/>
              <a:gd name="connsiteX4" fmla="*/ 4604436 w 4964476"/>
              <a:gd name="connsiteY4" fmla="*/ 3528399 h 3528400"/>
              <a:gd name="connsiteX5" fmla="*/ 3891625 w 4964476"/>
              <a:gd name="connsiteY5" fmla="*/ 3528400 h 3528400"/>
              <a:gd name="connsiteX6" fmla="*/ 4964476 w 4964476"/>
              <a:gd name="connsiteY6" fmla="*/ 3528399 h 3528400"/>
              <a:gd name="connsiteX7" fmla="*/ 4964476 w 4964476"/>
              <a:gd name="connsiteY7" fmla="*/ 3528399 h 3528400"/>
              <a:gd name="connsiteX0" fmla="*/ 0 w 4964476"/>
              <a:gd name="connsiteY0" fmla="*/ 3528400 h 3528400"/>
              <a:gd name="connsiteX1" fmla="*/ 655339 w 4964476"/>
              <a:gd name="connsiteY1" fmla="*/ 3069903 h 3528400"/>
              <a:gd name="connsiteX2" fmla="*/ 2012148 w 4964476"/>
              <a:gd name="connsiteY2" fmla="*/ 6 h 3528400"/>
              <a:gd name="connsiteX3" fmla="*/ 3236284 w 4964476"/>
              <a:gd name="connsiteY3" fmla="*/ 3096351 h 3528400"/>
              <a:gd name="connsiteX4" fmla="*/ 3891625 w 4964476"/>
              <a:gd name="connsiteY4" fmla="*/ 3528400 h 3528400"/>
              <a:gd name="connsiteX5" fmla="*/ 4964476 w 4964476"/>
              <a:gd name="connsiteY5" fmla="*/ 3528399 h 3528400"/>
              <a:gd name="connsiteX6" fmla="*/ 4964476 w 4964476"/>
              <a:gd name="connsiteY6" fmla="*/ 3528399 h 3528400"/>
              <a:gd name="connsiteX0" fmla="*/ 0 w 4964476"/>
              <a:gd name="connsiteY0" fmla="*/ 3528400 h 3528400"/>
              <a:gd name="connsiteX1" fmla="*/ 655339 w 4964476"/>
              <a:gd name="connsiteY1" fmla="*/ 3069903 h 3528400"/>
              <a:gd name="connsiteX2" fmla="*/ 2012148 w 4964476"/>
              <a:gd name="connsiteY2" fmla="*/ 6 h 3528400"/>
              <a:gd name="connsiteX3" fmla="*/ 3236284 w 4964476"/>
              <a:gd name="connsiteY3" fmla="*/ 3096351 h 3528400"/>
              <a:gd name="connsiteX4" fmla="*/ 3891625 w 4964476"/>
              <a:gd name="connsiteY4" fmla="*/ 3528400 h 3528400"/>
              <a:gd name="connsiteX5" fmla="*/ 4964476 w 4964476"/>
              <a:gd name="connsiteY5" fmla="*/ 3528399 h 3528400"/>
              <a:gd name="connsiteX0" fmla="*/ 0 w 3891625"/>
              <a:gd name="connsiteY0" fmla="*/ 3528400 h 3528400"/>
              <a:gd name="connsiteX1" fmla="*/ 655339 w 3891625"/>
              <a:gd name="connsiteY1" fmla="*/ 3069903 h 3528400"/>
              <a:gd name="connsiteX2" fmla="*/ 2012148 w 3891625"/>
              <a:gd name="connsiteY2" fmla="*/ 6 h 3528400"/>
              <a:gd name="connsiteX3" fmla="*/ 3236284 w 3891625"/>
              <a:gd name="connsiteY3" fmla="*/ 3096351 h 3528400"/>
              <a:gd name="connsiteX4" fmla="*/ 3891625 w 3891625"/>
              <a:gd name="connsiteY4" fmla="*/ 3528400 h 352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1625" h="3528400">
                <a:moveTo>
                  <a:pt x="0" y="3528400"/>
                </a:moveTo>
                <a:cubicBezTo>
                  <a:pt x="290551" y="3455485"/>
                  <a:pt x="319981" y="3657969"/>
                  <a:pt x="655339" y="3069903"/>
                </a:cubicBezTo>
                <a:cubicBezTo>
                  <a:pt x="990697" y="2481837"/>
                  <a:pt x="1581991" y="-4402"/>
                  <a:pt x="2012148" y="6"/>
                </a:cubicBezTo>
                <a:cubicBezTo>
                  <a:pt x="2442305" y="4414"/>
                  <a:pt x="2923038" y="2508285"/>
                  <a:pt x="3236284" y="3096351"/>
                </a:cubicBezTo>
                <a:cubicBezTo>
                  <a:pt x="3549530" y="3684417"/>
                  <a:pt x="3603593" y="3456392"/>
                  <a:pt x="3891625" y="3528400"/>
                </a:cubicBezTo>
              </a:path>
            </a:pathLst>
          </a:custGeom>
          <a:ln w="25400">
            <a:solidFill>
              <a:srgbClr val="008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8000"/>
              </a:solidFill>
            </a:endParaRPr>
          </a:p>
        </p:txBody>
      </p:sp>
      <p:sp>
        <p:nvSpPr>
          <p:cNvPr id="24" name="Rectangle 23"/>
          <p:cNvSpPr/>
          <p:nvPr/>
        </p:nvSpPr>
        <p:spPr>
          <a:xfrm>
            <a:off x="1466592" y="4675759"/>
            <a:ext cx="360040" cy="400110"/>
          </a:xfrm>
          <a:prstGeom prst="rect">
            <a:avLst/>
          </a:prstGeom>
        </p:spPr>
        <p:txBody>
          <a:bodyPr wrap="square">
            <a:spAutoFit/>
          </a:bodyPr>
          <a:lstStyle/>
          <a:p>
            <a:r>
              <a:rPr lang="en-GB" sz="800" b="1" dirty="0">
                <a:solidFill>
                  <a:srgbClr val="008000"/>
                </a:solidFill>
                <a:latin typeface="Times New Roman" pitchFamily="18" charset="0"/>
                <a:cs typeface="Times New Roman" pitchFamily="18" charset="0"/>
              </a:rPr>
              <a:t> </a:t>
            </a:r>
            <a:r>
              <a:rPr lang="en-US" sz="2000" b="1" dirty="0">
                <a:solidFill>
                  <a:srgbClr val="008000"/>
                </a:solidFill>
                <a:latin typeface="Times New Roman" pitchFamily="18" charset="0"/>
                <a:cs typeface="Times New Roman" pitchFamily="18" charset="0"/>
              </a:rPr>
              <a:t>0</a:t>
            </a:r>
            <a:endParaRPr lang="en-GB" sz="2000" b="1" dirty="0">
              <a:solidFill>
                <a:srgbClr val="008000"/>
              </a:solidFill>
            </a:endParaRPr>
          </a:p>
        </p:txBody>
      </p:sp>
      <p:cxnSp>
        <p:nvCxnSpPr>
          <p:cNvPr id="25" name="Straight Connector 24"/>
          <p:cNvCxnSpPr/>
          <p:nvPr/>
        </p:nvCxnSpPr>
        <p:spPr>
          <a:xfrm>
            <a:off x="1645399" y="3231246"/>
            <a:ext cx="1217" cy="1463040"/>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789238" y="4534251"/>
            <a:ext cx="586601" cy="400110"/>
          </a:xfrm>
          <a:prstGeom prst="rect">
            <a:avLst/>
          </a:prstGeom>
        </p:spPr>
        <p:txBody>
          <a:bodyPr wrap="square">
            <a:spAutoFit/>
          </a:bodyPr>
          <a:lstStyle/>
          <a:p>
            <a:r>
              <a:rPr lang="en-GB" sz="800" b="1" i="1" dirty="0">
                <a:latin typeface="Times New Roman" pitchFamily="18" charset="0"/>
                <a:cs typeface="Times New Roman" pitchFamily="18" charset="0"/>
              </a:rPr>
              <a:t> </a:t>
            </a:r>
            <a:r>
              <a:rPr lang="en-US" sz="2000" i="1" dirty="0">
                <a:latin typeface="Times New Roman" pitchFamily="18" charset="0"/>
                <a:cs typeface="Times New Roman" pitchFamily="18" charset="0"/>
              </a:rPr>
              <a:t>z</a:t>
            </a:r>
            <a:endParaRPr lang="en-GB" sz="2000" i="1" baseline="-25000" dirty="0"/>
          </a:p>
        </p:txBody>
      </p:sp>
      <p:sp>
        <p:nvSpPr>
          <p:cNvPr id="30" name="Rectangle 29"/>
          <p:cNvSpPr/>
          <p:nvPr/>
        </p:nvSpPr>
        <p:spPr>
          <a:xfrm>
            <a:off x="1988443" y="4534251"/>
            <a:ext cx="586601" cy="400110"/>
          </a:xfrm>
          <a:prstGeom prst="rect">
            <a:avLst/>
          </a:prstGeom>
        </p:spPr>
        <p:txBody>
          <a:bodyPr wrap="square">
            <a:spAutoFit/>
          </a:bodyPr>
          <a:lstStyle/>
          <a:p>
            <a:r>
              <a:rPr lang="en-GB" sz="800" b="1" i="1" dirty="0">
                <a:latin typeface="Times New Roman" pitchFamily="18" charset="0"/>
                <a:cs typeface="Times New Roman" pitchFamily="18" charset="0"/>
              </a:rPr>
              <a:t> </a:t>
            </a:r>
            <a:r>
              <a:rPr lang="en-US" sz="2000" i="1" dirty="0">
                <a:latin typeface="Times New Roman" pitchFamily="18" charset="0"/>
                <a:cs typeface="Times New Roman" pitchFamily="18" charset="0"/>
              </a:rPr>
              <a:t>a</a:t>
            </a:r>
            <a:endParaRPr lang="en-GB" sz="2000" i="1" baseline="-25000" dirty="0"/>
          </a:p>
        </p:txBody>
      </p:sp>
      <p:sp>
        <p:nvSpPr>
          <p:cNvPr id="31" name="TextBox 30"/>
          <p:cNvSpPr txBox="1"/>
          <p:nvPr/>
        </p:nvSpPr>
        <p:spPr>
          <a:xfrm>
            <a:off x="3250604" y="2667089"/>
            <a:ext cx="1080122" cy="461665"/>
          </a:xfrm>
          <a:prstGeom prst="rect">
            <a:avLst/>
          </a:prstGeom>
          <a:noFill/>
        </p:spPr>
        <p:txBody>
          <a:bodyPr wrap="square" rtlCol="0">
            <a:spAutoFit/>
          </a:bodyPr>
          <a:lstStyle/>
          <a:p>
            <a:r>
              <a:rPr lang="en-GB" sz="2400" dirty="0"/>
              <a:t>Step 2:</a:t>
            </a:r>
            <a:endParaRPr lang="en-GB" sz="2400"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4324187" y="2667089"/>
            <a:ext cx="3600399" cy="461665"/>
          </a:xfrm>
          <a:prstGeom prst="rect">
            <a:avLst/>
          </a:prstGeom>
          <a:noFill/>
        </p:spPr>
        <p:txBody>
          <a:bodyPr wrap="square" rtlCol="0">
            <a:spAutoFit/>
          </a:bodyPr>
          <a:lstStyle/>
          <a:p>
            <a:r>
              <a:rPr lang="en-GB" sz="2400" dirty="0"/>
              <a:t>Use your GDC</a:t>
            </a:r>
            <a:endParaRPr lang="en-GB" sz="2400" dirty="0">
              <a:latin typeface="Times New Roman" panose="02020603050405020304" pitchFamily="18" charset="0"/>
              <a:cs typeface="Times New Roman" panose="02020603050405020304" pitchFamily="18" charset="0"/>
            </a:endParaRPr>
          </a:p>
        </p:txBody>
      </p:sp>
      <p:sp>
        <p:nvSpPr>
          <p:cNvPr id="34" name="TextBox 33"/>
          <p:cNvSpPr txBox="1"/>
          <p:nvPr/>
        </p:nvSpPr>
        <p:spPr>
          <a:xfrm>
            <a:off x="3294825" y="3145315"/>
            <a:ext cx="2391614" cy="461665"/>
          </a:xfrm>
          <a:prstGeom prst="rect">
            <a:avLst/>
          </a:prstGeom>
          <a:noFill/>
        </p:spPr>
        <p:txBody>
          <a:bodyPr wrap="square" rtlCol="0">
            <a:spAutoFit/>
          </a:bodyPr>
          <a:lstStyle/>
          <a:p>
            <a:r>
              <a:rPr lang="en-GB" sz="2400" dirty="0"/>
              <a:t>Turn on the  GDC</a:t>
            </a:r>
            <a:endParaRPr lang="en-GB" sz="2400" dirty="0">
              <a:latin typeface="Times New Roman" panose="02020603050405020304" pitchFamily="18" charset="0"/>
              <a:cs typeface="Times New Roman" panose="02020603050405020304" pitchFamily="18" charset="0"/>
            </a:endParaRPr>
          </a:p>
        </p:txBody>
      </p:sp>
      <p:sp>
        <p:nvSpPr>
          <p:cNvPr id="35" name="TextBox 34"/>
          <p:cNvSpPr txBox="1"/>
          <p:nvPr/>
        </p:nvSpPr>
        <p:spPr>
          <a:xfrm>
            <a:off x="3284299" y="3557601"/>
            <a:ext cx="1108282" cy="461665"/>
          </a:xfrm>
          <a:prstGeom prst="rect">
            <a:avLst/>
          </a:prstGeom>
          <a:noFill/>
        </p:spPr>
        <p:txBody>
          <a:bodyPr wrap="square" rtlCol="0">
            <a:spAutoFit/>
          </a:bodyPr>
          <a:lstStyle/>
          <a:p>
            <a:r>
              <a:rPr lang="en-GB" sz="2400" dirty="0"/>
              <a:t>Tap on</a:t>
            </a:r>
            <a:endParaRPr lang="en-GB" sz="2400" dirty="0">
              <a:latin typeface="Times New Roman" panose="02020603050405020304" pitchFamily="18" charset="0"/>
              <a:cs typeface="Times New Roman" panose="02020603050405020304" pitchFamily="18" charset="0"/>
            </a:endParaRPr>
          </a:p>
        </p:txBody>
      </p:sp>
      <p:sp>
        <p:nvSpPr>
          <p:cNvPr id="39" name="TextBox 38"/>
          <p:cNvSpPr txBox="1"/>
          <p:nvPr/>
        </p:nvSpPr>
        <p:spPr>
          <a:xfrm>
            <a:off x="3291376" y="3951825"/>
            <a:ext cx="1201300" cy="461665"/>
          </a:xfrm>
          <a:prstGeom prst="rect">
            <a:avLst/>
          </a:prstGeom>
          <a:noFill/>
        </p:spPr>
        <p:txBody>
          <a:bodyPr wrap="square" rtlCol="0">
            <a:spAutoFit/>
          </a:bodyPr>
          <a:lstStyle/>
          <a:p>
            <a:r>
              <a:rPr lang="en-GB" sz="2400" dirty="0"/>
              <a:t>Tap on</a:t>
            </a:r>
            <a:endParaRPr lang="en-GB" sz="2400" dirty="0">
              <a:latin typeface="Times New Roman" panose="02020603050405020304" pitchFamily="18" charset="0"/>
              <a:cs typeface="Times New Roman" panose="02020603050405020304" pitchFamily="18" charset="0"/>
            </a:endParaRPr>
          </a:p>
        </p:txBody>
      </p:sp>
      <p:sp>
        <p:nvSpPr>
          <p:cNvPr id="41" name="TextBox 40"/>
          <p:cNvSpPr txBox="1"/>
          <p:nvPr/>
        </p:nvSpPr>
        <p:spPr>
          <a:xfrm>
            <a:off x="3297126" y="4315584"/>
            <a:ext cx="2274776" cy="461665"/>
          </a:xfrm>
          <a:prstGeom prst="rect">
            <a:avLst/>
          </a:prstGeom>
          <a:noFill/>
        </p:spPr>
        <p:txBody>
          <a:bodyPr wrap="square" rtlCol="0">
            <a:spAutoFit/>
          </a:bodyPr>
          <a:lstStyle/>
          <a:p>
            <a:r>
              <a:rPr lang="en-GB" sz="2400" dirty="0"/>
              <a:t>Type in the data</a:t>
            </a:r>
            <a:endParaRPr lang="en-GB" sz="2400" dirty="0">
              <a:latin typeface="Times New Roman" panose="02020603050405020304" pitchFamily="18" charset="0"/>
              <a:cs typeface="Times New Roman" panose="02020603050405020304" pitchFamily="18" charset="0"/>
            </a:endParaRPr>
          </a:p>
        </p:txBody>
      </p:sp>
      <p:sp>
        <p:nvSpPr>
          <p:cNvPr id="43" name="TextBox 42"/>
          <p:cNvSpPr txBox="1"/>
          <p:nvPr/>
        </p:nvSpPr>
        <p:spPr>
          <a:xfrm>
            <a:off x="3291024" y="4663000"/>
            <a:ext cx="1644557" cy="461665"/>
          </a:xfrm>
          <a:prstGeom prst="rect">
            <a:avLst/>
          </a:prstGeom>
          <a:noFill/>
        </p:spPr>
        <p:txBody>
          <a:bodyPr wrap="square" rtlCol="0">
            <a:spAutoFit/>
          </a:bodyPr>
          <a:lstStyle/>
          <a:p>
            <a:r>
              <a:rPr lang="en-GB" sz="2400" dirty="0"/>
              <a:t>Area: 0.813</a:t>
            </a:r>
            <a:endParaRPr lang="en-GB" sz="2400" dirty="0">
              <a:latin typeface="Times New Roman" panose="02020603050405020304" pitchFamily="18" charset="0"/>
              <a:cs typeface="Times New Roman" panose="02020603050405020304" pitchFamily="18" charset="0"/>
            </a:endParaRPr>
          </a:p>
        </p:txBody>
      </p:sp>
      <p:sp>
        <p:nvSpPr>
          <p:cNvPr id="45" name="TextBox 44"/>
          <p:cNvSpPr txBox="1"/>
          <p:nvPr/>
        </p:nvSpPr>
        <p:spPr>
          <a:xfrm>
            <a:off x="3665021" y="5010416"/>
            <a:ext cx="1644557" cy="461665"/>
          </a:xfrm>
          <a:prstGeom prst="rect">
            <a:avLst/>
          </a:prstGeom>
          <a:noFill/>
        </p:spPr>
        <p:txBody>
          <a:bodyPr wrap="square" rtlCol="0">
            <a:spAutoFit/>
          </a:bodyPr>
          <a:lstStyle/>
          <a:p>
            <a:r>
              <a:rPr lang="en-GB" sz="2400" dirty="0">
                <a:latin typeface="Symbol" panose="05050102010706020507" pitchFamily="18" charset="2"/>
              </a:rPr>
              <a:t>m</a:t>
            </a:r>
            <a:r>
              <a:rPr lang="en-GB" sz="2400" dirty="0"/>
              <a:t>: 0 </a:t>
            </a:r>
            <a:endParaRPr lang="en-GB" sz="2400" dirty="0">
              <a:latin typeface="Times New Roman" panose="02020603050405020304" pitchFamily="18" charset="0"/>
              <a:cs typeface="Times New Roman" panose="02020603050405020304" pitchFamily="18" charset="0"/>
            </a:endParaRPr>
          </a:p>
        </p:txBody>
      </p:sp>
      <p:sp>
        <p:nvSpPr>
          <p:cNvPr id="47" name="TextBox 46"/>
          <p:cNvSpPr txBox="1"/>
          <p:nvPr/>
        </p:nvSpPr>
        <p:spPr>
          <a:xfrm>
            <a:off x="3625912" y="5389408"/>
            <a:ext cx="1644557" cy="461665"/>
          </a:xfrm>
          <a:prstGeom prst="rect">
            <a:avLst/>
          </a:prstGeom>
          <a:noFill/>
        </p:spPr>
        <p:txBody>
          <a:bodyPr wrap="square" rtlCol="0">
            <a:spAutoFit/>
          </a:bodyPr>
          <a:lstStyle/>
          <a:p>
            <a:r>
              <a:rPr lang="en-GB" sz="2400" dirty="0">
                <a:latin typeface="Symbol" panose="05050102010706020507" pitchFamily="18" charset="2"/>
              </a:rPr>
              <a:t>s</a:t>
            </a:r>
            <a:r>
              <a:rPr lang="en-GB" sz="2400" dirty="0"/>
              <a:t>: 1</a:t>
            </a:r>
            <a:endParaRPr lang="en-GB" sz="2400" dirty="0">
              <a:latin typeface="Times New Roman" panose="02020603050405020304" pitchFamily="18" charset="0"/>
              <a:cs typeface="Times New Roman" panose="02020603050405020304" pitchFamily="18" charset="0"/>
            </a:endParaRPr>
          </a:p>
        </p:txBody>
      </p:sp>
      <p:sp>
        <p:nvSpPr>
          <p:cNvPr id="53" name="TextBox 52"/>
          <p:cNvSpPr txBox="1"/>
          <p:nvPr/>
        </p:nvSpPr>
        <p:spPr>
          <a:xfrm>
            <a:off x="3342866" y="6248741"/>
            <a:ext cx="4099367" cy="461665"/>
          </a:xfrm>
          <a:prstGeom prst="rect">
            <a:avLst/>
          </a:prstGeom>
          <a:noFill/>
        </p:spPr>
        <p:txBody>
          <a:bodyPr wrap="square" rtlCol="0">
            <a:spAutoFit/>
          </a:bodyPr>
          <a:lstStyle/>
          <a:p>
            <a:r>
              <a:rPr lang="en-GB" sz="2400" dirty="0"/>
              <a:t>The value of </a:t>
            </a:r>
            <a:r>
              <a:rPr lang="en-GB" sz="2400" i="1" dirty="0">
                <a:latin typeface="Times New Roman" panose="02020603050405020304" pitchFamily="18" charset="0"/>
                <a:cs typeface="Times New Roman" panose="02020603050405020304" pitchFamily="18" charset="0"/>
              </a:rPr>
              <a:t>a</a:t>
            </a:r>
            <a:r>
              <a:rPr lang="en-GB" sz="2400" dirty="0"/>
              <a:t> is 0.889</a:t>
            </a:r>
            <a:endParaRPr lang="en-GB" sz="2400" dirty="0">
              <a:latin typeface="Times New Roman" panose="02020603050405020304" pitchFamily="18" charset="0"/>
              <a:cs typeface="Times New Roman" panose="02020603050405020304" pitchFamily="18" charset="0"/>
            </a:endParaRPr>
          </a:p>
        </p:txBody>
      </p:sp>
      <p:sp>
        <p:nvSpPr>
          <p:cNvPr id="2" name="Rectangle 1"/>
          <p:cNvSpPr/>
          <p:nvPr/>
        </p:nvSpPr>
        <p:spPr>
          <a:xfrm>
            <a:off x="1111366" y="4071466"/>
            <a:ext cx="710451" cy="369332"/>
          </a:xfrm>
          <a:prstGeom prst="rect">
            <a:avLst/>
          </a:prstGeom>
        </p:spPr>
        <p:txBody>
          <a:bodyPr wrap="none">
            <a:spAutoFit/>
          </a:bodyPr>
          <a:lstStyle/>
          <a:p>
            <a:r>
              <a:rPr lang="en-GB" dirty="0"/>
              <a:t>0.813</a:t>
            </a:r>
          </a:p>
        </p:txBody>
      </p:sp>
      <p:sp>
        <p:nvSpPr>
          <p:cNvPr id="38" name="TextBox 37"/>
          <p:cNvSpPr txBox="1"/>
          <p:nvPr/>
        </p:nvSpPr>
        <p:spPr>
          <a:xfrm>
            <a:off x="323528" y="35913"/>
            <a:ext cx="7488832" cy="584775"/>
          </a:xfrm>
          <a:prstGeom prst="rect">
            <a:avLst/>
          </a:prstGeom>
          <a:noFill/>
        </p:spPr>
        <p:txBody>
          <a:bodyPr wrap="square" rtlCol="0">
            <a:spAutoFit/>
          </a:bodyPr>
          <a:lstStyle/>
          <a:p>
            <a:r>
              <a:rPr lang="en-GB" sz="3200" b="1" dirty="0">
                <a:solidFill>
                  <a:schemeClr val="accent4">
                    <a:lumMod val="75000"/>
                  </a:schemeClr>
                </a:solidFill>
                <a:latin typeface="Comic Sans MS" panose="030F0702030302020204" pitchFamily="66" charset="0"/>
              </a:rPr>
              <a:t>Inverse normal calculations</a:t>
            </a:r>
            <a:endParaRPr lang="en-GB" sz="3200" dirty="0">
              <a:solidFill>
                <a:schemeClr val="accent4">
                  <a:lumMod val="75000"/>
                </a:schemeClr>
              </a:solidFill>
              <a:latin typeface="Comic Sans MS" panose="030F0702030302020204" pitchFamily="66" charset="0"/>
            </a:endParaRPr>
          </a:p>
        </p:txBody>
      </p:sp>
      <p:sp>
        <p:nvSpPr>
          <p:cNvPr id="54" name="Rectangle 53">
            <a:hlinkClick r:id="rId2"/>
            <a:extLst>
              <a:ext uri="{FF2B5EF4-FFF2-40B4-BE49-F238E27FC236}">
                <a16:creationId xmlns:a16="http://schemas.microsoft.com/office/drawing/2014/main" id="{61EF25B8-C4A4-4A12-914C-568D737422F2}"/>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Rectangle 54">
            <a:hlinkClick r:id="rId2"/>
            <a:extLst>
              <a:ext uri="{FF2B5EF4-FFF2-40B4-BE49-F238E27FC236}">
                <a16:creationId xmlns:a16="http://schemas.microsoft.com/office/drawing/2014/main" id="{824A0076-7222-4B60-8FD7-8C71BD9936D7}"/>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B0367DD1-7CD5-4C0D-E156-A05F1C918DE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367702" y="3674698"/>
            <a:ext cx="518102" cy="228600"/>
          </a:xfrm>
          <a:prstGeom prst="rect">
            <a:avLst/>
          </a:prstGeom>
        </p:spPr>
      </p:pic>
      <p:pic>
        <p:nvPicPr>
          <p:cNvPr id="9" name="Picture 8">
            <a:extLst>
              <a:ext uri="{FF2B5EF4-FFF2-40B4-BE49-F238E27FC236}">
                <a16:creationId xmlns:a16="http://schemas.microsoft.com/office/drawing/2014/main" id="{D31538EB-0635-4397-7B88-32BA7844B480}"/>
              </a:ext>
            </a:extLst>
          </p:cNvPr>
          <p:cNvPicPr>
            <a:picLocks noChangeAspect="1"/>
          </p:cNvPicPr>
          <p:nvPr/>
        </p:nvPicPr>
        <p:blipFill>
          <a:blip r:embed="rId4"/>
          <a:stretch>
            <a:fillRect/>
          </a:stretch>
        </p:blipFill>
        <p:spPr>
          <a:xfrm>
            <a:off x="5067417" y="3623626"/>
            <a:ext cx="521208" cy="279672"/>
          </a:xfrm>
          <a:prstGeom prst="rect">
            <a:avLst/>
          </a:prstGeom>
        </p:spPr>
      </p:pic>
      <p:pic>
        <p:nvPicPr>
          <p:cNvPr id="10" name="Picture 9">
            <a:extLst>
              <a:ext uri="{FF2B5EF4-FFF2-40B4-BE49-F238E27FC236}">
                <a16:creationId xmlns:a16="http://schemas.microsoft.com/office/drawing/2014/main" id="{CF2E9593-51C3-E944-25B2-7CA3FBAA17F4}"/>
              </a:ext>
            </a:extLst>
          </p:cNvPr>
          <p:cNvPicPr>
            <a:picLocks noChangeAspect="1"/>
          </p:cNvPicPr>
          <p:nvPr/>
        </p:nvPicPr>
        <p:blipFill>
          <a:blip r:embed="rId5"/>
          <a:stretch>
            <a:fillRect/>
          </a:stretch>
        </p:blipFill>
        <p:spPr>
          <a:xfrm>
            <a:off x="4257665" y="4130230"/>
            <a:ext cx="381053" cy="190527"/>
          </a:xfrm>
          <a:prstGeom prst="rect">
            <a:avLst/>
          </a:prstGeom>
        </p:spPr>
      </p:pic>
      <p:sp>
        <p:nvSpPr>
          <p:cNvPr id="11" name="TextBox 10">
            <a:extLst>
              <a:ext uri="{FF2B5EF4-FFF2-40B4-BE49-F238E27FC236}">
                <a16:creationId xmlns:a16="http://schemas.microsoft.com/office/drawing/2014/main" id="{4545023D-E09D-A4B0-80E5-A0D75E473854}"/>
              </a:ext>
            </a:extLst>
          </p:cNvPr>
          <p:cNvSpPr txBox="1"/>
          <p:nvPr/>
        </p:nvSpPr>
        <p:spPr>
          <a:xfrm>
            <a:off x="4644008" y="3963188"/>
            <a:ext cx="1788598" cy="461665"/>
          </a:xfrm>
          <a:prstGeom prst="rect">
            <a:avLst/>
          </a:prstGeom>
          <a:noFill/>
        </p:spPr>
        <p:txBody>
          <a:bodyPr wrap="square" rtlCol="0">
            <a:spAutoFit/>
          </a:bodyPr>
          <a:lstStyle/>
          <a:p>
            <a:r>
              <a:rPr lang="en-US" sz="2400" dirty="0" err="1"/>
              <a:t>invNorm</a:t>
            </a:r>
            <a:r>
              <a:rPr lang="en-US" sz="2400" dirty="0"/>
              <a:t>(</a:t>
            </a:r>
            <a:endParaRPr lang="en-GB" sz="2400" dirty="0"/>
          </a:p>
        </p:txBody>
      </p:sp>
      <p:sp>
        <p:nvSpPr>
          <p:cNvPr id="12" name="TextBox 11">
            <a:extLst>
              <a:ext uri="{FF2B5EF4-FFF2-40B4-BE49-F238E27FC236}">
                <a16:creationId xmlns:a16="http://schemas.microsoft.com/office/drawing/2014/main" id="{4B69418B-F82D-0F25-5D19-EB3474FB87E9}"/>
              </a:ext>
            </a:extLst>
          </p:cNvPr>
          <p:cNvSpPr txBox="1"/>
          <p:nvPr/>
        </p:nvSpPr>
        <p:spPr>
          <a:xfrm>
            <a:off x="3479214" y="5779473"/>
            <a:ext cx="1703023" cy="461665"/>
          </a:xfrm>
          <a:prstGeom prst="rect">
            <a:avLst/>
          </a:prstGeom>
          <a:noFill/>
        </p:spPr>
        <p:txBody>
          <a:bodyPr wrap="square" rtlCol="0">
            <a:spAutoFit/>
          </a:bodyPr>
          <a:lstStyle/>
          <a:p>
            <a:r>
              <a:rPr lang="en-US" sz="2400" dirty="0"/>
              <a:t>Tail: Left: </a:t>
            </a:r>
            <a:endParaRPr lang="en-GB" sz="2400" dirty="0"/>
          </a:p>
        </p:txBody>
      </p:sp>
      <p:pic>
        <p:nvPicPr>
          <p:cNvPr id="13" name="Picture 12">
            <a:extLst>
              <a:ext uri="{FF2B5EF4-FFF2-40B4-BE49-F238E27FC236}">
                <a16:creationId xmlns:a16="http://schemas.microsoft.com/office/drawing/2014/main" id="{0FBCBBFB-CE14-7DAF-9C32-F5CB3F43CFE9}"/>
              </a:ext>
            </a:extLst>
          </p:cNvPr>
          <p:cNvPicPr>
            <a:picLocks noChangeAspect="1"/>
          </p:cNvPicPr>
          <p:nvPr/>
        </p:nvPicPr>
        <p:blipFill>
          <a:blip r:embed="rId6"/>
          <a:stretch>
            <a:fillRect/>
          </a:stretch>
        </p:blipFill>
        <p:spPr>
          <a:xfrm>
            <a:off x="5275737" y="5879175"/>
            <a:ext cx="219106" cy="247685"/>
          </a:xfrm>
          <a:prstGeom prst="rect">
            <a:avLst/>
          </a:prstGeom>
        </p:spPr>
      </p:pic>
      <p:sp>
        <p:nvSpPr>
          <p:cNvPr id="14" name="TextBox 13">
            <a:extLst>
              <a:ext uri="{FF2B5EF4-FFF2-40B4-BE49-F238E27FC236}">
                <a16:creationId xmlns:a16="http://schemas.microsoft.com/office/drawing/2014/main" id="{C12BDD1E-B545-ADF3-8765-E4420AAF32C6}"/>
              </a:ext>
            </a:extLst>
          </p:cNvPr>
          <p:cNvSpPr txBox="1"/>
          <p:nvPr/>
        </p:nvSpPr>
        <p:spPr>
          <a:xfrm>
            <a:off x="5574567" y="5757860"/>
            <a:ext cx="917545" cy="461665"/>
          </a:xfrm>
          <a:prstGeom prst="rect">
            <a:avLst/>
          </a:prstGeom>
          <a:noFill/>
        </p:spPr>
        <p:txBody>
          <a:bodyPr wrap="square" rtlCol="0">
            <a:spAutoFit/>
          </a:bodyPr>
          <a:lstStyle/>
          <a:p>
            <a:r>
              <a:rPr lang="en-US" sz="2400" dirty="0"/>
              <a:t>Paste</a:t>
            </a:r>
            <a:endParaRPr lang="en-GB" sz="2400" dirty="0"/>
          </a:p>
        </p:txBody>
      </p:sp>
      <p:pic>
        <p:nvPicPr>
          <p:cNvPr id="16" name="Picture 15">
            <a:extLst>
              <a:ext uri="{FF2B5EF4-FFF2-40B4-BE49-F238E27FC236}">
                <a16:creationId xmlns:a16="http://schemas.microsoft.com/office/drawing/2014/main" id="{D0F48F1F-623A-B3C8-C9E8-86581BC2991E}"/>
              </a:ext>
            </a:extLst>
          </p:cNvPr>
          <p:cNvPicPr>
            <a:picLocks noChangeAspect="1"/>
          </p:cNvPicPr>
          <p:nvPr/>
        </p:nvPicPr>
        <p:blipFill>
          <a:blip r:embed="rId7"/>
          <a:stretch>
            <a:fillRect/>
          </a:stretch>
        </p:blipFill>
        <p:spPr>
          <a:xfrm>
            <a:off x="6571836" y="5888665"/>
            <a:ext cx="400106" cy="200053"/>
          </a:xfrm>
          <a:prstGeom prst="rect">
            <a:avLst/>
          </a:prstGeom>
        </p:spPr>
      </p:pic>
      <p:pic>
        <p:nvPicPr>
          <p:cNvPr id="17" name="Picture 16">
            <a:extLst>
              <a:ext uri="{FF2B5EF4-FFF2-40B4-BE49-F238E27FC236}">
                <a16:creationId xmlns:a16="http://schemas.microsoft.com/office/drawing/2014/main" id="{B045EA4A-FBEE-D3B7-180E-90C9C944C6D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086600" y="1600200"/>
            <a:ext cx="1794062" cy="4206240"/>
          </a:xfrm>
          <a:prstGeom prst="rect">
            <a:avLst/>
          </a:prstGeom>
        </p:spPr>
      </p:pic>
      <p:pic>
        <p:nvPicPr>
          <p:cNvPr id="18" name="Picture 17">
            <a:extLst>
              <a:ext uri="{FF2B5EF4-FFF2-40B4-BE49-F238E27FC236}">
                <a16:creationId xmlns:a16="http://schemas.microsoft.com/office/drawing/2014/main" id="{8369573D-2F63-D72B-2B21-F2DE00826A5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086600" y="1600200"/>
            <a:ext cx="1788599" cy="4206240"/>
          </a:xfrm>
          <a:prstGeom prst="rect">
            <a:avLst/>
          </a:prstGeom>
        </p:spPr>
      </p:pic>
      <p:pic>
        <p:nvPicPr>
          <p:cNvPr id="22" name="Picture 21">
            <a:extLst>
              <a:ext uri="{FF2B5EF4-FFF2-40B4-BE49-F238E27FC236}">
                <a16:creationId xmlns:a16="http://schemas.microsoft.com/office/drawing/2014/main" id="{5B46B3D8-4A87-1CDA-F9FF-8E5C7053D5B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086600" y="1600200"/>
            <a:ext cx="1785383" cy="4206240"/>
          </a:xfrm>
          <a:prstGeom prst="rect">
            <a:avLst/>
          </a:prstGeom>
        </p:spPr>
      </p:pic>
      <p:pic>
        <p:nvPicPr>
          <p:cNvPr id="27" name="Picture 26">
            <a:extLst>
              <a:ext uri="{FF2B5EF4-FFF2-40B4-BE49-F238E27FC236}">
                <a16:creationId xmlns:a16="http://schemas.microsoft.com/office/drawing/2014/main" id="{7EBAB1DC-7B06-864E-37B1-1E58C1F2B08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086600" y="1600200"/>
            <a:ext cx="1784235" cy="4206240"/>
          </a:xfrm>
          <a:prstGeom prst="rect">
            <a:avLst/>
          </a:prstGeom>
        </p:spPr>
      </p:pic>
      <p:pic>
        <p:nvPicPr>
          <p:cNvPr id="57" name="Picture 56">
            <a:extLst>
              <a:ext uri="{FF2B5EF4-FFF2-40B4-BE49-F238E27FC236}">
                <a16:creationId xmlns:a16="http://schemas.microsoft.com/office/drawing/2014/main" id="{CB7113A1-000E-F2B6-22BF-B70EC391E80A}"/>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086600" y="1600200"/>
            <a:ext cx="1782177" cy="4206240"/>
          </a:xfrm>
          <a:prstGeom prst="rect">
            <a:avLst/>
          </a:prstGeom>
        </p:spPr>
      </p:pic>
      <p:pic>
        <p:nvPicPr>
          <p:cNvPr id="58" name="Picture 57">
            <a:extLst>
              <a:ext uri="{FF2B5EF4-FFF2-40B4-BE49-F238E27FC236}">
                <a16:creationId xmlns:a16="http://schemas.microsoft.com/office/drawing/2014/main" id="{5BD22585-A598-AE46-7D76-6E705F8CAFC1}"/>
              </a:ext>
            </a:extLst>
          </p:cNvPr>
          <p:cNvPicPr>
            <a:picLocks noChangeAspect="1"/>
          </p:cNvPicPr>
          <p:nvPr/>
        </p:nvPicPr>
        <p:blipFill>
          <a:blip r:embed="rId7"/>
          <a:stretch>
            <a:fillRect/>
          </a:stretch>
        </p:blipFill>
        <p:spPr>
          <a:xfrm>
            <a:off x="4778243" y="5915763"/>
            <a:ext cx="400106" cy="200053"/>
          </a:xfrm>
          <a:prstGeom prst="rect">
            <a:avLst/>
          </a:prstGeom>
        </p:spPr>
      </p:pic>
      <p:pic>
        <p:nvPicPr>
          <p:cNvPr id="59" name="Picture 58">
            <a:extLst>
              <a:ext uri="{FF2B5EF4-FFF2-40B4-BE49-F238E27FC236}">
                <a16:creationId xmlns:a16="http://schemas.microsoft.com/office/drawing/2014/main" id="{459D78C4-5031-DDD8-FBD5-3143BB884814}"/>
              </a:ext>
            </a:extLst>
          </p:cNvPr>
          <p:cNvPicPr>
            <a:picLocks noChangeAspect="1"/>
          </p:cNvPicPr>
          <p:nvPr/>
        </p:nvPicPr>
        <p:blipFill>
          <a:blip r:embed="rId7"/>
          <a:stretch>
            <a:fillRect/>
          </a:stretch>
        </p:blipFill>
        <p:spPr>
          <a:xfrm>
            <a:off x="7151784" y="5915763"/>
            <a:ext cx="400106" cy="200053"/>
          </a:xfrm>
          <a:prstGeom prst="rect">
            <a:avLst/>
          </a:prstGeom>
        </p:spPr>
      </p:pic>
      <p:pic>
        <p:nvPicPr>
          <p:cNvPr id="61" name="Picture 60">
            <a:extLst>
              <a:ext uri="{FF2B5EF4-FFF2-40B4-BE49-F238E27FC236}">
                <a16:creationId xmlns:a16="http://schemas.microsoft.com/office/drawing/2014/main" id="{6AA6BD0D-0B86-A48C-17DE-C7DD16B61ED6}"/>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086600" y="1600200"/>
            <a:ext cx="1788599" cy="4206240"/>
          </a:xfrm>
          <a:prstGeom prst="rect">
            <a:avLst/>
          </a:prstGeom>
        </p:spPr>
      </p:pic>
      <p:pic>
        <p:nvPicPr>
          <p:cNvPr id="62" name="Picture 61">
            <a:extLst>
              <a:ext uri="{FF2B5EF4-FFF2-40B4-BE49-F238E27FC236}">
                <a16:creationId xmlns:a16="http://schemas.microsoft.com/office/drawing/2014/main" id="{A1D78BAC-39F4-3956-158E-D0767ED9E5B6}"/>
              </a:ext>
            </a:extLst>
          </p:cNvPr>
          <p:cNvPicPr>
            <a:picLocks noChangeAspect="1"/>
          </p:cNvPicPr>
          <p:nvPr/>
        </p:nvPicPr>
        <p:blipFill>
          <a:blip r:embed="rId7"/>
          <a:stretch>
            <a:fillRect/>
          </a:stretch>
        </p:blipFill>
        <p:spPr>
          <a:xfrm>
            <a:off x="5067417" y="4775762"/>
            <a:ext cx="400106" cy="200053"/>
          </a:xfrm>
          <a:prstGeom prst="rect">
            <a:avLst/>
          </a:prstGeom>
        </p:spPr>
      </p:pic>
      <p:pic>
        <p:nvPicPr>
          <p:cNvPr id="63" name="Picture 62">
            <a:extLst>
              <a:ext uri="{FF2B5EF4-FFF2-40B4-BE49-F238E27FC236}">
                <a16:creationId xmlns:a16="http://schemas.microsoft.com/office/drawing/2014/main" id="{E29745C3-B2A8-A0C7-98F3-2AB6904801D8}"/>
              </a:ext>
            </a:extLst>
          </p:cNvPr>
          <p:cNvPicPr>
            <a:picLocks noChangeAspect="1"/>
          </p:cNvPicPr>
          <p:nvPr/>
        </p:nvPicPr>
        <p:blipFill>
          <a:blip r:embed="rId7"/>
          <a:stretch>
            <a:fillRect/>
          </a:stretch>
        </p:blipFill>
        <p:spPr>
          <a:xfrm>
            <a:off x="5067417" y="5132450"/>
            <a:ext cx="400106" cy="200053"/>
          </a:xfrm>
          <a:prstGeom prst="rect">
            <a:avLst/>
          </a:prstGeom>
        </p:spPr>
      </p:pic>
      <p:pic>
        <p:nvPicPr>
          <p:cNvPr id="64" name="Picture 63">
            <a:extLst>
              <a:ext uri="{FF2B5EF4-FFF2-40B4-BE49-F238E27FC236}">
                <a16:creationId xmlns:a16="http://schemas.microsoft.com/office/drawing/2014/main" id="{68FAABB2-8360-F780-BC57-92C1DC014B4C}"/>
              </a:ext>
            </a:extLst>
          </p:cNvPr>
          <p:cNvPicPr>
            <a:picLocks noChangeAspect="1"/>
          </p:cNvPicPr>
          <p:nvPr/>
        </p:nvPicPr>
        <p:blipFill>
          <a:blip r:embed="rId7"/>
          <a:stretch>
            <a:fillRect/>
          </a:stretch>
        </p:blipFill>
        <p:spPr>
          <a:xfrm>
            <a:off x="5067417" y="5527133"/>
            <a:ext cx="400106" cy="200053"/>
          </a:xfrm>
          <a:prstGeom prst="rect">
            <a:avLst/>
          </a:prstGeom>
        </p:spPr>
      </p:pic>
    </p:spTree>
    <p:extLst>
      <p:ext uri="{BB962C8B-B14F-4D97-AF65-F5344CB8AC3E}">
        <p14:creationId xmlns:p14="http://schemas.microsoft.com/office/powerpoint/2010/main" val="173258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down)">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7"/>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3"/>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9"/>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nodeType="clickEffect">
                                  <p:stCondLst>
                                    <p:cond delay="0"/>
                                  </p:stCondLst>
                                  <p:childTnLst>
                                    <p:set>
                                      <p:cBhvr>
                                        <p:cTn id="92" dur="1" fill="hold">
                                          <p:stCondLst>
                                            <p:cond delay="0"/>
                                          </p:stCondLst>
                                        </p:cTn>
                                        <p:tgtEl>
                                          <p:spTgt spid="17"/>
                                        </p:tgtEl>
                                        <p:attrNameLst>
                                          <p:attrName>style.visibility</p:attrName>
                                        </p:attrNameLst>
                                      </p:cBhvr>
                                      <p:to>
                                        <p:strVal val="hidden"/>
                                      </p:to>
                                    </p:set>
                                  </p:childTnLst>
                                </p:cTn>
                              </p:par>
                              <p:par>
                                <p:cTn id="93" presetID="1" presetClass="entr" presetSubtype="0" fill="hold" nodeType="withEffect">
                                  <p:stCondLst>
                                    <p:cond delay="0"/>
                                  </p:stCondLst>
                                  <p:childTnLst>
                                    <p:set>
                                      <p:cBhvr>
                                        <p:cTn id="94" dur="1" fill="hold">
                                          <p:stCondLst>
                                            <p:cond delay="0"/>
                                          </p:stCondLst>
                                        </p:cTn>
                                        <p:tgtEl>
                                          <p:spTgt spid="1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10"/>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11"/>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xit" presetSubtype="0" fill="hold" nodeType="clickEffect">
                                  <p:stCondLst>
                                    <p:cond delay="0"/>
                                  </p:stCondLst>
                                  <p:childTnLst>
                                    <p:set>
                                      <p:cBhvr>
                                        <p:cTn id="110" dur="1" fill="hold">
                                          <p:stCondLst>
                                            <p:cond delay="0"/>
                                          </p:stCondLst>
                                        </p:cTn>
                                        <p:tgtEl>
                                          <p:spTgt spid="18"/>
                                        </p:tgtEl>
                                        <p:attrNameLst>
                                          <p:attrName>style.visibility</p:attrName>
                                        </p:attrNameLst>
                                      </p:cBhvr>
                                      <p:to>
                                        <p:strVal val="hidden"/>
                                      </p:to>
                                    </p:set>
                                  </p:childTnLst>
                                </p:cTn>
                              </p:par>
                              <p:par>
                                <p:cTn id="111" presetID="1" presetClass="entr" presetSubtype="0" fill="hold" nodeType="withEffect">
                                  <p:stCondLst>
                                    <p:cond delay="0"/>
                                  </p:stCondLst>
                                  <p:childTnLst>
                                    <p:set>
                                      <p:cBhvr>
                                        <p:cTn id="112" dur="1" fill="hold">
                                          <p:stCondLst>
                                            <p:cond delay="0"/>
                                          </p:stCondLst>
                                        </p:cTn>
                                        <p:tgtEl>
                                          <p:spTgt spid="61"/>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41"/>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43"/>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62"/>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45"/>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0"/>
                                          </p:stCondLst>
                                        </p:cTn>
                                        <p:tgtEl>
                                          <p:spTgt spid="63"/>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47"/>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nodeType="clickEffect">
                                  <p:stCondLst>
                                    <p:cond delay="0"/>
                                  </p:stCondLst>
                                  <p:childTnLst>
                                    <p:set>
                                      <p:cBhvr>
                                        <p:cTn id="140" dur="1" fill="hold">
                                          <p:stCondLst>
                                            <p:cond delay="0"/>
                                          </p:stCondLst>
                                        </p:cTn>
                                        <p:tgtEl>
                                          <p:spTgt spid="64"/>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12"/>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nodeType="clickEffect">
                                  <p:stCondLst>
                                    <p:cond delay="0"/>
                                  </p:stCondLst>
                                  <p:childTnLst>
                                    <p:set>
                                      <p:cBhvr>
                                        <p:cTn id="148" dur="1" fill="hold">
                                          <p:stCondLst>
                                            <p:cond delay="0"/>
                                          </p:stCondLst>
                                        </p:cTn>
                                        <p:tgtEl>
                                          <p:spTgt spid="58"/>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nodeType="clickEffect">
                                  <p:stCondLst>
                                    <p:cond delay="0"/>
                                  </p:stCondLst>
                                  <p:childTnLst>
                                    <p:set>
                                      <p:cBhvr>
                                        <p:cTn id="152" dur="1" fill="hold">
                                          <p:stCondLst>
                                            <p:cond delay="0"/>
                                          </p:stCondLst>
                                        </p:cTn>
                                        <p:tgtEl>
                                          <p:spTgt spid="13"/>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0" nodeType="clickEffect">
                                  <p:stCondLst>
                                    <p:cond delay="0"/>
                                  </p:stCondLst>
                                  <p:childTnLst>
                                    <p:set>
                                      <p:cBhvr>
                                        <p:cTn id="156" dur="1" fill="hold">
                                          <p:stCondLst>
                                            <p:cond delay="0"/>
                                          </p:stCondLst>
                                        </p:cTn>
                                        <p:tgtEl>
                                          <p:spTgt spid="14"/>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xit" presetSubtype="0" fill="hold" nodeType="clickEffect">
                                  <p:stCondLst>
                                    <p:cond delay="0"/>
                                  </p:stCondLst>
                                  <p:childTnLst>
                                    <p:set>
                                      <p:cBhvr>
                                        <p:cTn id="160" dur="1" fill="hold">
                                          <p:stCondLst>
                                            <p:cond delay="0"/>
                                          </p:stCondLst>
                                        </p:cTn>
                                        <p:tgtEl>
                                          <p:spTgt spid="61"/>
                                        </p:tgtEl>
                                        <p:attrNameLst>
                                          <p:attrName>style.visibility</p:attrName>
                                        </p:attrNameLst>
                                      </p:cBhvr>
                                      <p:to>
                                        <p:strVal val="hidden"/>
                                      </p:to>
                                    </p:set>
                                  </p:childTnLst>
                                </p:cTn>
                              </p:par>
                              <p:par>
                                <p:cTn id="161" presetID="1" presetClass="entr" presetSubtype="0" fill="hold" nodeType="withEffect">
                                  <p:stCondLst>
                                    <p:cond delay="0"/>
                                  </p:stCondLst>
                                  <p:childTnLst>
                                    <p:set>
                                      <p:cBhvr>
                                        <p:cTn id="162" dur="1" fill="hold">
                                          <p:stCondLst>
                                            <p:cond delay="0"/>
                                          </p:stCondLst>
                                        </p:cTn>
                                        <p:tgtEl>
                                          <p:spTgt spid="22"/>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nodeType="clickEffect">
                                  <p:stCondLst>
                                    <p:cond delay="0"/>
                                  </p:stCondLst>
                                  <p:childTnLst>
                                    <p:set>
                                      <p:cBhvr>
                                        <p:cTn id="166" dur="1" fill="hold">
                                          <p:stCondLst>
                                            <p:cond delay="0"/>
                                          </p:stCondLst>
                                        </p:cTn>
                                        <p:tgtEl>
                                          <p:spTgt spid="16"/>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xit" presetSubtype="0" fill="hold" nodeType="clickEffect">
                                  <p:stCondLst>
                                    <p:cond delay="0"/>
                                  </p:stCondLst>
                                  <p:childTnLst>
                                    <p:set>
                                      <p:cBhvr>
                                        <p:cTn id="170" dur="1" fill="hold">
                                          <p:stCondLst>
                                            <p:cond delay="0"/>
                                          </p:stCondLst>
                                        </p:cTn>
                                        <p:tgtEl>
                                          <p:spTgt spid="22"/>
                                        </p:tgtEl>
                                        <p:attrNameLst>
                                          <p:attrName>style.visibility</p:attrName>
                                        </p:attrNameLst>
                                      </p:cBhvr>
                                      <p:to>
                                        <p:strVal val="hidden"/>
                                      </p:to>
                                    </p:set>
                                  </p:childTnLst>
                                </p:cTn>
                              </p:par>
                              <p:par>
                                <p:cTn id="171" presetID="1" presetClass="entr" presetSubtype="0" fill="hold" nodeType="withEffect">
                                  <p:stCondLst>
                                    <p:cond delay="0"/>
                                  </p:stCondLst>
                                  <p:childTnLst>
                                    <p:set>
                                      <p:cBhvr>
                                        <p:cTn id="172" dur="1" fill="hold">
                                          <p:stCondLst>
                                            <p:cond delay="0"/>
                                          </p:stCondLst>
                                        </p:cTn>
                                        <p:tgtEl>
                                          <p:spTgt spid="27"/>
                                        </p:tgtEl>
                                        <p:attrNameLst>
                                          <p:attrName>style.visibility</p:attrName>
                                        </p:attrNameLst>
                                      </p:cBhvr>
                                      <p:to>
                                        <p:strVal val="visible"/>
                                      </p:to>
                                    </p:set>
                                  </p:childTnLst>
                                </p:cTn>
                              </p:par>
                            </p:childTnLst>
                          </p:cTn>
                        </p:par>
                      </p:childTnLst>
                    </p:cTn>
                  </p:par>
                  <p:par>
                    <p:cTn id="173" fill="hold">
                      <p:stCondLst>
                        <p:cond delay="indefinite"/>
                      </p:stCondLst>
                      <p:childTnLst>
                        <p:par>
                          <p:cTn id="174" fill="hold">
                            <p:stCondLst>
                              <p:cond delay="0"/>
                            </p:stCondLst>
                            <p:childTnLst>
                              <p:par>
                                <p:cTn id="175" presetID="1" presetClass="entr" presetSubtype="0" fill="hold" nodeType="clickEffect">
                                  <p:stCondLst>
                                    <p:cond delay="0"/>
                                  </p:stCondLst>
                                  <p:childTnLst>
                                    <p:set>
                                      <p:cBhvr>
                                        <p:cTn id="176" dur="1" fill="hold">
                                          <p:stCondLst>
                                            <p:cond delay="0"/>
                                          </p:stCondLst>
                                        </p:cTn>
                                        <p:tgtEl>
                                          <p:spTgt spid="59"/>
                                        </p:tgtEl>
                                        <p:attrNameLst>
                                          <p:attrName>style.visibility</p:attrName>
                                        </p:attrNameLst>
                                      </p:cBhvr>
                                      <p:to>
                                        <p:strVal val="visible"/>
                                      </p:to>
                                    </p:set>
                                  </p:childTnLst>
                                </p:cTn>
                              </p:par>
                            </p:childTnLst>
                          </p:cTn>
                        </p:par>
                      </p:childTnLst>
                    </p:cTn>
                  </p:par>
                  <p:par>
                    <p:cTn id="177" fill="hold">
                      <p:stCondLst>
                        <p:cond delay="indefinite"/>
                      </p:stCondLst>
                      <p:childTnLst>
                        <p:par>
                          <p:cTn id="178" fill="hold">
                            <p:stCondLst>
                              <p:cond delay="0"/>
                            </p:stCondLst>
                            <p:childTnLst>
                              <p:par>
                                <p:cTn id="179" presetID="1" presetClass="exit" presetSubtype="0" fill="hold" nodeType="clickEffect">
                                  <p:stCondLst>
                                    <p:cond delay="0"/>
                                  </p:stCondLst>
                                  <p:childTnLst>
                                    <p:set>
                                      <p:cBhvr>
                                        <p:cTn id="180" dur="1" fill="hold">
                                          <p:stCondLst>
                                            <p:cond delay="0"/>
                                          </p:stCondLst>
                                        </p:cTn>
                                        <p:tgtEl>
                                          <p:spTgt spid="27"/>
                                        </p:tgtEl>
                                        <p:attrNameLst>
                                          <p:attrName>style.visibility</p:attrName>
                                        </p:attrNameLst>
                                      </p:cBhvr>
                                      <p:to>
                                        <p:strVal val="hidden"/>
                                      </p:to>
                                    </p:set>
                                  </p:childTnLst>
                                </p:cTn>
                              </p:par>
                              <p:par>
                                <p:cTn id="181" presetID="1" presetClass="entr" presetSubtype="0" fill="hold" nodeType="withEffect">
                                  <p:stCondLst>
                                    <p:cond delay="0"/>
                                  </p:stCondLst>
                                  <p:childTnLst>
                                    <p:set>
                                      <p:cBhvr>
                                        <p:cTn id="182" dur="1" fill="hold">
                                          <p:stCondLst>
                                            <p:cond delay="0"/>
                                          </p:stCondLst>
                                        </p:cTn>
                                        <p:tgtEl>
                                          <p:spTgt spid="57"/>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grpId="0" nodeType="clickEffect">
                                  <p:stCondLst>
                                    <p:cond delay="0"/>
                                  </p:stCondLst>
                                  <p:childTnLst>
                                    <p:set>
                                      <p:cBhvr>
                                        <p:cTn id="18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p:bldP spid="5" grpId="0"/>
      <p:bldP spid="6" grpId="0"/>
      <p:bldP spid="7" grpId="0"/>
      <p:bldP spid="8" grpId="0"/>
      <p:bldP spid="19" grpId="0"/>
      <p:bldP spid="23" grpId="0" animBg="1"/>
      <p:bldP spid="24" grpId="0"/>
      <p:bldP spid="28" grpId="0"/>
      <p:bldP spid="30" grpId="0"/>
      <p:bldP spid="31" grpId="0"/>
      <p:bldP spid="32" grpId="0"/>
      <p:bldP spid="34" grpId="0"/>
      <p:bldP spid="35" grpId="0"/>
      <p:bldP spid="39" grpId="0"/>
      <p:bldP spid="41" grpId="0"/>
      <p:bldP spid="43" grpId="0"/>
      <p:bldP spid="45" grpId="0"/>
      <p:bldP spid="47" grpId="0"/>
      <p:bldP spid="53" grpId="0"/>
      <p:bldP spid="2" grpId="0"/>
      <p:bldP spid="11" grpId="0"/>
      <p:bldP spid="12"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DBEBD">
            <a:alpha val="66000"/>
          </a:srgbClr>
        </a:solidFill>
        <a:effectLst/>
      </p:bgPr>
    </p:bg>
    <p:spTree>
      <p:nvGrpSpPr>
        <p:cNvPr id="1" name=""/>
        <p:cNvGrpSpPr/>
        <p:nvPr/>
      </p:nvGrpSpPr>
      <p:grpSpPr>
        <a:xfrm>
          <a:off x="0" y="0"/>
          <a:ext cx="0" cy="0"/>
          <a:chOff x="0" y="0"/>
          <a:chExt cx="0" cy="0"/>
        </a:xfrm>
      </p:grpSpPr>
      <p:sp>
        <p:nvSpPr>
          <p:cNvPr id="9" name="Freeform 8"/>
          <p:cNvSpPr/>
          <p:nvPr/>
        </p:nvSpPr>
        <p:spPr>
          <a:xfrm>
            <a:off x="1827185" y="3445155"/>
            <a:ext cx="998725" cy="1214150"/>
          </a:xfrm>
          <a:custGeom>
            <a:avLst/>
            <a:gdLst>
              <a:gd name="connsiteX0" fmla="*/ 4594 w 1640406"/>
              <a:gd name="connsiteY0" fmla="*/ 436522 h 1281998"/>
              <a:gd name="connsiteX1" fmla="*/ 0 w 1640406"/>
              <a:gd name="connsiteY1" fmla="*/ 1272808 h 1281998"/>
              <a:gd name="connsiteX2" fmla="*/ 1635811 w 1640406"/>
              <a:gd name="connsiteY2" fmla="*/ 1281998 h 1281998"/>
              <a:gd name="connsiteX3" fmla="*/ 1640406 w 1640406"/>
              <a:gd name="connsiteY3" fmla="*/ 1240643 h 1281998"/>
              <a:gd name="connsiteX4" fmla="*/ 1479581 w 1640406"/>
              <a:gd name="connsiteY4" fmla="*/ 1208478 h 1281998"/>
              <a:gd name="connsiteX5" fmla="*/ 1364707 w 1640406"/>
              <a:gd name="connsiteY5" fmla="*/ 1139553 h 1281998"/>
              <a:gd name="connsiteX6" fmla="*/ 1217668 w 1640406"/>
              <a:gd name="connsiteY6" fmla="*/ 974134 h 1281998"/>
              <a:gd name="connsiteX7" fmla="*/ 1075224 w 1640406"/>
              <a:gd name="connsiteY7" fmla="*/ 721411 h 1281998"/>
              <a:gd name="connsiteX8" fmla="*/ 735195 w 1640406"/>
              <a:gd name="connsiteY8" fmla="*/ 183799 h 1281998"/>
              <a:gd name="connsiteX9" fmla="*/ 588156 w 1640406"/>
              <a:gd name="connsiteY9" fmla="*/ 32164 h 1281998"/>
              <a:gd name="connsiteX10" fmla="*/ 464092 w 1640406"/>
              <a:gd name="connsiteY10" fmla="*/ 0 h 1281998"/>
              <a:gd name="connsiteX11" fmla="*/ 330838 w 1640406"/>
              <a:gd name="connsiteY11" fmla="*/ 41354 h 1281998"/>
              <a:gd name="connsiteX12" fmla="*/ 165419 w 1640406"/>
              <a:gd name="connsiteY12" fmla="*/ 197583 h 1281998"/>
              <a:gd name="connsiteX13" fmla="*/ 4594 w 1640406"/>
              <a:gd name="connsiteY13" fmla="*/ 436522 h 1281998"/>
              <a:gd name="connsiteX0" fmla="*/ 4594 w 1640406"/>
              <a:gd name="connsiteY0" fmla="*/ 436522 h 1281998"/>
              <a:gd name="connsiteX1" fmla="*/ 0 w 1640406"/>
              <a:gd name="connsiteY1" fmla="*/ 1272808 h 1281998"/>
              <a:gd name="connsiteX2" fmla="*/ 643296 w 1640406"/>
              <a:gd name="connsiteY2" fmla="*/ 1270521 h 1281998"/>
              <a:gd name="connsiteX3" fmla="*/ 1635811 w 1640406"/>
              <a:gd name="connsiteY3" fmla="*/ 1281998 h 1281998"/>
              <a:gd name="connsiteX4" fmla="*/ 1640406 w 1640406"/>
              <a:gd name="connsiteY4" fmla="*/ 1240643 h 1281998"/>
              <a:gd name="connsiteX5" fmla="*/ 1479581 w 1640406"/>
              <a:gd name="connsiteY5" fmla="*/ 1208478 h 1281998"/>
              <a:gd name="connsiteX6" fmla="*/ 1364707 w 1640406"/>
              <a:gd name="connsiteY6" fmla="*/ 1139553 h 1281998"/>
              <a:gd name="connsiteX7" fmla="*/ 1217668 w 1640406"/>
              <a:gd name="connsiteY7" fmla="*/ 974134 h 1281998"/>
              <a:gd name="connsiteX8" fmla="*/ 1075224 w 1640406"/>
              <a:gd name="connsiteY8" fmla="*/ 721411 h 1281998"/>
              <a:gd name="connsiteX9" fmla="*/ 735195 w 1640406"/>
              <a:gd name="connsiteY9" fmla="*/ 183799 h 1281998"/>
              <a:gd name="connsiteX10" fmla="*/ 588156 w 1640406"/>
              <a:gd name="connsiteY10" fmla="*/ 32164 h 1281998"/>
              <a:gd name="connsiteX11" fmla="*/ 464092 w 1640406"/>
              <a:gd name="connsiteY11" fmla="*/ 0 h 1281998"/>
              <a:gd name="connsiteX12" fmla="*/ 330838 w 1640406"/>
              <a:gd name="connsiteY12" fmla="*/ 41354 h 1281998"/>
              <a:gd name="connsiteX13" fmla="*/ 165419 w 1640406"/>
              <a:gd name="connsiteY13" fmla="*/ 197583 h 1281998"/>
              <a:gd name="connsiteX14" fmla="*/ 4594 w 1640406"/>
              <a:gd name="connsiteY14" fmla="*/ 436522 h 1281998"/>
              <a:gd name="connsiteX0" fmla="*/ 4594 w 1640406"/>
              <a:gd name="connsiteY0" fmla="*/ 436522 h 1281998"/>
              <a:gd name="connsiteX1" fmla="*/ 0 w 1640406"/>
              <a:gd name="connsiteY1" fmla="*/ 1272808 h 1281998"/>
              <a:gd name="connsiteX2" fmla="*/ 643296 w 1640406"/>
              <a:gd name="connsiteY2" fmla="*/ 1270521 h 1281998"/>
              <a:gd name="connsiteX3" fmla="*/ 1635811 w 1640406"/>
              <a:gd name="connsiteY3" fmla="*/ 1281998 h 1281998"/>
              <a:gd name="connsiteX4" fmla="*/ 1640406 w 1640406"/>
              <a:gd name="connsiteY4" fmla="*/ 1240643 h 1281998"/>
              <a:gd name="connsiteX5" fmla="*/ 1479581 w 1640406"/>
              <a:gd name="connsiteY5" fmla="*/ 1208478 h 1281998"/>
              <a:gd name="connsiteX6" fmla="*/ 1364707 w 1640406"/>
              <a:gd name="connsiteY6" fmla="*/ 1139553 h 1281998"/>
              <a:gd name="connsiteX7" fmla="*/ 1217668 w 1640406"/>
              <a:gd name="connsiteY7" fmla="*/ 974134 h 1281998"/>
              <a:gd name="connsiteX8" fmla="*/ 1075224 w 1640406"/>
              <a:gd name="connsiteY8" fmla="*/ 721411 h 1281998"/>
              <a:gd name="connsiteX9" fmla="*/ 735195 w 1640406"/>
              <a:gd name="connsiteY9" fmla="*/ 183799 h 1281998"/>
              <a:gd name="connsiteX10" fmla="*/ 641681 w 1640406"/>
              <a:gd name="connsiteY10" fmla="*/ 67848 h 1281998"/>
              <a:gd name="connsiteX11" fmla="*/ 464092 w 1640406"/>
              <a:gd name="connsiteY11" fmla="*/ 0 h 1281998"/>
              <a:gd name="connsiteX12" fmla="*/ 330838 w 1640406"/>
              <a:gd name="connsiteY12" fmla="*/ 41354 h 1281998"/>
              <a:gd name="connsiteX13" fmla="*/ 165419 w 1640406"/>
              <a:gd name="connsiteY13" fmla="*/ 197583 h 1281998"/>
              <a:gd name="connsiteX14" fmla="*/ 4594 w 1640406"/>
              <a:gd name="connsiteY14" fmla="*/ 436522 h 1281998"/>
              <a:gd name="connsiteX0" fmla="*/ 4594 w 1640406"/>
              <a:gd name="connsiteY0" fmla="*/ 436522 h 1281998"/>
              <a:gd name="connsiteX1" fmla="*/ 0 w 1640406"/>
              <a:gd name="connsiteY1" fmla="*/ 1272808 h 1281998"/>
              <a:gd name="connsiteX2" fmla="*/ 643296 w 1640406"/>
              <a:gd name="connsiteY2" fmla="*/ 1270521 h 1281998"/>
              <a:gd name="connsiteX3" fmla="*/ 1635811 w 1640406"/>
              <a:gd name="connsiteY3" fmla="*/ 1281998 h 1281998"/>
              <a:gd name="connsiteX4" fmla="*/ 1640406 w 1640406"/>
              <a:gd name="connsiteY4" fmla="*/ 1240643 h 1281998"/>
              <a:gd name="connsiteX5" fmla="*/ 1479581 w 1640406"/>
              <a:gd name="connsiteY5" fmla="*/ 1208478 h 1281998"/>
              <a:gd name="connsiteX6" fmla="*/ 1364707 w 1640406"/>
              <a:gd name="connsiteY6" fmla="*/ 1139553 h 1281998"/>
              <a:gd name="connsiteX7" fmla="*/ 1217668 w 1640406"/>
              <a:gd name="connsiteY7" fmla="*/ 974134 h 1281998"/>
              <a:gd name="connsiteX8" fmla="*/ 1075224 w 1640406"/>
              <a:gd name="connsiteY8" fmla="*/ 721411 h 1281998"/>
              <a:gd name="connsiteX9" fmla="*/ 735195 w 1640406"/>
              <a:gd name="connsiteY9" fmla="*/ 183799 h 1281998"/>
              <a:gd name="connsiteX10" fmla="*/ 641681 w 1640406"/>
              <a:gd name="connsiteY10" fmla="*/ 67848 h 1281998"/>
              <a:gd name="connsiteX11" fmla="*/ 464092 w 1640406"/>
              <a:gd name="connsiteY11" fmla="*/ 0 h 1281998"/>
              <a:gd name="connsiteX12" fmla="*/ 330838 w 1640406"/>
              <a:gd name="connsiteY12" fmla="*/ 41354 h 1281998"/>
              <a:gd name="connsiteX13" fmla="*/ 4594 w 1640406"/>
              <a:gd name="connsiteY13" fmla="*/ 436522 h 1281998"/>
              <a:gd name="connsiteX0" fmla="*/ 4594 w 1640406"/>
              <a:gd name="connsiteY0" fmla="*/ 436522 h 1281998"/>
              <a:gd name="connsiteX1" fmla="*/ 0 w 1640406"/>
              <a:gd name="connsiteY1" fmla="*/ 1272808 h 1281998"/>
              <a:gd name="connsiteX2" fmla="*/ 643296 w 1640406"/>
              <a:gd name="connsiteY2" fmla="*/ 1270521 h 1281998"/>
              <a:gd name="connsiteX3" fmla="*/ 1635811 w 1640406"/>
              <a:gd name="connsiteY3" fmla="*/ 1281998 h 1281998"/>
              <a:gd name="connsiteX4" fmla="*/ 1640406 w 1640406"/>
              <a:gd name="connsiteY4" fmla="*/ 1240643 h 1281998"/>
              <a:gd name="connsiteX5" fmla="*/ 1479581 w 1640406"/>
              <a:gd name="connsiteY5" fmla="*/ 1208478 h 1281998"/>
              <a:gd name="connsiteX6" fmla="*/ 1364707 w 1640406"/>
              <a:gd name="connsiteY6" fmla="*/ 1139553 h 1281998"/>
              <a:gd name="connsiteX7" fmla="*/ 1217668 w 1640406"/>
              <a:gd name="connsiteY7" fmla="*/ 974134 h 1281998"/>
              <a:gd name="connsiteX8" fmla="*/ 1075224 w 1640406"/>
              <a:gd name="connsiteY8" fmla="*/ 721411 h 1281998"/>
              <a:gd name="connsiteX9" fmla="*/ 735195 w 1640406"/>
              <a:gd name="connsiteY9" fmla="*/ 183799 h 1281998"/>
              <a:gd name="connsiteX10" fmla="*/ 641681 w 1640406"/>
              <a:gd name="connsiteY10" fmla="*/ 67848 h 1281998"/>
              <a:gd name="connsiteX11" fmla="*/ 464092 w 1640406"/>
              <a:gd name="connsiteY11" fmla="*/ 0 h 1281998"/>
              <a:gd name="connsiteX12" fmla="*/ 4594 w 1640406"/>
              <a:gd name="connsiteY12" fmla="*/ 436522 h 1281998"/>
              <a:gd name="connsiteX0" fmla="*/ 4594 w 1640406"/>
              <a:gd name="connsiteY0" fmla="*/ 368674 h 1214150"/>
              <a:gd name="connsiteX1" fmla="*/ 0 w 1640406"/>
              <a:gd name="connsiteY1" fmla="*/ 1204960 h 1214150"/>
              <a:gd name="connsiteX2" fmla="*/ 643296 w 1640406"/>
              <a:gd name="connsiteY2" fmla="*/ 1202673 h 1214150"/>
              <a:gd name="connsiteX3" fmla="*/ 1635811 w 1640406"/>
              <a:gd name="connsiteY3" fmla="*/ 1214150 h 1214150"/>
              <a:gd name="connsiteX4" fmla="*/ 1640406 w 1640406"/>
              <a:gd name="connsiteY4" fmla="*/ 1172795 h 1214150"/>
              <a:gd name="connsiteX5" fmla="*/ 1479581 w 1640406"/>
              <a:gd name="connsiteY5" fmla="*/ 1140630 h 1214150"/>
              <a:gd name="connsiteX6" fmla="*/ 1364707 w 1640406"/>
              <a:gd name="connsiteY6" fmla="*/ 1071705 h 1214150"/>
              <a:gd name="connsiteX7" fmla="*/ 1217668 w 1640406"/>
              <a:gd name="connsiteY7" fmla="*/ 906286 h 1214150"/>
              <a:gd name="connsiteX8" fmla="*/ 1075224 w 1640406"/>
              <a:gd name="connsiteY8" fmla="*/ 653563 h 1214150"/>
              <a:gd name="connsiteX9" fmla="*/ 735195 w 1640406"/>
              <a:gd name="connsiteY9" fmla="*/ 115951 h 1214150"/>
              <a:gd name="connsiteX10" fmla="*/ 641681 w 1640406"/>
              <a:gd name="connsiteY10" fmla="*/ 0 h 1214150"/>
              <a:gd name="connsiteX11" fmla="*/ 4594 w 1640406"/>
              <a:gd name="connsiteY11" fmla="*/ 368674 h 1214150"/>
              <a:gd name="connsiteX0" fmla="*/ 641681 w 1640406"/>
              <a:gd name="connsiteY0" fmla="*/ 0 h 1214150"/>
              <a:gd name="connsiteX1" fmla="*/ 0 w 1640406"/>
              <a:gd name="connsiteY1" fmla="*/ 1204960 h 1214150"/>
              <a:gd name="connsiteX2" fmla="*/ 643296 w 1640406"/>
              <a:gd name="connsiteY2" fmla="*/ 1202673 h 1214150"/>
              <a:gd name="connsiteX3" fmla="*/ 1635811 w 1640406"/>
              <a:gd name="connsiteY3" fmla="*/ 1214150 h 1214150"/>
              <a:gd name="connsiteX4" fmla="*/ 1640406 w 1640406"/>
              <a:gd name="connsiteY4" fmla="*/ 1172795 h 1214150"/>
              <a:gd name="connsiteX5" fmla="*/ 1479581 w 1640406"/>
              <a:gd name="connsiteY5" fmla="*/ 1140630 h 1214150"/>
              <a:gd name="connsiteX6" fmla="*/ 1364707 w 1640406"/>
              <a:gd name="connsiteY6" fmla="*/ 1071705 h 1214150"/>
              <a:gd name="connsiteX7" fmla="*/ 1217668 w 1640406"/>
              <a:gd name="connsiteY7" fmla="*/ 906286 h 1214150"/>
              <a:gd name="connsiteX8" fmla="*/ 1075224 w 1640406"/>
              <a:gd name="connsiteY8" fmla="*/ 653563 h 1214150"/>
              <a:gd name="connsiteX9" fmla="*/ 735195 w 1640406"/>
              <a:gd name="connsiteY9" fmla="*/ 115951 h 1214150"/>
              <a:gd name="connsiteX10" fmla="*/ 641681 w 1640406"/>
              <a:gd name="connsiteY10" fmla="*/ 0 h 1214150"/>
              <a:gd name="connsiteX0" fmla="*/ 0 w 998725"/>
              <a:gd name="connsiteY0" fmla="*/ 0 h 1214150"/>
              <a:gd name="connsiteX1" fmla="*/ 1615 w 998725"/>
              <a:gd name="connsiteY1" fmla="*/ 1202673 h 1214150"/>
              <a:gd name="connsiteX2" fmla="*/ 994130 w 998725"/>
              <a:gd name="connsiteY2" fmla="*/ 1214150 h 1214150"/>
              <a:gd name="connsiteX3" fmla="*/ 998725 w 998725"/>
              <a:gd name="connsiteY3" fmla="*/ 1172795 h 1214150"/>
              <a:gd name="connsiteX4" fmla="*/ 837900 w 998725"/>
              <a:gd name="connsiteY4" fmla="*/ 1140630 h 1214150"/>
              <a:gd name="connsiteX5" fmla="*/ 723026 w 998725"/>
              <a:gd name="connsiteY5" fmla="*/ 1071705 h 1214150"/>
              <a:gd name="connsiteX6" fmla="*/ 575987 w 998725"/>
              <a:gd name="connsiteY6" fmla="*/ 906286 h 1214150"/>
              <a:gd name="connsiteX7" fmla="*/ 433543 w 998725"/>
              <a:gd name="connsiteY7" fmla="*/ 653563 h 1214150"/>
              <a:gd name="connsiteX8" fmla="*/ 93514 w 998725"/>
              <a:gd name="connsiteY8" fmla="*/ 115951 h 1214150"/>
              <a:gd name="connsiteX9" fmla="*/ 0 w 998725"/>
              <a:gd name="connsiteY9" fmla="*/ 0 h 121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8725" h="1214150">
                <a:moveTo>
                  <a:pt x="0" y="0"/>
                </a:moveTo>
                <a:cubicBezTo>
                  <a:pt x="538" y="400891"/>
                  <a:pt x="1077" y="801782"/>
                  <a:pt x="1615" y="1202673"/>
                </a:cubicBezTo>
                <a:lnTo>
                  <a:pt x="994130" y="1214150"/>
                </a:lnTo>
                <a:lnTo>
                  <a:pt x="998725" y="1172795"/>
                </a:lnTo>
                <a:lnTo>
                  <a:pt x="837900" y="1140630"/>
                </a:lnTo>
                <a:lnTo>
                  <a:pt x="723026" y="1071705"/>
                </a:lnTo>
                <a:lnTo>
                  <a:pt x="575987" y="906286"/>
                </a:lnTo>
                <a:lnTo>
                  <a:pt x="433543" y="653563"/>
                </a:lnTo>
                <a:lnTo>
                  <a:pt x="93514" y="115951"/>
                </a:lnTo>
                <a:lnTo>
                  <a:pt x="0" y="0"/>
                </a:lnTo>
                <a:close/>
              </a:path>
            </a:pathLst>
          </a:custGeom>
          <a:pattFill prst="wdUpDiag">
            <a:fgClr>
              <a:srgbClr val="FF3399"/>
            </a:fgClr>
            <a:bgClr>
              <a:schemeClr val="bg1"/>
            </a:bgClr>
          </a:pattFill>
          <a:ln>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Freeform 22"/>
          <p:cNvSpPr/>
          <p:nvPr/>
        </p:nvSpPr>
        <p:spPr>
          <a:xfrm>
            <a:off x="288713" y="3366284"/>
            <a:ext cx="2651760" cy="1248405"/>
          </a:xfrm>
          <a:custGeom>
            <a:avLst/>
            <a:gdLst>
              <a:gd name="connsiteX0" fmla="*/ 0 w 6028267"/>
              <a:gd name="connsiteY0" fmla="*/ 1821275 h 1843852"/>
              <a:gd name="connsiteX1" fmla="*/ 2133600 w 6028267"/>
              <a:gd name="connsiteY1" fmla="*/ 3763 h 1843852"/>
              <a:gd name="connsiteX2" fmla="*/ 6028267 w 6028267"/>
              <a:gd name="connsiteY2" fmla="*/ 1843852 h 1843852"/>
              <a:gd name="connsiteX3" fmla="*/ 6028267 w 6028267"/>
              <a:gd name="connsiteY3" fmla="*/ 1843852 h 1843852"/>
              <a:gd name="connsiteX0" fmla="*/ 0 w 6028267"/>
              <a:gd name="connsiteY0" fmla="*/ 1881415 h 1903992"/>
              <a:gd name="connsiteX1" fmla="*/ 3327483 w 6028267"/>
              <a:gd name="connsiteY1" fmla="*/ 3763 h 1903992"/>
              <a:gd name="connsiteX2" fmla="*/ 6028267 w 6028267"/>
              <a:gd name="connsiteY2" fmla="*/ 1903992 h 1903992"/>
              <a:gd name="connsiteX3" fmla="*/ 6028267 w 6028267"/>
              <a:gd name="connsiteY3" fmla="*/ 1903992 h 1903992"/>
              <a:gd name="connsiteX0" fmla="*/ 0 w 6028267"/>
              <a:gd name="connsiteY0" fmla="*/ 1809407 h 1831984"/>
              <a:gd name="connsiteX1" fmla="*/ 3039451 w 6028267"/>
              <a:gd name="connsiteY1" fmla="*/ 3763 h 1831984"/>
              <a:gd name="connsiteX2" fmla="*/ 6028267 w 6028267"/>
              <a:gd name="connsiteY2" fmla="*/ 1831984 h 1831984"/>
              <a:gd name="connsiteX3" fmla="*/ 6028267 w 6028267"/>
              <a:gd name="connsiteY3" fmla="*/ 1831984 h 1831984"/>
              <a:gd name="connsiteX0" fmla="*/ 0 w 6028267"/>
              <a:gd name="connsiteY0" fmla="*/ 1809407 h 1831984"/>
              <a:gd name="connsiteX1" fmla="*/ 2967443 w 6028267"/>
              <a:gd name="connsiteY1" fmla="*/ 3763 h 1831984"/>
              <a:gd name="connsiteX2" fmla="*/ 6028267 w 6028267"/>
              <a:gd name="connsiteY2" fmla="*/ 1831984 h 1831984"/>
              <a:gd name="connsiteX3" fmla="*/ 6028267 w 6028267"/>
              <a:gd name="connsiteY3" fmla="*/ 1831984 h 1831984"/>
              <a:gd name="connsiteX0" fmla="*/ 0 w 6028267"/>
              <a:gd name="connsiteY0" fmla="*/ 3537599 h 3560176"/>
              <a:gd name="connsiteX1" fmla="*/ 3039451 w 6028267"/>
              <a:gd name="connsiteY1" fmla="*/ 3763 h 3560176"/>
              <a:gd name="connsiteX2" fmla="*/ 6028267 w 6028267"/>
              <a:gd name="connsiteY2" fmla="*/ 3560176 h 3560176"/>
              <a:gd name="connsiteX3" fmla="*/ 6028267 w 6028267"/>
              <a:gd name="connsiteY3" fmla="*/ 3560176 h 3560176"/>
              <a:gd name="connsiteX0" fmla="*/ 0 w 6028267"/>
              <a:gd name="connsiteY0" fmla="*/ 3610514 h 3761995"/>
              <a:gd name="connsiteX1" fmla="*/ 1743307 w 6028267"/>
              <a:gd name="connsiteY1" fmla="*/ 3173022 h 3761995"/>
              <a:gd name="connsiteX2" fmla="*/ 3039451 w 6028267"/>
              <a:gd name="connsiteY2" fmla="*/ 76678 h 3761995"/>
              <a:gd name="connsiteX3" fmla="*/ 6028267 w 6028267"/>
              <a:gd name="connsiteY3" fmla="*/ 3633091 h 3761995"/>
              <a:gd name="connsiteX4" fmla="*/ 6028267 w 6028267"/>
              <a:gd name="connsiteY4" fmla="*/ 3633091 h 3761995"/>
              <a:gd name="connsiteX0" fmla="*/ 0 w 6028267"/>
              <a:gd name="connsiteY0" fmla="*/ 3533836 h 3689081"/>
              <a:gd name="connsiteX1" fmla="*/ 1743307 w 6028267"/>
              <a:gd name="connsiteY1" fmla="*/ 3096344 h 3689081"/>
              <a:gd name="connsiteX2" fmla="*/ 3039451 w 6028267"/>
              <a:gd name="connsiteY2" fmla="*/ 0 h 3689081"/>
              <a:gd name="connsiteX3" fmla="*/ 4263587 w 6028267"/>
              <a:gd name="connsiteY3" fmla="*/ 3096345 h 3689081"/>
              <a:gd name="connsiteX4" fmla="*/ 6028267 w 6028267"/>
              <a:gd name="connsiteY4" fmla="*/ 3556413 h 3689081"/>
              <a:gd name="connsiteX5" fmla="*/ 6028267 w 6028267"/>
              <a:gd name="connsiteY5" fmla="*/ 3556413 h 3689081"/>
              <a:gd name="connsiteX0" fmla="*/ 59412 w 6087679"/>
              <a:gd name="connsiteY0" fmla="*/ 3533836 h 3689081"/>
              <a:gd name="connsiteX1" fmla="*/ 290551 w 6087679"/>
              <a:gd name="connsiteY1" fmla="*/ 3528393 h 3689081"/>
              <a:gd name="connsiteX2" fmla="*/ 1802719 w 6087679"/>
              <a:gd name="connsiteY2" fmla="*/ 3096344 h 3689081"/>
              <a:gd name="connsiteX3" fmla="*/ 3098863 w 6087679"/>
              <a:gd name="connsiteY3" fmla="*/ 0 h 3689081"/>
              <a:gd name="connsiteX4" fmla="*/ 4322999 w 6087679"/>
              <a:gd name="connsiteY4" fmla="*/ 3096345 h 3689081"/>
              <a:gd name="connsiteX5" fmla="*/ 6087679 w 6087679"/>
              <a:gd name="connsiteY5" fmla="*/ 3556413 h 3689081"/>
              <a:gd name="connsiteX6" fmla="*/ 6087679 w 6087679"/>
              <a:gd name="connsiteY6" fmla="*/ 3556413 h 3689081"/>
              <a:gd name="connsiteX0" fmla="*/ 59412 w 6087679"/>
              <a:gd name="connsiteY0" fmla="*/ 3533836 h 3684410"/>
              <a:gd name="connsiteX1" fmla="*/ 290551 w 6087679"/>
              <a:gd name="connsiteY1" fmla="*/ 3528393 h 3684410"/>
              <a:gd name="connsiteX2" fmla="*/ 1802719 w 6087679"/>
              <a:gd name="connsiteY2" fmla="*/ 3096344 h 3684410"/>
              <a:gd name="connsiteX3" fmla="*/ 3098863 w 6087679"/>
              <a:gd name="connsiteY3" fmla="*/ 0 h 3684410"/>
              <a:gd name="connsiteX4" fmla="*/ 4322999 w 6087679"/>
              <a:gd name="connsiteY4" fmla="*/ 3096345 h 3684410"/>
              <a:gd name="connsiteX5" fmla="*/ 5691151 w 6087679"/>
              <a:gd name="connsiteY5" fmla="*/ 3528393 h 3684410"/>
              <a:gd name="connsiteX6" fmla="*/ 6087679 w 6087679"/>
              <a:gd name="connsiteY6" fmla="*/ 3556413 h 3684410"/>
              <a:gd name="connsiteX7" fmla="*/ 6087679 w 6087679"/>
              <a:gd name="connsiteY7" fmla="*/ 3556413 h 3684410"/>
              <a:gd name="connsiteX0" fmla="*/ 59412 w 6087679"/>
              <a:gd name="connsiteY0" fmla="*/ 3533836 h 3684410"/>
              <a:gd name="connsiteX1" fmla="*/ 290551 w 6087679"/>
              <a:gd name="connsiteY1" fmla="*/ 3528393 h 3684410"/>
              <a:gd name="connsiteX2" fmla="*/ 1802719 w 6087679"/>
              <a:gd name="connsiteY2" fmla="*/ 3096344 h 3684410"/>
              <a:gd name="connsiteX3" fmla="*/ 3098863 w 6087679"/>
              <a:gd name="connsiteY3" fmla="*/ 0 h 3684410"/>
              <a:gd name="connsiteX4" fmla="*/ 4322999 w 6087679"/>
              <a:gd name="connsiteY4" fmla="*/ 3096345 h 3684410"/>
              <a:gd name="connsiteX5" fmla="*/ 5691151 w 6087679"/>
              <a:gd name="connsiteY5" fmla="*/ 3528393 h 3684410"/>
              <a:gd name="connsiteX6" fmla="*/ 5907175 w 6087679"/>
              <a:gd name="connsiteY6" fmla="*/ 3528393 h 3684410"/>
              <a:gd name="connsiteX7" fmla="*/ 6087679 w 6087679"/>
              <a:gd name="connsiteY7" fmla="*/ 3556413 h 3684410"/>
              <a:gd name="connsiteX8" fmla="*/ 6087679 w 6087679"/>
              <a:gd name="connsiteY8" fmla="*/ 3556413 h 3684410"/>
              <a:gd name="connsiteX0" fmla="*/ 0 w 6028267"/>
              <a:gd name="connsiteY0" fmla="*/ 3533836 h 3684410"/>
              <a:gd name="connsiteX1" fmla="*/ 375155 w 6028267"/>
              <a:gd name="connsiteY1" fmla="*/ 3528393 h 3684410"/>
              <a:gd name="connsiteX2" fmla="*/ 1743307 w 6028267"/>
              <a:gd name="connsiteY2" fmla="*/ 3096344 h 3684410"/>
              <a:gd name="connsiteX3" fmla="*/ 3039451 w 6028267"/>
              <a:gd name="connsiteY3" fmla="*/ 0 h 3684410"/>
              <a:gd name="connsiteX4" fmla="*/ 4263587 w 6028267"/>
              <a:gd name="connsiteY4" fmla="*/ 3096345 h 3684410"/>
              <a:gd name="connsiteX5" fmla="*/ 5631739 w 6028267"/>
              <a:gd name="connsiteY5" fmla="*/ 3528393 h 3684410"/>
              <a:gd name="connsiteX6" fmla="*/ 5847763 w 6028267"/>
              <a:gd name="connsiteY6" fmla="*/ 3528393 h 3684410"/>
              <a:gd name="connsiteX7" fmla="*/ 6028267 w 6028267"/>
              <a:gd name="connsiteY7" fmla="*/ 3556413 h 3684410"/>
              <a:gd name="connsiteX8" fmla="*/ 6028267 w 6028267"/>
              <a:gd name="connsiteY8" fmla="*/ 3556413 h 3684410"/>
              <a:gd name="connsiteX0" fmla="*/ 0 w 6028267"/>
              <a:gd name="connsiteY0" fmla="*/ 3533836 h 3684410"/>
              <a:gd name="connsiteX1" fmla="*/ 231139 w 6028267"/>
              <a:gd name="connsiteY1" fmla="*/ 3528393 h 3684410"/>
              <a:gd name="connsiteX2" fmla="*/ 375155 w 6028267"/>
              <a:gd name="connsiteY2" fmla="*/ 3528393 h 3684410"/>
              <a:gd name="connsiteX3" fmla="*/ 1743307 w 6028267"/>
              <a:gd name="connsiteY3" fmla="*/ 3096344 h 3684410"/>
              <a:gd name="connsiteX4" fmla="*/ 3039451 w 6028267"/>
              <a:gd name="connsiteY4" fmla="*/ 0 h 3684410"/>
              <a:gd name="connsiteX5" fmla="*/ 4263587 w 6028267"/>
              <a:gd name="connsiteY5" fmla="*/ 3096345 h 3684410"/>
              <a:gd name="connsiteX6" fmla="*/ 5631739 w 6028267"/>
              <a:gd name="connsiteY6" fmla="*/ 3528393 h 3684410"/>
              <a:gd name="connsiteX7" fmla="*/ 5847763 w 6028267"/>
              <a:gd name="connsiteY7" fmla="*/ 3528393 h 3684410"/>
              <a:gd name="connsiteX8" fmla="*/ 6028267 w 6028267"/>
              <a:gd name="connsiteY8" fmla="*/ 3556413 h 3684410"/>
              <a:gd name="connsiteX9" fmla="*/ 6028267 w 6028267"/>
              <a:gd name="connsiteY9" fmla="*/ 3556413 h 3684410"/>
              <a:gd name="connsiteX0" fmla="*/ 0 w 6028267"/>
              <a:gd name="connsiteY0" fmla="*/ 3533836 h 3684410"/>
              <a:gd name="connsiteX1" fmla="*/ 375155 w 6028267"/>
              <a:gd name="connsiteY1" fmla="*/ 3528393 h 3684410"/>
              <a:gd name="connsiteX2" fmla="*/ 375155 w 6028267"/>
              <a:gd name="connsiteY2" fmla="*/ 3528393 h 3684410"/>
              <a:gd name="connsiteX3" fmla="*/ 1743307 w 6028267"/>
              <a:gd name="connsiteY3" fmla="*/ 3096344 h 3684410"/>
              <a:gd name="connsiteX4" fmla="*/ 3039451 w 6028267"/>
              <a:gd name="connsiteY4" fmla="*/ 0 h 3684410"/>
              <a:gd name="connsiteX5" fmla="*/ 4263587 w 6028267"/>
              <a:gd name="connsiteY5" fmla="*/ 3096345 h 3684410"/>
              <a:gd name="connsiteX6" fmla="*/ 5631739 w 6028267"/>
              <a:gd name="connsiteY6" fmla="*/ 3528393 h 3684410"/>
              <a:gd name="connsiteX7" fmla="*/ 5847763 w 6028267"/>
              <a:gd name="connsiteY7" fmla="*/ 3528393 h 3684410"/>
              <a:gd name="connsiteX8" fmla="*/ 6028267 w 6028267"/>
              <a:gd name="connsiteY8" fmla="*/ 3556413 h 3684410"/>
              <a:gd name="connsiteX9" fmla="*/ 6028267 w 6028267"/>
              <a:gd name="connsiteY9" fmla="*/ 3556413 h 3684410"/>
              <a:gd name="connsiteX0" fmla="*/ 0 w 6028267"/>
              <a:gd name="connsiteY0" fmla="*/ 3533836 h 3684410"/>
              <a:gd name="connsiteX1" fmla="*/ 375155 w 6028267"/>
              <a:gd name="connsiteY1" fmla="*/ 3528393 h 3684410"/>
              <a:gd name="connsiteX2" fmla="*/ 375155 w 6028267"/>
              <a:gd name="connsiteY2" fmla="*/ 3528393 h 3684410"/>
              <a:gd name="connsiteX3" fmla="*/ 1743307 w 6028267"/>
              <a:gd name="connsiteY3" fmla="*/ 3096344 h 3684410"/>
              <a:gd name="connsiteX4" fmla="*/ 3039451 w 6028267"/>
              <a:gd name="connsiteY4" fmla="*/ 0 h 3684410"/>
              <a:gd name="connsiteX5" fmla="*/ 4263587 w 6028267"/>
              <a:gd name="connsiteY5" fmla="*/ 3096345 h 3684410"/>
              <a:gd name="connsiteX6" fmla="*/ 5631739 w 6028267"/>
              <a:gd name="connsiteY6" fmla="*/ 3528393 h 3684410"/>
              <a:gd name="connsiteX7" fmla="*/ 5847763 w 6028267"/>
              <a:gd name="connsiteY7" fmla="*/ 3528393 h 3684410"/>
              <a:gd name="connsiteX8" fmla="*/ 6028267 w 6028267"/>
              <a:gd name="connsiteY8" fmla="*/ 3556413 h 3684410"/>
              <a:gd name="connsiteX9" fmla="*/ 5991779 w 6028267"/>
              <a:gd name="connsiteY9" fmla="*/ 3528393 h 3684410"/>
              <a:gd name="connsiteX0" fmla="*/ 0 w 6028267"/>
              <a:gd name="connsiteY0" fmla="*/ 3533836 h 3684410"/>
              <a:gd name="connsiteX1" fmla="*/ 375155 w 6028267"/>
              <a:gd name="connsiteY1" fmla="*/ 3528393 h 3684410"/>
              <a:gd name="connsiteX2" fmla="*/ 375155 w 6028267"/>
              <a:gd name="connsiteY2" fmla="*/ 3528393 h 3684410"/>
              <a:gd name="connsiteX3" fmla="*/ 1743307 w 6028267"/>
              <a:gd name="connsiteY3" fmla="*/ 3096344 h 3684410"/>
              <a:gd name="connsiteX4" fmla="*/ 3039451 w 6028267"/>
              <a:gd name="connsiteY4" fmla="*/ 0 h 3684410"/>
              <a:gd name="connsiteX5" fmla="*/ 4263587 w 6028267"/>
              <a:gd name="connsiteY5" fmla="*/ 3096345 h 3684410"/>
              <a:gd name="connsiteX6" fmla="*/ 5631739 w 6028267"/>
              <a:gd name="connsiteY6" fmla="*/ 3528393 h 3684410"/>
              <a:gd name="connsiteX7" fmla="*/ 5631739 w 6028267"/>
              <a:gd name="connsiteY7" fmla="*/ 3528393 h 3684410"/>
              <a:gd name="connsiteX8" fmla="*/ 6028267 w 6028267"/>
              <a:gd name="connsiteY8" fmla="*/ 3556413 h 3684410"/>
              <a:gd name="connsiteX9" fmla="*/ 5991779 w 6028267"/>
              <a:gd name="connsiteY9" fmla="*/ 3528393 h 3684410"/>
              <a:gd name="connsiteX0" fmla="*/ 0 w 5991779"/>
              <a:gd name="connsiteY0" fmla="*/ 3533836 h 3684410"/>
              <a:gd name="connsiteX1" fmla="*/ 375155 w 5991779"/>
              <a:gd name="connsiteY1" fmla="*/ 3528393 h 3684410"/>
              <a:gd name="connsiteX2" fmla="*/ 375155 w 5991779"/>
              <a:gd name="connsiteY2" fmla="*/ 3528393 h 3684410"/>
              <a:gd name="connsiteX3" fmla="*/ 1743307 w 5991779"/>
              <a:gd name="connsiteY3" fmla="*/ 3096344 h 3684410"/>
              <a:gd name="connsiteX4" fmla="*/ 3039451 w 5991779"/>
              <a:gd name="connsiteY4" fmla="*/ 0 h 3684410"/>
              <a:gd name="connsiteX5" fmla="*/ 4263587 w 5991779"/>
              <a:gd name="connsiteY5" fmla="*/ 3096345 h 3684410"/>
              <a:gd name="connsiteX6" fmla="*/ 5631739 w 5991779"/>
              <a:gd name="connsiteY6" fmla="*/ 3528393 h 3684410"/>
              <a:gd name="connsiteX7" fmla="*/ 5631739 w 5991779"/>
              <a:gd name="connsiteY7" fmla="*/ 3528393 h 3684410"/>
              <a:gd name="connsiteX8" fmla="*/ 5991779 w 5991779"/>
              <a:gd name="connsiteY8" fmla="*/ 3528393 h 3684410"/>
              <a:gd name="connsiteX9" fmla="*/ 5991779 w 5991779"/>
              <a:gd name="connsiteY9" fmla="*/ 3528393 h 3684410"/>
              <a:gd name="connsiteX0" fmla="*/ 0 w 5991779"/>
              <a:gd name="connsiteY0" fmla="*/ 3533836 h 3535532"/>
              <a:gd name="connsiteX1" fmla="*/ 375155 w 5991779"/>
              <a:gd name="connsiteY1" fmla="*/ 3528393 h 3535532"/>
              <a:gd name="connsiteX2" fmla="*/ 1027303 w 5991779"/>
              <a:gd name="connsiteY2" fmla="*/ 3528394 h 3535532"/>
              <a:gd name="connsiteX3" fmla="*/ 1743307 w 5991779"/>
              <a:gd name="connsiteY3" fmla="*/ 3096344 h 3535532"/>
              <a:gd name="connsiteX4" fmla="*/ 3039451 w 5991779"/>
              <a:gd name="connsiteY4" fmla="*/ 0 h 3535532"/>
              <a:gd name="connsiteX5" fmla="*/ 4263587 w 5991779"/>
              <a:gd name="connsiteY5" fmla="*/ 3096345 h 3535532"/>
              <a:gd name="connsiteX6" fmla="*/ 5631739 w 5991779"/>
              <a:gd name="connsiteY6" fmla="*/ 3528393 h 3535532"/>
              <a:gd name="connsiteX7" fmla="*/ 5631739 w 5991779"/>
              <a:gd name="connsiteY7" fmla="*/ 3528393 h 3535532"/>
              <a:gd name="connsiteX8" fmla="*/ 5991779 w 5991779"/>
              <a:gd name="connsiteY8" fmla="*/ 3528393 h 3535532"/>
              <a:gd name="connsiteX9" fmla="*/ 5991779 w 5991779"/>
              <a:gd name="connsiteY9" fmla="*/ 3528393 h 3535532"/>
              <a:gd name="connsiteX0" fmla="*/ 0 w 5991779"/>
              <a:gd name="connsiteY0" fmla="*/ 3533836 h 3562005"/>
              <a:gd name="connsiteX1" fmla="*/ 1027303 w 5991779"/>
              <a:gd name="connsiteY1" fmla="*/ 3528394 h 3562005"/>
              <a:gd name="connsiteX2" fmla="*/ 1743307 w 5991779"/>
              <a:gd name="connsiteY2" fmla="*/ 3096344 h 3562005"/>
              <a:gd name="connsiteX3" fmla="*/ 3039451 w 5991779"/>
              <a:gd name="connsiteY3" fmla="*/ 0 h 3562005"/>
              <a:gd name="connsiteX4" fmla="*/ 4263587 w 5991779"/>
              <a:gd name="connsiteY4" fmla="*/ 3096345 h 3562005"/>
              <a:gd name="connsiteX5" fmla="*/ 5631739 w 5991779"/>
              <a:gd name="connsiteY5" fmla="*/ 3528393 h 3562005"/>
              <a:gd name="connsiteX6" fmla="*/ 5631739 w 5991779"/>
              <a:gd name="connsiteY6" fmla="*/ 3528393 h 3562005"/>
              <a:gd name="connsiteX7" fmla="*/ 5991779 w 5991779"/>
              <a:gd name="connsiteY7" fmla="*/ 3528393 h 3562005"/>
              <a:gd name="connsiteX8" fmla="*/ 5991779 w 5991779"/>
              <a:gd name="connsiteY8" fmla="*/ 3528393 h 3562005"/>
              <a:gd name="connsiteX0" fmla="*/ 0 w 4964476"/>
              <a:gd name="connsiteY0" fmla="*/ 3528394 h 3528394"/>
              <a:gd name="connsiteX1" fmla="*/ 716004 w 4964476"/>
              <a:gd name="connsiteY1" fmla="*/ 3096344 h 3528394"/>
              <a:gd name="connsiteX2" fmla="*/ 2012148 w 4964476"/>
              <a:gd name="connsiteY2" fmla="*/ 0 h 3528394"/>
              <a:gd name="connsiteX3" fmla="*/ 3236284 w 4964476"/>
              <a:gd name="connsiteY3" fmla="*/ 3096345 h 3528394"/>
              <a:gd name="connsiteX4" fmla="*/ 4604436 w 4964476"/>
              <a:gd name="connsiteY4" fmla="*/ 3528393 h 3528394"/>
              <a:gd name="connsiteX5" fmla="*/ 4604436 w 4964476"/>
              <a:gd name="connsiteY5" fmla="*/ 3528393 h 3528394"/>
              <a:gd name="connsiteX6" fmla="*/ 4964476 w 4964476"/>
              <a:gd name="connsiteY6" fmla="*/ 3528393 h 3528394"/>
              <a:gd name="connsiteX7" fmla="*/ 4964476 w 4964476"/>
              <a:gd name="connsiteY7" fmla="*/ 3528393 h 3528394"/>
              <a:gd name="connsiteX0" fmla="*/ 0 w 4964476"/>
              <a:gd name="connsiteY0" fmla="*/ 3528400 h 3528400"/>
              <a:gd name="connsiteX1" fmla="*/ 655339 w 4964476"/>
              <a:gd name="connsiteY1" fmla="*/ 3069903 h 3528400"/>
              <a:gd name="connsiteX2" fmla="*/ 2012148 w 4964476"/>
              <a:gd name="connsiteY2" fmla="*/ 6 h 3528400"/>
              <a:gd name="connsiteX3" fmla="*/ 3236284 w 4964476"/>
              <a:gd name="connsiteY3" fmla="*/ 3096351 h 3528400"/>
              <a:gd name="connsiteX4" fmla="*/ 4604436 w 4964476"/>
              <a:gd name="connsiteY4" fmla="*/ 3528399 h 3528400"/>
              <a:gd name="connsiteX5" fmla="*/ 4604436 w 4964476"/>
              <a:gd name="connsiteY5" fmla="*/ 3528399 h 3528400"/>
              <a:gd name="connsiteX6" fmla="*/ 4964476 w 4964476"/>
              <a:gd name="connsiteY6" fmla="*/ 3528399 h 3528400"/>
              <a:gd name="connsiteX7" fmla="*/ 4964476 w 4964476"/>
              <a:gd name="connsiteY7" fmla="*/ 3528399 h 3528400"/>
              <a:gd name="connsiteX0" fmla="*/ 0 w 4964476"/>
              <a:gd name="connsiteY0" fmla="*/ 3528400 h 3528400"/>
              <a:gd name="connsiteX1" fmla="*/ 655339 w 4964476"/>
              <a:gd name="connsiteY1" fmla="*/ 3069903 h 3528400"/>
              <a:gd name="connsiteX2" fmla="*/ 2012148 w 4964476"/>
              <a:gd name="connsiteY2" fmla="*/ 6 h 3528400"/>
              <a:gd name="connsiteX3" fmla="*/ 3236284 w 4964476"/>
              <a:gd name="connsiteY3" fmla="*/ 3096351 h 3528400"/>
              <a:gd name="connsiteX4" fmla="*/ 4604436 w 4964476"/>
              <a:gd name="connsiteY4" fmla="*/ 3528399 h 3528400"/>
              <a:gd name="connsiteX5" fmla="*/ 3891625 w 4964476"/>
              <a:gd name="connsiteY5" fmla="*/ 3528400 h 3528400"/>
              <a:gd name="connsiteX6" fmla="*/ 4964476 w 4964476"/>
              <a:gd name="connsiteY6" fmla="*/ 3528399 h 3528400"/>
              <a:gd name="connsiteX7" fmla="*/ 4964476 w 4964476"/>
              <a:gd name="connsiteY7" fmla="*/ 3528399 h 3528400"/>
              <a:gd name="connsiteX0" fmla="*/ 0 w 4964476"/>
              <a:gd name="connsiteY0" fmla="*/ 3528400 h 3528400"/>
              <a:gd name="connsiteX1" fmla="*/ 655339 w 4964476"/>
              <a:gd name="connsiteY1" fmla="*/ 3069903 h 3528400"/>
              <a:gd name="connsiteX2" fmla="*/ 2012148 w 4964476"/>
              <a:gd name="connsiteY2" fmla="*/ 6 h 3528400"/>
              <a:gd name="connsiteX3" fmla="*/ 3236284 w 4964476"/>
              <a:gd name="connsiteY3" fmla="*/ 3096351 h 3528400"/>
              <a:gd name="connsiteX4" fmla="*/ 3891625 w 4964476"/>
              <a:gd name="connsiteY4" fmla="*/ 3528400 h 3528400"/>
              <a:gd name="connsiteX5" fmla="*/ 4964476 w 4964476"/>
              <a:gd name="connsiteY5" fmla="*/ 3528399 h 3528400"/>
              <a:gd name="connsiteX6" fmla="*/ 4964476 w 4964476"/>
              <a:gd name="connsiteY6" fmla="*/ 3528399 h 3528400"/>
              <a:gd name="connsiteX0" fmla="*/ 0 w 4964476"/>
              <a:gd name="connsiteY0" fmla="*/ 3528400 h 3528400"/>
              <a:gd name="connsiteX1" fmla="*/ 655339 w 4964476"/>
              <a:gd name="connsiteY1" fmla="*/ 3069903 h 3528400"/>
              <a:gd name="connsiteX2" fmla="*/ 2012148 w 4964476"/>
              <a:gd name="connsiteY2" fmla="*/ 6 h 3528400"/>
              <a:gd name="connsiteX3" fmla="*/ 3236284 w 4964476"/>
              <a:gd name="connsiteY3" fmla="*/ 3096351 h 3528400"/>
              <a:gd name="connsiteX4" fmla="*/ 3891625 w 4964476"/>
              <a:gd name="connsiteY4" fmla="*/ 3528400 h 3528400"/>
              <a:gd name="connsiteX5" fmla="*/ 4964476 w 4964476"/>
              <a:gd name="connsiteY5" fmla="*/ 3528399 h 3528400"/>
              <a:gd name="connsiteX0" fmla="*/ 0 w 3891625"/>
              <a:gd name="connsiteY0" fmla="*/ 3528400 h 3528400"/>
              <a:gd name="connsiteX1" fmla="*/ 655339 w 3891625"/>
              <a:gd name="connsiteY1" fmla="*/ 3069903 h 3528400"/>
              <a:gd name="connsiteX2" fmla="*/ 2012148 w 3891625"/>
              <a:gd name="connsiteY2" fmla="*/ 6 h 3528400"/>
              <a:gd name="connsiteX3" fmla="*/ 3236284 w 3891625"/>
              <a:gd name="connsiteY3" fmla="*/ 3096351 h 3528400"/>
              <a:gd name="connsiteX4" fmla="*/ 3891625 w 3891625"/>
              <a:gd name="connsiteY4" fmla="*/ 3528400 h 352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1625" h="3528400">
                <a:moveTo>
                  <a:pt x="0" y="3528400"/>
                </a:moveTo>
                <a:cubicBezTo>
                  <a:pt x="290551" y="3455485"/>
                  <a:pt x="319981" y="3657969"/>
                  <a:pt x="655339" y="3069903"/>
                </a:cubicBezTo>
                <a:cubicBezTo>
                  <a:pt x="990697" y="2481837"/>
                  <a:pt x="1581991" y="-4402"/>
                  <a:pt x="2012148" y="6"/>
                </a:cubicBezTo>
                <a:cubicBezTo>
                  <a:pt x="2442305" y="4414"/>
                  <a:pt x="2923038" y="2508285"/>
                  <a:pt x="3236284" y="3096351"/>
                </a:cubicBezTo>
                <a:cubicBezTo>
                  <a:pt x="3549530" y="3684417"/>
                  <a:pt x="3603593" y="3456392"/>
                  <a:pt x="3891625" y="3528400"/>
                </a:cubicBezTo>
              </a:path>
            </a:pathLst>
          </a:custGeom>
          <a:ln w="25400">
            <a:solidFill>
              <a:srgbClr val="008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8000"/>
              </a:solidFill>
            </a:endParaRPr>
          </a:p>
        </p:txBody>
      </p:sp>
      <p:sp>
        <p:nvSpPr>
          <p:cNvPr id="4" name="TextBox 3"/>
          <p:cNvSpPr txBox="1"/>
          <p:nvPr/>
        </p:nvSpPr>
        <p:spPr>
          <a:xfrm>
            <a:off x="179512" y="980728"/>
            <a:ext cx="8656481" cy="830997"/>
          </a:xfrm>
          <a:prstGeom prst="rect">
            <a:avLst/>
          </a:prstGeom>
          <a:noFill/>
        </p:spPr>
        <p:txBody>
          <a:bodyPr wrap="square" rtlCol="0">
            <a:spAutoFit/>
          </a:bodyPr>
          <a:lstStyle/>
          <a:p>
            <a:r>
              <a:rPr lang="en-GB" sz="2400" dirty="0"/>
              <a:t>In these examples we will return to the standard normal distribution </a:t>
            </a:r>
            <a:r>
              <a:rPr lang="en-GB" sz="2400" i="1" dirty="0">
                <a:latin typeface="Times New Roman" panose="02020603050405020304" pitchFamily="18" charset="0"/>
                <a:cs typeface="Times New Roman" panose="02020603050405020304" pitchFamily="18" charset="0"/>
              </a:rPr>
              <a:t>Z</a:t>
            </a:r>
            <a:r>
              <a:rPr lang="en-GB" sz="2400" dirty="0">
                <a:latin typeface="Times New Roman" panose="02020603050405020304" pitchFamily="18" charset="0"/>
                <a:cs typeface="Times New Roman" panose="02020603050405020304" pitchFamily="18" charset="0"/>
              </a:rPr>
              <a:t> ~ </a:t>
            </a:r>
            <a:r>
              <a:rPr lang="en-GB" sz="2400" i="1" dirty="0">
                <a:latin typeface="Times New Roman" panose="02020603050405020304" pitchFamily="18" charset="0"/>
                <a:cs typeface="Times New Roman" panose="02020603050405020304" pitchFamily="18" charset="0"/>
              </a:rPr>
              <a:t>N</a:t>
            </a:r>
            <a:r>
              <a:rPr lang="en-GB" sz="2400" dirty="0">
                <a:latin typeface="Times New Roman" panose="02020603050405020304" pitchFamily="18" charset="0"/>
                <a:cs typeface="Times New Roman" panose="02020603050405020304" pitchFamily="18" charset="0"/>
              </a:rPr>
              <a:t>(0, 1). </a:t>
            </a:r>
          </a:p>
        </p:txBody>
      </p:sp>
      <p:sp>
        <p:nvSpPr>
          <p:cNvPr id="5" name="TextBox 4"/>
          <p:cNvSpPr txBox="1"/>
          <p:nvPr/>
        </p:nvSpPr>
        <p:spPr>
          <a:xfrm>
            <a:off x="179511" y="1753458"/>
            <a:ext cx="8656481" cy="461665"/>
          </a:xfrm>
          <a:prstGeom prst="rect">
            <a:avLst/>
          </a:prstGeom>
          <a:noFill/>
        </p:spPr>
        <p:txBody>
          <a:bodyPr wrap="square" rtlCol="0">
            <a:spAutoFit/>
          </a:bodyPr>
          <a:lstStyle/>
          <a:p>
            <a:r>
              <a:rPr lang="en-GB" sz="2400" dirty="0"/>
              <a:t>Given that </a:t>
            </a:r>
            <a:r>
              <a:rPr lang="en-GB" sz="2400" i="1" dirty="0">
                <a:latin typeface="Times New Roman" panose="02020603050405020304" pitchFamily="18" charset="0"/>
                <a:cs typeface="Times New Roman" panose="02020603050405020304" pitchFamily="18" charset="0"/>
              </a:rPr>
              <a:t>Z</a:t>
            </a:r>
            <a:r>
              <a:rPr lang="en-GB" sz="2400" dirty="0">
                <a:latin typeface="Times New Roman" panose="02020603050405020304" pitchFamily="18" charset="0"/>
                <a:cs typeface="Times New Roman" panose="02020603050405020304" pitchFamily="18" charset="0"/>
              </a:rPr>
              <a:t> ~ </a:t>
            </a:r>
            <a:r>
              <a:rPr lang="en-GB" sz="2400" i="1" dirty="0">
                <a:latin typeface="Times New Roman" panose="02020603050405020304" pitchFamily="18" charset="0"/>
                <a:cs typeface="Times New Roman" panose="02020603050405020304" pitchFamily="18" charset="0"/>
              </a:rPr>
              <a:t>N</a:t>
            </a:r>
            <a:r>
              <a:rPr lang="en-GB" sz="2400" dirty="0">
                <a:latin typeface="Times New Roman" panose="02020603050405020304" pitchFamily="18" charset="0"/>
                <a:cs typeface="Times New Roman" panose="02020603050405020304" pitchFamily="18" charset="0"/>
              </a:rPr>
              <a:t>(0, 1) </a:t>
            </a:r>
            <a:r>
              <a:rPr lang="en-GB" sz="2400" dirty="0"/>
              <a:t>use your GDC to find </a:t>
            </a:r>
            <a:r>
              <a:rPr lang="en-GB" sz="2400" i="1" dirty="0">
                <a:latin typeface="Times New Roman" panose="02020603050405020304" pitchFamily="18" charset="0"/>
                <a:cs typeface="Times New Roman" panose="02020603050405020304" pitchFamily="18" charset="0"/>
              </a:rPr>
              <a:t>a.</a:t>
            </a:r>
            <a:r>
              <a:rPr lang="en-GB" sz="2400" dirty="0">
                <a:latin typeface="Times New Roman" panose="02020603050405020304" pitchFamily="18" charset="0"/>
                <a:cs typeface="Times New Roman" panose="02020603050405020304" pitchFamily="18" charset="0"/>
              </a:rPr>
              <a:t> </a:t>
            </a:r>
          </a:p>
        </p:txBody>
      </p:sp>
      <p:sp>
        <p:nvSpPr>
          <p:cNvPr id="6" name="TextBox 5"/>
          <p:cNvSpPr txBox="1"/>
          <p:nvPr/>
        </p:nvSpPr>
        <p:spPr>
          <a:xfrm>
            <a:off x="683568" y="2204864"/>
            <a:ext cx="3315197" cy="461665"/>
          </a:xfrm>
          <a:prstGeom prst="rect">
            <a:avLst/>
          </a:prstGeom>
          <a:noFill/>
        </p:spPr>
        <p:txBody>
          <a:bodyPr wrap="square" rtlCol="0">
            <a:spAutoFit/>
          </a:bodyPr>
          <a:lstStyle/>
          <a:p>
            <a:r>
              <a:rPr lang="en-GB" sz="2400" dirty="0"/>
              <a:t>P (</a:t>
            </a:r>
            <a:r>
              <a:rPr lang="en-GB" sz="2400" i="1" dirty="0">
                <a:latin typeface="Times New Roman" panose="02020603050405020304" pitchFamily="18" charset="0"/>
                <a:cs typeface="Times New Roman" panose="02020603050405020304" pitchFamily="18" charset="0"/>
              </a:rPr>
              <a:t>Z</a:t>
            </a:r>
            <a:r>
              <a:rPr lang="en-GB" sz="2400" dirty="0">
                <a:latin typeface="Times New Roman" panose="02020603050405020304" pitchFamily="18" charset="0"/>
                <a:cs typeface="Times New Roman" panose="02020603050405020304" pitchFamily="18" charset="0"/>
              </a:rPr>
              <a:t> &gt; </a:t>
            </a:r>
            <a:r>
              <a:rPr lang="en-GB" sz="2400" i="1" dirty="0">
                <a:latin typeface="Times New Roman" panose="02020603050405020304" pitchFamily="18" charset="0"/>
                <a:cs typeface="Times New Roman" panose="02020603050405020304" pitchFamily="18" charset="0"/>
              </a:rPr>
              <a:t>a</a:t>
            </a:r>
            <a:r>
              <a:rPr lang="en-GB" sz="2400" dirty="0"/>
              <a:t>) = 0.384</a:t>
            </a:r>
            <a:r>
              <a:rPr lang="en-GB" sz="2400" i="1" dirty="0">
                <a:latin typeface="Times New Roman" panose="02020603050405020304" pitchFamily="18" charset="0"/>
                <a:cs typeface="Times New Roman" panose="02020603050405020304" pitchFamily="18" charset="0"/>
              </a:rPr>
              <a:t>.</a:t>
            </a:r>
            <a:r>
              <a:rPr lang="en-GB" sz="2400" dirty="0">
                <a:latin typeface="Times New Roman" panose="02020603050405020304" pitchFamily="18" charset="0"/>
                <a:cs typeface="Times New Roman" panose="02020603050405020304" pitchFamily="18" charset="0"/>
              </a:rPr>
              <a:t> </a:t>
            </a:r>
          </a:p>
        </p:txBody>
      </p:sp>
      <p:sp>
        <p:nvSpPr>
          <p:cNvPr id="7" name="TextBox 6"/>
          <p:cNvSpPr txBox="1"/>
          <p:nvPr/>
        </p:nvSpPr>
        <p:spPr>
          <a:xfrm>
            <a:off x="179511" y="2666529"/>
            <a:ext cx="1080122" cy="461665"/>
          </a:xfrm>
          <a:prstGeom prst="rect">
            <a:avLst/>
          </a:prstGeom>
          <a:noFill/>
        </p:spPr>
        <p:txBody>
          <a:bodyPr wrap="square" rtlCol="0">
            <a:spAutoFit/>
          </a:bodyPr>
          <a:lstStyle/>
          <a:p>
            <a:r>
              <a:rPr lang="en-GB" sz="2400" dirty="0"/>
              <a:t>Step 1:</a:t>
            </a:r>
            <a:endParaRPr lang="en-GB"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259633" y="2666529"/>
            <a:ext cx="3600399" cy="461665"/>
          </a:xfrm>
          <a:prstGeom prst="rect">
            <a:avLst/>
          </a:prstGeom>
          <a:noFill/>
        </p:spPr>
        <p:txBody>
          <a:bodyPr wrap="square" rtlCol="0">
            <a:spAutoFit/>
          </a:bodyPr>
          <a:lstStyle/>
          <a:p>
            <a:r>
              <a:rPr lang="en-GB" sz="2400" dirty="0"/>
              <a:t>Draw a sketch</a:t>
            </a:r>
            <a:endParaRPr lang="en-GB" sz="2400" dirty="0">
              <a:latin typeface="Times New Roman" panose="02020603050405020304" pitchFamily="18" charset="0"/>
              <a:cs typeface="Times New Roman" panose="02020603050405020304" pitchFamily="18" charset="0"/>
            </a:endParaRPr>
          </a:p>
        </p:txBody>
      </p:sp>
      <p:cxnSp>
        <p:nvCxnSpPr>
          <p:cNvPr id="15" name="Straight Arrow Connector 14"/>
          <p:cNvCxnSpPr/>
          <p:nvPr/>
        </p:nvCxnSpPr>
        <p:spPr>
          <a:xfrm>
            <a:off x="179512" y="4644104"/>
            <a:ext cx="301752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614593" y="2978268"/>
            <a:ext cx="586601" cy="400110"/>
          </a:xfrm>
          <a:prstGeom prst="rect">
            <a:avLst/>
          </a:prstGeom>
        </p:spPr>
        <p:txBody>
          <a:bodyPr wrap="square">
            <a:spAutoFit/>
          </a:bodyPr>
          <a:lstStyle/>
          <a:p>
            <a:r>
              <a:rPr lang="en-GB" sz="800" b="1" i="1" dirty="0">
                <a:latin typeface="Times New Roman" pitchFamily="18" charset="0"/>
                <a:cs typeface="Times New Roman" pitchFamily="18" charset="0"/>
              </a:rPr>
              <a:t> </a:t>
            </a:r>
            <a:r>
              <a:rPr lang="en-US" sz="2000" i="1" dirty="0">
                <a:latin typeface="Times New Roman" pitchFamily="18" charset="0"/>
                <a:cs typeface="Times New Roman" pitchFamily="18" charset="0"/>
              </a:rPr>
              <a:t>f(z)</a:t>
            </a:r>
            <a:endParaRPr lang="en-GB" sz="2000" baseline="-25000" dirty="0"/>
          </a:p>
        </p:txBody>
      </p:sp>
      <p:sp>
        <p:nvSpPr>
          <p:cNvPr id="24" name="Rectangle 23"/>
          <p:cNvSpPr/>
          <p:nvPr/>
        </p:nvSpPr>
        <p:spPr>
          <a:xfrm>
            <a:off x="1466592" y="4675759"/>
            <a:ext cx="360040" cy="400110"/>
          </a:xfrm>
          <a:prstGeom prst="rect">
            <a:avLst/>
          </a:prstGeom>
        </p:spPr>
        <p:txBody>
          <a:bodyPr wrap="square">
            <a:spAutoFit/>
          </a:bodyPr>
          <a:lstStyle/>
          <a:p>
            <a:r>
              <a:rPr lang="en-GB" sz="800" b="1" dirty="0">
                <a:solidFill>
                  <a:srgbClr val="008000"/>
                </a:solidFill>
                <a:latin typeface="Times New Roman" pitchFamily="18" charset="0"/>
                <a:cs typeface="Times New Roman" pitchFamily="18" charset="0"/>
              </a:rPr>
              <a:t> </a:t>
            </a:r>
            <a:r>
              <a:rPr lang="en-US" sz="2000" b="1" dirty="0">
                <a:solidFill>
                  <a:srgbClr val="008000"/>
                </a:solidFill>
                <a:latin typeface="Times New Roman" pitchFamily="18" charset="0"/>
                <a:cs typeface="Times New Roman" pitchFamily="18" charset="0"/>
              </a:rPr>
              <a:t>0</a:t>
            </a:r>
            <a:endParaRPr lang="en-GB" sz="2000" b="1" dirty="0">
              <a:solidFill>
                <a:srgbClr val="008000"/>
              </a:solidFill>
            </a:endParaRPr>
          </a:p>
        </p:txBody>
      </p:sp>
      <p:cxnSp>
        <p:nvCxnSpPr>
          <p:cNvPr id="25" name="Straight Connector 24"/>
          <p:cNvCxnSpPr/>
          <p:nvPr/>
        </p:nvCxnSpPr>
        <p:spPr>
          <a:xfrm>
            <a:off x="1645399" y="3231246"/>
            <a:ext cx="1217" cy="1463040"/>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789238" y="4534251"/>
            <a:ext cx="586601" cy="400110"/>
          </a:xfrm>
          <a:prstGeom prst="rect">
            <a:avLst/>
          </a:prstGeom>
        </p:spPr>
        <p:txBody>
          <a:bodyPr wrap="square">
            <a:spAutoFit/>
          </a:bodyPr>
          <a:lstStyle/>
          <a:p>
            <a:r>
              <a:rPr lang="en-GB" sz="800" b="1" i="1" dirty="0">
                <a:latin typeface="Times New Roman" pitchFamily="18" charset="0"/>
                <a:cs typeface="Times New Roman" pitchFamily="18" charset="0"/>
              </a:rPr>
              <a:t> </a:t>
            </a:r>
            <a:r>
              <a:rPr lang="en-US" sz="2000" i="1" dirty="0">
                <a:latin typeface="Times New Roman" pitchFamily="18" charset="0"/>
                <a:cs typeface="Times New Roman" pitchFamily="18" charset="0"/>
              </a:rPr>
              <a:t>z</a:t>
            </a:r>
            <a:endParaRPr lang="en-GB" sz="2000" i="1" baseline="-25000" dirty="0"/>
          </a:p>
        </p:txBody>
      </p:sp>
      <p:sp>
        <p:nvSpPr>
          <p:cNvPr id="30" name="Rectangle 29"/>
          <p:cNvSpPr/>
          <p:nvPr/>
        </p:nvSpPr>
        <p:spPr>
          <a:xfrm>
            <a:off x="1713900" y="4591141"/>
            <a:ext cx="586601" cy="400110"/>
          </a:xfrm>
          <a:prstGeom prst="rect">
            <a:avLst/>
          </a:prstGeom>
        </p:spPr>
        <p:txBody>
          <a:bodyPr wrap="square">
            <a:spAutoFit/>
          </a:bodyPr>
          <a:lstStyle/>
          <a:p>
            <a:r>
              <a:rPr lang="en-GB" sz="800" b="1" i="1" dirty="0">
                <a:latin typeface="Times New Roman" pitchFamily="18" charset="0"/>
                <a:cs typeface="Times New Roman" pitchFamily="18" charset="0"/>
              </a:rPr>
              <a:t> </a:t>
            </a:r>
            <a:r>
              <a:rPr lang="en-US" sz="2000" i="1" dirty="0">
                <a:latin typeface="Times New Roman" pitchFamily="18" charset="0"/>
                <a:cs typeface="Times New Roman" pitchFamily="18" charset="0"/>
              </a:rPr>
              <a:t>a</a:t>
            </a:r>
            <a:endParaRPr lang="en-GB" sz="2000" i="1" baseline="-25000" dirty="0"/>
          </a:p>
        </p:txBody>
      </p:sp>
      <p:sp>
        <p:nvSpPr>
          <p:cNvPr id="54" name="TextBox 53"/>
          <p:cNvSpPr txBox="1"/>
          <p:nvPr/>
        </p:nvSpPr>
        <p:spPr>
          <a:xfrm>
            <a:off x="98479" y="4946392"/>
            <a:ext cx="3393401" cy="1200329"/>
          </a:xfrm>
          <a:prstGeom prst="rect">
            <a:avLst/>
          </a:prstGeom>
          <a:noFill/>
        </p:spPr>
        <p:txBody>
          <a:bodyPr wrap="square" rtlCol="0">
            <a:spAutoFit/>
          </a:bodyPr>
          <a:lstStyle/>
          <a:p>
            <a:r>
              <a:rPr lang="en-GB" sz="2400" dirty="0"/>
              <a:t>Notice that the area for P(</a:t>
            </a:r>
            <a:r>
              <a:rPr lang="en-GB" sz="2400" i="1" dirty="0">
                <a:latin typeface="Times New Roman" panose="02020603050405020304" pitchFamily="18" charset="0"/>
                <a:cs typeface="Times New Roman" panose="02020603050405020304" pitchFamily="18" charset="0"/>
              </a:rPr>
              <a:t>Z</a:t>
            </a:r>
            <a:r>
              <a:rPr lang="en-GB" sz="2400" dirty="0">
                <a:latin typeface="Times New Roman" panose="02020603050405020304" pitchFamily="18" charset="0"/>
                <a:cs typeface="Times New Roman" panose="02020603050405020304" pitchFamily="18" charset="0"/>
              </a:rPr>
              <a:t> &gt; </a:t>
            </a:r>
            <a:r>
              <a:rPr lang="en-GB" sz="2400" i="1" dirty="0">
                <a:latin typeface="Times New Roman" panose="02020603050405020304" pitchFamily="18" charset="0"/>
                <a:cs typeface="Times New Roman" panose="02020603050405020304" pitchFamily="18" charset="0"/>
              </a:rPr>
              <a:t>a</a:t>
            </a:r>
            <a:r>
              <a:rPr lang="en-GB" sz="2400" dirty="0"/>
              <a:t>) = 0.384 is in the right side of the curve</a:t>
            </a:r>
            <a:endParaRPr lang="en-GB" sz="2400" dirty="0">
              <a:latin typeface="Times New Roman" panose="02020603050405020304" pitchFamily="18" charset="0"/>
              <a:cs typeface="Times New Roman" panose="02020603050405020304" pitchFamily="18" charset="0"/>
            </a:endParaRPr>
          </a:p>
        </p:txBody>
      </p:sp>
      <p:sp>
        <p:nvSpPr>
          <p:cNvPr id="12" name="Rectangle 11"/>
          <p:cNvSpPr/>
          <p:nvPr/>
        </p:nvSpPr>
        <p:spPr>
          <a:xfrm>
            <a:off x="1795179" y="4233651"/>
            <a:ext cx="710451" cy="369332"/>
          </a:xfrm>
          <a:prstGeom prst="rect">
            <a:avLst/>
          </a:prstGeom>
        </p:spPr>
        <p:txBody>
          <a:bodyPr wrap="none">
            <a:spAutoFit/>
          </a:bodyPr>
          <a:lstStyle/>
          <a:p>
            <a:r>
              <a:rPr lang="en-GB" dirty="0"/>
              <a:t>0.384</a:t>
            </a:r>
          </a:p>
        </p:txBody>
      </p:sp>
      <p:sp>
        <p:nvSpPr>
          <p:cNvPr id="48" name="TextBox 47"/>
          <p:cNvSpPr txBox="1"/>
          <p:nvPr/>
        </p:nvSpPr>
        <p:spPr>
          <a:xfrm>
            <a:off x="323528" y="35913"/>
            <a:ext cx="7488832" cy="584775"/>
          </a:xfrm>
          <a:prstGeom prst="rect">
            <a:avLst/>
          </a:prstGeom>
          <a:noFill/>
        </p:spPr>
        <p:txBody>
          <a:bodyPr wrap="square" rtlCol="0">
            <a:spAutoFit/>
          </a:bodyPr>
          <a:lstStyle/>
          <a:p>
            <a:r>
              <a:rPr lang="en-GB" sz="3200" b="1" dirty="0">
                <a:solidFill>
                  <a:schemeClr val="accent4">
                    <a:lumMod val="75000"/>
                  </a:schemeClr>
                </a:solidFill>
                <a:latin typeface="Comic Sans MS" panose="030F0702030302020204" pitchFamily="66" charset="0"/>
              </a:rPr>
              <a:t>Inverse normal calculations</a:t>
            </a:r>
            <a:endParaRPr lang="en-GB" sz="3200" dirty="0">
              <a:solidFill>
                <a:schemeClr val="accent4">
                  <a:lumMod val="75000"/>
                </a:schemeClr>
              </a:solidFill>
              <a:latin typeface="Comic Sans MS" panose="030F0702030302020204" pitchFamily="66" charset="0"/>
            </a:endParaRPr>
          </a:p>
        </p:txBody>
      </p:sp>
      <p:sp>
        <p:nvSpPr>
          <p:cNvPr id="55" name="Rectangle 54">
            <a:hlinkClick r:id="rId2"/>
            <a:extLst>
              <a:ext uri="{FF2B5EF4-FFF2-40B4-BE49-F238E27FC236}">
                <a16:creationId xmlns:a16="http://schemas.microsoft.com/office/drawing/2014/main" id="{02D1B1C5-8A5C-4808-8343-74E029915399}"/>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Rectangle 66">
            <a:hlinkClick r:id="rId2"/>
            <a:extLst>
              <a:ext uri="{FF2B5EF4-FFF2-40B4-BE49-F238E27FC236}">
                <a16:creationId xmlns:a16="http://schemas.microsoft.com/office/drawing/2014/main" id="{20D13663-83E2-489F-B725-BEE2F99E6637}"/>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hlinkClick r:id="rId2"/>
            <a:extLst>
              <a:ext uri="{FF2B5EF4-FFF2-40B4-BE49-F238E27FC236}">
                <a16:creationId xmlns:a16="http://schemas.microsoft.com/office/drawing/2014/main" id="{849A0A73-7ED1-6E02-1238-70143401C855}"/>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9E3704C2-359D-01CA-8831-B5C721F77F02}"/>
              </a:ext>
            </a:extLst>
          </p:cNvPr>
          <p:cNvSpPr txBox="1"/>
          <p:nvPr/>
        </p:nvSpPr>
        <p:spPr>
          <a:xfrm>
            <a:off x="3250604" y="2667089"/>
            <a:ext cx="1080122" cy="461665"/>
          </a:xfrm>
          <a:prstGeom prst="rect">
            <a:avLst/>
          </a:prstGeom>
          <a:noFill/>
        </p:spPr>
        <p:txBody>
          <a:bodyPr wrap="square" rtlCol="0">
            <a:spAutoFit/>
          </a:bodyPr>
          <a:lstStyle/>
          <a:p>
            <a:r>
              <a:rPr lang="en-GB" sz="2400" dirty="0"/>
              <a:t>Step 2:</a:t>
            </a:r>
            <a:endParaRPr lang="en-GB" sz="2400"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1741862F-6184-8AA9-502E-DE8ED7C5E1D1}"/>
              </a:ext>
            </a:extLst>
          </p:cNvPr>
          <p:cNvSpPr txBox="1"/>
          <p:nvPr/>
        </p:nvSpPr>
        <p:spPr>
          <a:xfrm>
            <a:off x="4324187" y="2667089"/>
            <a:ext cx="3600399" cy="461665"/>
          </a:xfrm>
          <a:prstGeom prst="rect">
            <a:avLst/>
          </a:prstGeom>
          <a:noFill/>
        </p:spPr>
        <p:txBody>
          <a:bodyPr wrap="square" rtlCol="0">
            <a:spAutoFit/>
          </a:bodyPr>
          <a:lstStyle/>
          <a:p>
            <a:r>
              <a:rPr lang="en-GB" sz="2400" dirty="0"/>
              <a:t>Use your GDC</a:t>
            </a:r>
            <a:endParaRPr lang="en-GB" sz="240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0AB907DF-E4C4-00DE-5A8B-80C476FF900B}"/>
              </a:ext>
            </a:extLst>
          </p:cNvPr>
          <p:cNvSpPr txBox="1"/>
          <p:nvPr/>
        </p:nvSpPr>
        <p:spPr>
          <a:xfrm>
            <a:off x="3294825" y="3145315"/>
            <a:ext cx="2391614" cy="461665"/>
          </a:xfrm>
          <a:prstGeom prst="rect">
            <a:avLst/>
          </a:prstGeom>
          <a:noFill/>
        </p:spPr>
        <p:txBody>
          <a:bodyPr wrap="square" rtlCol="0">
            <a:spAutoFit/>
          </a:bodyPr>
          <a:lstStyle/>
          <a:p>
            <a:r>
              <a:rPr lang="en-GB" sz="2400" dirty="0"/>
              <a:t>Turn on the  GDC</a:t>
            </a:r>
            <a:endParaRPr lang="en-GB" sz="2400"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6A6AAF0D-653D-8795-2CD1-942B97275BAA}"/>
              </a:ext>
            </a:extLst>
          </p:cNvPr>
          <p:cNvSpPr txBox="1"/>
          <p:nvPr/>
        </p:nvSpPr>
        <p:spPr>
          <a:xfrm>
            <a:off x="3284299" y="3557601"/>
            <a:ext cx="1108282" cy="461665"/>
          </a:xfrm>
          <a:prstGeom prst="rect">
            <a:avLst/>
          </a:prstGeom>
          <a:noFill/>
        </p:spPr>
        <p:txBody>
          <a:bodyPr wrap="square" rtlCol="0">
            <a:spAutoFit/>
          </a:bodyPr>
          <a:lstStyle/>
          <a:p>
            <a:r>
              <a:rPr lang="en-GB" sz="2400" dirty="0"/>
              <a:t>Tap on</a:t>
            </a:r>
            <a:endParaRPr lang="en-GB" sz="240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FA3A9965-8947-3636-D600-50AA3AE925BA}"/>
              </a:ext>
            </a:extLst>
          </p:cNvPr>
          <p:cNvSpPr txBox="1"/>
          <p:nvPr/>
        </p:nvSpPr>
        <p:spPr>
          <a:xfrm>
            <a:off x="3291376" y="3951825"/>
            <a:ext cx="1201300" cy="461665"/>
          </a:xfrm>
          <a:prstGeom prst="rect">
            <a:avLst/>
          </a:prstGeom>
          <a:noFill/>
        </p:spPr>
        <p:txBody>
          <a:bodyPr wrap="square" rtlCol="0">
            <a:spAutoFit/>
          </a:bodyPr>
          <a:lstStyle/>
          <a:p>
            <a:r>
              <a:rPr lang="en-GB" sz="2400" dirty="0"/>
              <a:t>Tap on</a:t>
            </a:r>
            <a:endParaRPr lang="en-GB" sz="2400" dirty="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80531D53-1E4F-5813-83EB-3CB7CCDDA173}"/>
              </a:ext>
            </a:extLst>
          </p:cNvPr>
          <p:cNvSpPr txBox="1"/>
          <p:nvPr/>
        </p:nvSpPr>
        <p:spPr>
          <a:xfrm>
            <a:off x="3297126" y="4315584"/>
            <a:ext cx="2274776" cy="461665"/>
          </a:xfrm>
          <a:prstGeom prst="rect">
            <a:avLst/>
          </a:prstGeom>
          <a:noFill/>
        </p:spPr>
        <p:txBody>
          <a:bodyPr wrap="square" rtlCol="0">
            <a:spAutoFit/>
          </a:bodyPr>
          <a:lstStyle/>
          <a:p>
            <a:r>
              <a:rPr lang="en-GB" sz="2400" dirty="0"/>
              <a:t>Type in the data</a:t>
            </a:r>
            <a:endParaRPr lang="en-GB" sz="2400"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9B9BFF88-3168-AF81-09B2-98ABBB611B4E}"/>
              </a:ext>
            </a:extLst>
          </p:cNvPr>
          <p:cNvSpPr txBox="1"/>
          <p:nvPr/>
        </p:nvSpPr>
        <p:spPr>
          <a:xfrm>
            <a:off x="3291024" y="4663000"/>
            <a:ext cx="1644557" cy="461665"/>
          </a:xfrm>
          <a:prstGeom prst="rect">
            <a:avLst/>
          </a:prstGeom>
          <a:noFill/>
        </p:spPr>
        <p:txBody>
          <a:bodyPr wrap="square" rtlCol="0">
            <a:spAutoFit/>
          </a:bodyPr>
          <a:lstStyle/>
          <a:p>
            <a:r>
              <a:rPr lang="en-GB" sz="2400" dirty="0"/>
              <a:t>Area: 0.384</a:t>
            </a:r>
            <a:endParaRPr lang="en-GB" sz="2400" dirty="0">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A94632F1-8F96-F884-DE52-CF54D4C9CA25}"/>
              </a:ext>
            </a:extLst>
          </p:cNvPr>
          <p:cNvSpPr txBox="1"/>
          <p:nvPr/>
        </p:nvSpPr>
        <p:spPr>
          <a:xfrm>
            <a:off x="3665021" y="5010416"/>
            <a:ext cx="1644557" cy="461665"/>
          </a:xfrm>
          <a:prstGeom prst="rect">
            <a:avLst/>
          </a:prstGeom>
          <a:noFill/>
        </p:spPr>
        <p:txBody>
          <a:bodyPr wrap="square" rtlCol="0">
            <a:spAutoFit/>
          </a:bodyPr>
          <a:lstStyle/>
          <a:p>
            <a:r>
              <a:rPr lang="en-GB" sz="2400" dirty="0">
                <a:latin typeface="Symbol" panose="05050102010706020507" pitchFamily="18" charset="2"/>
              </a:rPr>
              <a:t>m</a:t>
            </a:r>
            <a:r>
              <a:rPr lang="en-GB" sz="2400" dirty="0"/>
              <a:t>: 0 </a:t>
            </a:r>
            <a:endParaRPr lang="en-GB" sz="2400" dirty="0">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76F4E38F-D7B8-C179-F2F6-79001676E431}"/>
              </a:ext>
            </a:extLst>
          </p:cNvPr>
          <p:cNvSpPr txBox="1"/>
          <p:nvPr/>
        </p:nvSpPr>
        <p:spPr>
          <a:xfrm>
            <a:off x="3625912" y="5389408"/>
            <a:ext cx="1644557" cy="461665"/>
          </a:xfrm>
          <a:prstGeom prst="rect">
            <a:avLst/>
          </a:prstGeom>
          <a:noFill/>
        </p:spPr>
        <p:txBody>
          <a:bodyPr wrap="square" rtlCol="0">
            <a:spAutoFit/>
          </a:bodyPr>
          <a:lstStyle/>
          <a:p>
            <a:r>
              <a:rPr lang="en-GB" sz="2400" dirty="0">
                <a:latin typeface="Symbol" panose="05050102010706020507" pitchFamily="18" charset="2"/>
              </a:rPr>
              <a:t>s</a:t>
            </a:r>
            <a:r>
              <a:rPr lang="en-GB" sz="2400" dirty="0"/>
              <a:t>: 1</a:t>
            </a:r>
            <a:endParaRPr lang="en-GB" sz="2400" dirty="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E68DCC87-6B09-BCD0-7203-9B4F2A8C6BAA}"/>
              </a:ext>
            </a:extLst>
          </p:cNvPr>
          <p:cNvSpPr txBox="1"/>
          <p:nvPr/>
        </p:nvSpPr>
        <p:spPr>
          <a:xfrm>
            <a:off x="3342866" y="6248741"/>
            <a:ext cx="4099367" cy="461665"/>
          </a:xfrm>
          <a:prstGeom prst="rect">
            <a:avLst/>
          </a:prstGeom>
          <a:noFill/>
        </p:spPr>
        <p:txBody>
          <a:bodyPr wrap="square" rtlCol="0">
            <a:spAutoFit/>
          </a:bodyPr>
          <a:lstStyle/>
          <a:p>
            <a:r>
              <a:rPr lang="en-GB" sz="2400" dirty="0"/>
              <a:t>The value of </a:t>
            </a:r>
            <a:r>
              <a:rPr lang="en-GB" sz="2400" i="1" dirty="0">
                <a:latin typeface="Times New Roman" panose="02020603050405020304" pitchFamily="18" charset="0"/>
                <a:cs typeface="Times New Roman" panose="02020603050405020304" pitchFamily="18" charset="0"/>
              </a:rPr>
              <a:t>a</a:t>
            </a:r>
            <a:r>
              <a:rPr lang="en-GB" sz="2400" dirty="0"/>
              <a:t> is 0.295</a:t>
            </a:r>
            <a:endParaRPr lang="en-GB" sz="2400" dirty="0">
              <a:latin typeface="Times New Roman" panose="02020603050405020304" pitchFamily="18" charset="0"/>
              <a:cs typeface="Times New Roman" panose="02020603050405020304" pitchFamily="18" charset="0"/>
            </a:endParaRPr>
          </a:p>
        </p:txBody>
      </p:sp>
      <p:pic>
        <p:nvPicPr>
          <p:cNvPr id="42" name="Picture 41">
            <a:extLst>
              <a:ext uri="{FF2B5EF4-FFF2-40B4-BE49-F238E27FC236}">
                <a16:creationId xmlns:a16="http://schemas.microsoft.com/office/drawing/2014/main" id="{AEA3DAA6-6D12-D7BA-50F5-D76CE6DF38A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367702" y="3674698"/>
            <a:ext cx="518102" cy="228600"/>
          </a:xfrm>
          <a:prstGeom prst="rect">
            <a:avLst/>
          </a:prstGeom>
        </p:spPr>
      </p:pic>
      <p:pic>
        <p:nvPicPr>
          <p:cNvPr id="44" name="Picture 43">
            <a:extLst>
              <a:ext uri="{FF2B5EF4-FFF2-40B4-BE49-F238E27FC236}">
                <a16:creationId xmlns:a16="http://schemas.microsoft.com/office/drawing/2014/main" id="{684A0472-E238-D2B5-8E79-55DF465EB030}"/>
              </a:ext>
            </a:extLst>
          </p:cNvPr>
          <p:cNvPicPr>
            <a:picLocks noChangeAspect="1"/>
          </p:cNvPicPr>
          <p:nvPr/>
        </p:nvPicPr>
        <p:blipFill>
          <a:blip r:embed="rId4"/>
          <a:stretch>
            <a:fillRect/>
          </a:stretch>
        </p:blipFill>
        <p:spPr>
          <a:xfrm>
            <a:off x="5067417" y="3623626"/>
            <a:ext cx="521208" cy="279672"/>
          </a:xfrm>
          <a:prstGeom prst="rect">
            <a:avLst/>
          </a:prstGeom>
        </p:spPr>
      </p:pic>
      <p:pic>
        <p:nvPicPr>
          <p:cNvPr id="46" name="Picture 45">
            <a:extLst>
              <a:ext uri="{FF2B5EF4-FFF2-40B4-BE49-F238E27FC236}">
                <a16:creationId xmlns:a16="http://schemas.microsoft.com/office/drawing/2014/main" id="{D6CE89E0-154B-1F02-B475-AB89417CCE93}"/>
              </a:ext>
            </a:extLst>
          </p:cNvPr>
          <p:cNvPicPr>
            <a:picLocks noChangeAspect="1"/>
          </p:cNvPicPr>
          <p:nvPr/>
        </p:nvPicPr>
        <p:blipFill>
          <a:blip r:embed="rId5"/>
          <a:stretch>
            <a:fillRect/>
          </a:stretch>
        </p:blipFill>
        <p:spPr>
          <a:xfrm>
            <a:off x="4257665" y="4130230"/>
            <a:ext cx="381053" cy="190527"/>
          </a:xfrm>
          <a:prstGeom prst="rect">
            <a:avLst/>
          </a:prstGeom>
        </p:spPr>
      </p:pic>
      <p:sp>
        <p:nvSpPr>
          <p:cNvPr id="68" name="TextBox 67">
            <a:extLst>
              <a:ext uri="{FF2B5EF4-FFF2-40B4-BE49-F238E27FC236}">
                <a16:creationId xmlns:a16="http://schemas.microsoft.com/office/drawing/2014/main" id="{C782DC2A-EB82-D89C-3458-6B9064492D62}"/>
              </a:ext>
            </a:extLst>
          </p:cNvPr>
          <p:cNvSpPr txBox="1"/>
          <p:nvPr/>
        </p:nvSpPr>
        <p:spPr>
          <a:xfrm>
            <a:off x="4644008" y="3963188"/>
            <a:ext cx="1788598" cy="461665"/>
          </a:xfrm>
          <a:prstGeom prst="rect">
            <a:avLst/>
          </a:prstGeom>
          <a:noFill/>
        </p:spPr>
        <p:txBody>
          <a:bodyPr wrap="square" rtlCol="0">
            <a:spAutoFit/>
          </a:bodyPr>
          <a:lstStyle/>
          <a:p>
            <a:r>
              <a:rPr lang="en-US" sz="2400" dirty="0" err="1"/>
              <a:t>invNorm</a:t>
            </a:r>
            <a:r>
              <a:rPr lang="en-US" sz="2400" dirty="0"/>
              <a:t>(</a:t>
            </a:r>
            <a:endParaRPr lang="en-GB" sz="2400" dirty="0"/>
          </a:p>
        </p:txBody>
      </p:sp>
      <p:sp>
        <p:nvSpPr>
          <p:cNvPr id="69" name="TextBox 68">
            <a:extLst>
              <a:ext uri="{FF2B5EF4-FFF2-40B4-BE49-F238E27FC236}">
                <a16:creationId xmlns:a16="http://schemas.microsoft.com/office/drawing/2014/main" id="{8BE96D4C-8DAC-712E-D793-82BAF766A199}"/>
              </a:ext>
            </a:extLst>
          </p:cNvPr>
          <p:cNvSpPr txBox="1"/>
          <p:nvPr/>
        </p:nvSpPr>
        <p:spPr>
          <a:xfrm>
            <a:off x="3479214" y="5779473"/>
            <a:ext cx="1703023" cy="461665"/>
          </a:xfrm>
          <a:prstGeom prst="rect">
            <a:avLst/>
          </a:prstGeom>
          <a:noFill/>
        </p:spPr>
        <p:txBody>
          <a:bodyPr wrap="square" rtlCol="0">
            <a:spAutoFit/>
          </a:bodyPr>
          <a:lstStyle/>
          <a:p>
            <a:r>
              <a:rPr lang="en-US" sz="2400" dirty="0"/>
              <a:t>Tail: Right: </a:t>
            </a:r>
            <a:endParaRPr lang="en-GB" sz="2400" dirty="0"/>
          </a:p>
        </p:txBody>
      </p:sp>
      <p:pic>
        <p:nvPicPr>
          <p:cNvPr id="70" name="Picture 69">
            <a:extLst>
              <a:ext uri="{FF2B5EF4-FFF2-40B4-BE49-F238E27FC236}">
                <a16:creationId xmlns:a16="http://schemas.microsoft.com/office/drawing/2014/main" id="{947AD96E-541D-386F-2DC6-226777FD7C1F}"/>
              </a:ext>
            </a:extLst>
          </p:cNvPr>
          <p:cNvPicPr>
            <a:picLocks noChangeAspect="1"/>
          </p:cNvPicPr>
          <p:nvPr/>
        </p:nvPicPr>
        <p:blipFill>
          <a:blip r:embed="rId6"/>
          <a:stretch>
            <a:fillRect/>
          </a:stretch>
        </p:blipFill>
        <p:spPr>
          <a:xfrm>
            <a:off x="5443857" y="5879175"/>
            <a:ext cx="219106" cy="247685"/>
          </a:xfrm>
          <a:prstGeom prst="rect">
            <a:avLst/>
          </a:prstGeom>
        </p:spPr>
      </p:pic>
      <p:sp>
        <p:nvSpPr>
          <p:cNvPr id="71" name="TextBox 70">
            <a:extLst>
              <a:ext uri="{FF2B5EF4-FFF2-40B4-BE49-F238E27FC236}">
                <a16:creationId xmlns:a16="http://schemas.microsoft.com/office/drawing/2014/main" id="{ABCABBDF-A978-96EB-375F-13316DD07B02}"/>
              </a:ext>
            </a:extLst>
          </p:cNvPr>
          <p:cNvSpPr txBox="1"/>
          <p:nvPr/>
        </p:nvSpPr>
        <p:spPr>
          <a:xfrm>
            <a:off x="5742687" y="5757860"/>
            <a:ext cx="917545" cy="461665"/>
          </a:xfrm>
          <a:prstGeom prst="rect">
            <a:avLst/>
          </a:prstGeom>
          <a:noFill/>
        </p:spPr>
        <p:txBody>
          <a:bodyPr wrap="square" rtlCol="0">
            <a:spAutoFit/>
          </a:bodyPr>
          <a:lstStyle/>
          <a:p>
            <a:r>
              <a:rPr lang="en-US" sz="2400" dirty="0"/>
              <a:t>Paste</a:t>
            </a:r>
            <a:endParaRPr lang="en-GB" sz="2400" dirty="0"/>
          </a:p>
        </p:txBody>
      </p:sp>
      <p:pic>
        <p:nvPicPr>
          <p:cNvPr id="72" name="Picture 71">
            <a:extLst>
              <a:ext uri="{FF2B5EF4-FFF2-40B4-BE49-F238E27FC236}">
                <a16:creationId xmlns:a16="http://schemas.microsoft.com/office/drawing/2014/main" id="{3A84AA26-8E9D-8ABC-9656-0A341B2FC07C}"/>
              </a:ext>
            </a:extLst>
          </p:cNvPr>
          <p:cNvPicPr>
            <a:picLocks noChangeAspect="1"/>
          </p:cNvPicPr>
          <p:nvPr/>
        </p:nvPicPr>
        <p:blipFill>
          <a:blip r:embed="rId7"/>
          <a:stretch>
            <a:fillRect/>
          </a:stretch>
        </p:blipFill>
        <p:spPr>
          <a:xfrm>
            <a:off x="6571836" y="5888665"/>
            <a:ext cx="400106" cy="200053"/>
          </a:xfrm>
          <a:prstGeom prst="rect">
            <a:avLst/>
          </a:prstGeom>
        </p:spPr>
      </p:pic>
      <p:pic>
        <p:nvPicPr>
          <p:cNvPr id="73" name="Picture 72">
            <a:extLst>
              <a:ext uri="{FF2B5EF4-FFF2-40B4-BE49-F238E27FC236}">
                <a16:creationId xmlns:a16="http://schemas.microsoft.com/office/drawing/2014/main" id="{451F0A78-1ADD-C186-7709-98F35C4F5C2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086600" y="1600200"/>
            <a:ext cx="1794062" cy="4206240"/>
          </a:xfrm>
          <a:prstGeom prst="rect">
            <a:avLst/>
          </a:prstGeom>
        </p:spPr>
      </p:pic>
      <p:pic>
        <p:nvPicPr>
          <p:cNvPr id="74" name="Picture 73">
            <a:extLst>
              <a:ext uri="{FF2B5EF4-FFF2-40B4-BE49-F238E27FC236}">
                <a16:creationId xmlns:a16="http://schemas.microsoft.com/office/drawing/2014/main" id="{6CDC32E9-A85F-DEB7-0D3E-01B7F671907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086600" y="1600200"/>
            <a:ext cx="1788599" cy="4206240"/>
          </a:xfrm>
          <a:prstGeom prst="rect">
            <a:avLst/>
          </a:prstGeom>
        </p:spPr>
      </p:pic>
      <p:pic>
        <p:nvPicPr>
          <p:cNvPr id="76" name="Picture 75">
            <a:extLst>
              <a:ext uri="{FF2B5EF4-FFF2-40B4-BE49-F238E27FC236}">
                <a16:creationId xmlns:a16="http://schemas.microsoft.com/office/drawing/2014/main" id="{7FC8C6C5-867C-8205-28D1-06EE08ED1C0F}"/>
              </a:ext>
            </a:extLst>
          </p:cNvPr>
          <p:cNvPicPr>
            <a:picLocks noChangeAspect="1"/>
          </p:cNvPicPr>
          <p:nvPr/>
        </p:nvPicPr>
        <p:blipFill>
          <a:blip r:embed="rId7"/>
          <a:stretch>
            <a:fillRect/>
          </a:stretch>
        </p:blipFill>
        <p:spPr>
          <a:xfrm>
            <a:off x="4946363" y="5915763"/>
            <a:ext cx="400106" cy="200053"/>
          </a:xfrm>
          <a:prstGeom prst="rect">
            <a:avLst/>
          </a:prstGeom>
        </p:spPr>
      </p:pic>
      <p:pic>
        <p:nvPicPr>
          <p:cNvPr id="77" name="Picture 76">
            <a:extLst>
              <a:ext uri="{FF2B5EF4-FFF2-40B4-BE49-F238E27FC236}">
                <a16:creationId xmlns:a16="http://schemas.microsoft.com/office/drawing/2014/main" id="{05292DDB-5AD6-054F-6E2A-E302162B1711}"/>
              </a:ext>
            </a:extLst>
          </p:cNvPr>
          <p:cNvPicPr>
            <a:picLocks noChangeAspect="1"/>
          </p:cNvPicPr>
          <p:nvPr/>
        </p:nvPicPr>
        <p:blipFill>
          <a:blip r:embed="rId7"/>
          <a:stretch>
            <a:fillRect/>
          </a:stretch>
        </p:blipFill>
        <p:spPr>
          <a:xfrm>
            <a:off x="7151784" y="5915763"/>
            <a:ext cx="400106" cy="200053"/>
          </a:xfrm>
          <a:prstGeom prst="rect">
            <a:avLst/>
          </a:prstGeom>
        </p:spPr>
      </p:pic>
      <p:pic>
        <p:nvPicPr>
          <p:cNvPr id="79" name="Picture 78">
            <a:extLst>
              <a:ext uri="{FF2B5EF4-FFF2-40B4-BE49-F238E27FC236}">
                <a16:creationId xmlns:a16="http://schemas.microsoft.com/office/drawing/2014/main" id="{7DC76D2E-8A3C-D066-DABA-A131328F1F6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086600" y="1600200"/>
            <a:ext cx="1777817" cy="4206240"/>
          </a:xfrm>
          <a:prstGeom prst="rect">
            <a:avLst/>
          </a:prstGeom>
        </p:spPr>
      </p:pic>
      <p:pic>
        <p:nvPicPr>
          <p:cNvPr id="80" name="Picture 79">
            <a:extLst>
              <a:ext uri="{FF2B5EF4-FFF2-40B4-BE49-F238E27FC236}">
                <a16:creationId xmlns:a16="http://schemas.microsoft.com/office/drawing/2014/main" id="{488827CD-ED8F-FF0B-157E-7CCA7F5BC52F}"/>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086600" y="1600200"/>
            <a:ext cx="1774625" cy="4206240"/>
          </a:xfrm>
          <a:prstGeom prst="rect">
            <a:avLst/>
          </a:prstGeom>
        </p:spPr>
      </p:pic>
      <p:pic>
        <p:nvPicPr>
          <p:cNvPr id="81" name="Picture 80">
            <a:extLst>
              <a:ext uri="{FF2B5EF4-FFF2-40B4-BE49-F238E27FC236}">
                <a16:creationId xmlns:a16="http://schemas.microsoft.com/office/drawing/2014/main" id="{ACDF9FD3-5AD9-2A9E-E673-B7E09E49891B}"/>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086600" y="1600200"/>
            <a:ext cx="1788599" cy="4206240"/>
          </a:xfrm>
          <a:prstGeom prst="rect">
            <a:avLst/>
          </a:prstGeom>
        </p:spPr>
      </p:pic>
      <p:pic>
        <p:nvPicPr>
          <p:cNvPr id="78" name="Picture 77">
            <a:extLst>
              <a:ext uri="{FF2B5EF4-FFF2-40B4-BE49-F238E27FC236}">
                <a16:creationId xmlns:a16="http://schemas.microsoft.com/office/drawing/2014/main" id="{9AD1E57C-25FA-7221-03A2-854379A96F22}"/>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086600" y="1600200"/>
            <a:ext cx="1783325" cy="4206240"/>
          </a:xfrm>
          <a:prstGeom prst="rect">
            <a:avLst/>
          </a:prstGeom>
        </p:spPr>
      </p:pic>
      <p:pic>
        <p:nvPicPr>
          <p:cNvPr id="82" name="Picture 81">
            <a:extLst>
              <a:ext uri="{FF2B5EF4-FFF2-40B4-BE49-F238E27FC236}">
                <a16:creationId xmlns:a16="http://schemas.microsoft.com/office/drawing/2014/main" id="{51893542-F83B-C166-66F1-0152FA7A9CB7}"/>
              </a:ext>
            </a:extLst>
          </p:cNvPr>
          <p:cNvPicPr>
            <a:picLocks noChangeAspect="1"/>
          </p:cNvPicPr>
          <p:nvPr/>
        </p:nvPicPr>
        <p:blipFill>
          <a:blip r:embed="rId7"/>
          <a:stretch>
            <a:fillRect/>
          </a:stretch>
        </p:blipFill>
        <p:spPr>
          <a:xfrm>
            <a:off x="5067417" y="4775762"/>
            <a:ext cx="400106" cy="200053"/>
          </a:xfrm>
          <a:prstGeom prst="rect">
            <a:avLst/>
          </a:prstGeom>
        </p:spPr>
      </p:pic>
      <p:pic>
        <p:nvPicPr>
          <p:cNvPr id="83" name="Picture 82">
            <a:extLst>
              <a:ext uri="{FF2B5EF4-FFF2-40B4-BE49-F238E27FC236}">
                <a16:creationId xmlns:a16="http://schemas.microsoft.com/office/drawing/2014/main" id="{EDE1C2EB-278E-A39B-0BE5-C53729E98478}"/>
              </a:ext>
            </a:extLst>
          </p:cNvPr>
          <p:cNvPicPr>
            <a:picLocks noChangeAspect="1"/>
          </p:cNvPicPr>
          <p:nvPr/>
        </p:nvPicPr>
        <p:blipFill>
          <a:blip r:embed="rId7"/>
          <a:stretch>
            <a:fillRect/>
          </a:stretch>
        </p:blipFill>
        <p:spPr>
          <a:xfrm>
            <a:off x="5067417" y="5132450"/>
            <a:ext cx="400106" cy="200053"/>
          </a:xfrm>
          <a:prstGeom prst="rect">
            <a:avLst/>
          </a:prstGeom>
        </p:spPr>
      </p:pic>
      <p:pic>
        <p:nvPicPr>
          <p:cNvPr id="84" name="Picture 83">
            <a:extLst>
              <a:ext uri="{FF2B5EF4-FFF2-40B4-BE49-F238E27FC236}">
                <a16:creationId xmlns:a16="http://schemas.microsoft.com/office/drawing/2014/main" id="{C1CCE49E-A5BF-698C-BA92-B762040F7292}"/>
              </a:ext>
            </a:extLst>
          </p:cNvPr>
          <p:cNvPicPr>
            <a:picLocks noChangeAspect="1"/>
          </p:cNvPicPr>
          <p:nvPr/>
        </p:nvPicPr>
        <p:blipFill>
          <a:blip r:embed="rId7"/>
          <a:stretch>
            <a:fillRect/>
          </a:stretch>
        </p:blipFill>
        <p:spPr>
          <a:xfrm>
            <a:off x="5067417" y="5527133"/>
            <a:ext cx="400106" cy="200053"/>
          </a:xfrm>
          <a:prstGeom prst="rect">
            <a:avLst/>
          </a:prstGeom>
        </p:spPr>
      </p:pic>
    </p:spTree>
    <p:extLst>
      <p:ext uri="{BB962C8B-B14F-4D97-AF65-F5344CB8AC3E}">
        <p14:creationId xmlns:p14="http://schemas.microsoft.com/office/powerpoint/2010/main" val="331035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down)">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7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7"/>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42"/>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44"/>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xit" presetSubtype="0" fill="hold" nodeType="clickEffect">
                                  <p:stCondLst>
                                    <p:cond delay="0"/>
                                  </p:stCondLst>
                                  <p:childTnLst>
                                    <p:set>
                                      <p:cBhvr>
                                        <p:cTn id="96" dur="1" fill="hold">
                                          <p:stCondLst>
                                            <p:cond delay="0"/>
                                          </p:stCondLst>
                                        </p:cTn>
                                        <p:tgtEl>
                                          <p:spTgt spid="73"/>
                                        </p:tgtEl>
                                        <p:attrNameLst>
                                          <p:attrName>style.visibility</p:attrName>
                                        </p:attrNameLst>
                                      </p:cBhvr>
                                      <p:to>
                                        <p:strVal val="hidden"/>
                                      </p:to>
                                    </p:set>
                                  </p:childTnLst>
                                </p:cTn>
                              </p:par>
                              <p:par>
                                <p:cTn id="97" presetID="1" presetClass="entr" presetSubtype="0" fill="hold" nodeType="withEffect">
                                  <p:stCondLst>
                                    <p:cond delay="0"/>
                                  </p:stCondLst>
                                  <p:childTnLst>
                                    <p:set>
                                      <p:cBhvr>
                                        <p:cTn id="98" dur="1" fill="hold">
                                          <p:stCondLst>
                                            <p:cond delay="0"/>
                                          </p:stCondLst>
                                        </p:cTn>
                                        <p:tgtEl>
                                          <p:spTgt spid="74"/>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9"/>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46"/>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68"/>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nodeType="clickEffect">
                                  <p:stCondLst>
                                    <p:cond delay="0"/>
                                  </p:stCondLst>
                                  <p:childTnLst>
                                    <p:set>
                                      <p:cBhvr>
                                        <p:cTn id="114" dur="1" fill="hold">
                                          <p:stCondLst>
                                            <p:cond delay="0"/>
                                          </p:stCondLst>
                                        </p:cTn>
                                        <p:tgtEl>
                                          <p:spTgt spid="74"/>
                                        </p:tgtEl>
                                        <p:attrNameLst>
                                          <p:attrName>style.visibility</p:attrName>
                                        </p:attrNameLst>
                                      </p:cBhvr>
                                      <p:to>
                                        <p:strVal val="hidden"/>
                                      </p:to>
                                    </p:set>
                                  </p:childTnLst>
                                </p:cTn>
                              </p:par>
                              <p:par>
                                <p:cTn id="115" presetID="1" presetClass="entr" presetSubtype="0" fill="hold" nodeType="withEffect">
                                  <p:stCondLst>
                                    <p:cond delay="0"/>
                                  </p:stCondLst>
                                  <p:childTnLst>
                                    <p:set>
                                      <p:cBhvr>
                                        <p:cTn id="116" dur="1" fill="hold">
                                          <p:stCondLst>
                                            <p:cond delay="0"/>
                                          </p:stCondLst>
                                        </p:cTn>
                                        <p:tgtEl>
                                          <p:spTgt spid="81"/>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37"/>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38"/>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82"/>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39"/>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nodeType="clickEffect">
                                  <p:stCondLst>
                                    <p:cond delay="0"/>
                                  </p:stCondLst>
                                  <p:childTnLst>
                                    <p:set>
                                      <p:cBhvr>
                                        <p:cTn id="136" dur="1" fill="hold">
                                          <p:stCondLst>
                                            <p:cond delay="0"/>
                                          </p:stCondLst>
                                        </p:cTn>
                                        <p:tgtEl>
                                          <p:spTgt spid="83"/>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40"/>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nodeType="clickEffect">
                                  <p:stCondLst>
                                    <p:cond delay="0"/>
                                  </p:stCondLst>
                                  <p:childTnLst>
                                    <p:set>
                                      <p:cBhvr>
                                        <p:cTn id="144" dur="1" fill="hold">
                                          <p:stCondLst>
                                            <p:cond delay="0"/>
                                          </p:stCondLst>
                                        </p:cTn>
                                        <p:tgtEl>
                                          <p:spTgt spid="84"/>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69"/>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nodeType="clickEffect">
                                  <p:stCondLst>
                                    <p:cond delay="0"/>
                                  </p:stCondLst>
                                  <p:childTnLst>
                                    <p:set>
                                      <p:cBhvr>
                                        <p:cTn id="152" dur="1" fill="hold">
                                          <p:stCondLst>
                                            <p:cond delay="0"/>
                                          </p:stCondLst>
                                        </p:cTn>
                                        <p:tgtEl>
                                          <p:spTgt spid="76"/>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nodeType="clickEffect">
                                  <p:stCondLst>
                                    <p:cond delay="0"/>
                                  </p:stCondLst>
                                  <p:childTnLst>
                                    <p:set>
                                      <p:cBhvr>
                                        <p:cTn id="156" dur="1" fill="hold">
                                          <p:stCondLst>
                                            <p:cond delay="0"/>
                                          </p:stCondLst>
                                        </p:cTn>
                                        <p:tgtEl>
                                          <p:spTgt spid="70"/>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grpId="0" nodeType="clickEffect">
                                  <p:stCondLst>
                                    <p:cond delay="0"/>
                                  </p:stCondLst>
                                  <p:childTnLst>
                                    <p:set>
                                      <p:cBhvr>
                                        <p:cTn id="160" dur="1" fill="hold">
                                          <p:stCondLst>
                                            <p:cond delay="0"/>
                                          </p:stCondLst>
                                        </p:cTn>
                                        <p:tgtEl>
                                          <p:spTgt spid="71"/>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1" presetClass="exit" presetSubtype="0" fill="hold" nodeType="clickEffect">
                                  <p:stCondLst>
                                    <p:cond delay="0"/>
                                  </p:stCondLst>
                                  <p:childTnLst>
                                    <p:set>
                                      <p:cBhvr>
                                        <p:cTn id="164" dur="1" fill="hold">
                                          <p:stCondLst>
                                            <p:cond delay="0"/>
                                          </p:stCondLst>
                                        </p:cTn>
                                        <p:tgtEl>
                                          <p:spTgt spid="81"/>
                                        </p:tgtEl>
                                        <p:attrNameLst>
                                          <p:attrName>style.visibility</p:attrName>
                                        </p:attrNameLst>
                                      </p:cBhvr>
                                      <p:to>
                                        <p:strVal val="hidden"/>
                                      </p:to>
                                    </p:set>
                                  </p:childTnLst>
                                </p:cTn>
                              </p:par>
                              <p:par>
                                <p:cTn id="165" presetID="1" presetClass="entr" presetSubtype="0" fill="hold" nodeType="withEffect">
                                  <p:stCondLst>
                                    <p:cond delay="0"/>
                                  </p:stCondLst>
                                  <p:childTnLst>
                                    <p:set>
                                      <p:cBhvr>
                                        <p:cTn id="166" dur="1" fill="hold">
                                          <p:stCondLst>
                                            <p:cond delay="0"/>
                                          </p:stCondLst>
                                        </p:cTn>
                                        <p:tgtEl>
                                          <p:spTgt spid="78"/>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nodeType="clickEffect">
                                  <p:stCondLst>
                                    <p:cond delay="0"/>
                                  </p:stCondLst>
                                  <p:childTnLst>
                                    <p:set>
                                      <p:cBhvr>
                                        <p:cTn id="170" dur="1" fill="hold">
                                          <p:stCondLst>
                                            <p:cond delay="0"/>
                                          </p:stCondLst>
                                        </p:cTn>
                                        <p:tgtEl>
                                          <p:spTgt spid="72"/>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xit" presetSubtype="0" fill="hold" nodeType="clickEffect">
                                  <p:stCondLst>
                                    <p:cond delay="0"/>
                                  </p:stCondLst>
                                  <p:childTnLst>
                                    <p:set>
                                      <p:cBhvr>
                                        <p:cTn id="174" dur="1" fill="hold">
                                          <p:stCondLst>
                                            <p:cond delay="0"/>
                                          </p:stCondLst>
                                        </p:cTn>
                                        <p:tgtEl>
                                          <p:spTgt spid="78"/>
                                        </p:tgtEl>
                                        <p:attrNameLst>
                                          <p:attrName>style.visibility</p:attrName>
                                        </p:attrNameLst>
                                      </p:cBhvr>
                                      <p:to>
                                        <p:strVal val="hidden"/>
                                      </p:to>
                                    </p:set>
                                  </p:childTnLst>
                                </p:cTn>
                              </p:par>
                              <p:par>
                                <p:cTn id="175" presetID="1" presetClass="entr" presetSubtype="0" fill="hold" nodeType="withEffect">
                                  <p:stCondLst>
                                    <p:cond delay="0"/>
                                  </p:stCondLst>
                                  <p:childTnLst>
                                    <p:set>
                                      <p:cBhvr>
                                        <p:cTn id="176" dur="1" fill="hold">
                                          <p:stCondLst>
                                            <p:cond delay="0"/>
                                          </p:stCondLst>
                                        </p:cTn>
                                        <p:tgtEl>
                                          <p:spTgt spid="79"/>
                                        </p:tgtEl>
                                        <p:attrNameLst>
                                          <p:attrName>style.visibility</p:attrName>
                                        </p:attrNameLst>
                                      </p:cBhvr>
                                      <p:to>
                                        <p:strVal val="visible"/>
                                      </p:to>
                                    </p:set>
                                  </p:childTnLst>
                                </p:cTn>
                              </p:par>
                            </p:childTnLst>
                          </p:cTn>
                        </p:par>
                      </p:childTnLst>
                    </p:cTn>
                  </p:par>
                  <p:par>
                    <p:cTn id="177" fill="hold">
                      <p:stCondLst>
                        <p:cond delay="indefinite"/>
                      </p:stCondLst>
                      <p:childTnLst>
                        <p:par>
                          <p:cTn id="178" fill="hold">
                            <p:stCondLst>
                              <p:cond delay="0"/>
                            </p:stCondLst>
                            <p:childTnLst>
                              <p:par>
                                <p:cTn id="179" presetID="1" presetClass="entr" presetSubtype="0" fill="hold" nodeType="clickEffect">
                                  <p:stCondLst>
                                    <p:cond delay="0"/>
                                  </p:stCondLst>
                                  <p:childTnLst>
                                    <p:set>
                                      <p:cBhvr>
                                        <p:cTn id="180" dur="1" fill="hold">
                                          <p:stCondLst>
                                            <p:cond delay="0"/>
                                          </p:stCondLst>
                                        </p:cTn>
                                        <p:tgtEl>
                                          <p:spTgt spid="77"/>
                                        </p:tgtEl>
                                        <p:attrNameLst>
                                          <p:attrName>style.visibility</p:attrName>
                                        </p:attrNameLst>
                                      </p:cBhvr>
                                      <p:to>
                                        <p:strVal val="visible"/>
                                      </p:to>
                                    </p:set>
                                  </p:childTnLst>
                                </p:cTn>
                              </p:par>
                              <p:par>
                                <p:cTn id="181" presetID="1" presetClass="exit" presetSubtype="0" fill="hold" nodeType="withEffect">
                                  <p:stCondLst>
                                    <p:cond delay="0"/>
                                  </p:stCondLst>
                                  <p:childTnLst>
                                    <p:set>
                                      <p:cBhvr>
                                        <p:cTn id="182" dur="1" fill="hold">
                                          <p:stCondLst>
                                            <p:cond delay="0"/>
                                          </p:stCondLst>
                                        </p:cTn>
                                        <p:tgtEl>
                                          <p:spTgt spid="79"/>
                                        </p:tgtEl>
                                        <p:attrNameLst>
                                          <p:attrName>style.visibility</p:attrName>
                                        </p:attrNameLst>
                                      </p:cBhvr>
                                      <p:to>
                                        <p:strVal val="hidden"/>
                                      </p:to>
                                    </p:set>
                                  </p:childTnLst>
                                </p:cTn>
                              </p:par>
                              <p:par>
                                <p:cTn id="183" presetID="1" presetClass="entr" presetSubtype="0" fill="hold" nodeType="withEffect">
                                  <p:stCondLst>
                                    <p:cond delay="0"/>
                                  </p:stCondLst>
                                  <p:childTnLst>
                                    <p:set>
                                      <p:cBhvr>
                                        <p:cTn id="184" dur="1" fill="hold">
                                          <p:stCondLst>
                                            <p:cond delay="0"/>
                                          </p:stCondLst>
                                        </p:cTn>
                                        <p:tgtEl>
                                          <p:spTgt spid="80"/>
                                        </p:tgtEl>
                                        <p:attrNameLst>
                                          <p:attrName>style.visibility</p:attrName>
                                        </p:attrNameLst>
                                      </p:cBhvr>
                                      <p:to>
                                        <p:strVal val="visible"/>
                                      </p:to>
                                    </p:set>
                                  </p:childTnLst>
                                </p:cTn>
                              </p:par>
                            </p:childTnLst>
                          </p:cTn>
                        </p:par>
                      </p:childTnLst>
                    </p:cTn>
                  </p:par>
                  <p:par>
                    <p:cTn id="185" fill="hold">
                      <p:stCondLst>
                        <p:cond delay="indefinite"/>
                      </p:stCondLst>
                      <p:childTnLst>
                        <p:par>
                          <p:cTn id="186" fill="hold">
                            <p:stCondLst>
                              <p:cond delay="0"/>
                            </p:stCondLst>
                            <p:childTnLst>
                              <p:par>
                                <p:cTn id="187" presetID="1" presetClass="entr" presetSubtype="0" fill="hold" grpId="0" nodeType="clickEffect">
                                  <p:stCondLst>
                                    <p:cond delay="0"/>
                                  </p:stCondLst>
                                  <p:childTnLst>
                                    <p:set>
                                      <p:cBhvr>
                                        <p:cTn id="18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3" grpId="0" animBg="1"/>
      <p:bldP spid="4" grpId="0"/>
      <p:bldP spid="5" grpId="0"/>
      <p:bldP spid="6" grpId="0"/>
      <p:bldP spid="7" grpId="0"/>
      <p:bldP spid="8" grpId="0"/>
      <p:bldP spid="19" grpId="0"/>
      <p:bldP spid="24" grpId="0"/>
      <p:bldP spid="28" grpId="0"/>
      <p:bldP spid="30" grpId="0"/>
      <p:bldP spid="54" grpId="0"/>
      <p:bldP spid="12" grpId="0"/>
      <p:bldP spid="21" grpId="0"/>
      <p:bldP spid="22" grpId="0"/>
      <p:bldP spid="26" grpId="0"/>
      <p:bldP spid="27" grpId="0"/>
      <p:bldP spid="29" grpId="0"/>
      <p:bldP spid="37" grpId="0"/>
      <p:bldP spid="38" grpId="0"/>
      <p:bldP spid="39" grpId="0"/>
      <p:bldP spid="40" grpId="0"/>
      <p:bldP spid="41" grpId="0"/>
      <p:bldP spid="68" grpId="0"/>
      <p:bldP spid="69" grpId="0"/>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DBEBD">
            <a:alpha val="66000"/>
          </a:srgbClr>
        </a:solidFill>
        <a:effectLst/>
      </p:bgPr>
    </p:bg>
    <p:spTree>
      <p:nvGrpSpPr>
        <p:cNvPr id="1" name=""/>
        <p:cNvGrpSpPr/>
        <p:nvPr/>
      </p:nvGrpSpPr>
      <p:grpSpPr>
        <a:xfrm>
          <a:off x="0" y="0"/>
          <a:ext cx="0" cy="0"/>
          <a:chOff x="0" y="0"/>
          <a:chExt cx="0" cy="0"/>
        </a:xfrm>
      </p:grpSpPr>
      <p:sp>
        <p:nvSpPr>
          <p:cNvPr id="13" name="Freeform 12"/>
          <p:cNvSpPr/>
          <p:nvPr/>
        </p:nvSpPr>
        <p:spPr>
          <a:xfrm>
            <a:off x="1105081" y="3151221"/>
            <a:ext cx="1044409" cy="1291428"/>
          </a:xfrm>
          <a:custGeom>
            <a:avLst/>
            <a:gdLst>
              <a:gd name="connsiteX0" fmla="*/ 0 w 1005406"/>
              <a:gd name="connsiteY0" fmla="*/ 554708 h 1291428"/>
              <a:gd name="connsiteX1" fmla="*/ 0 w 1005406"/>
              <a:gd name="connsiteY1" fmla="*/ 1291428 h 1291428"/>
              <a:gd name="connsiteX2" fmla="*/ 1005406 w 1005406"/>
              <a:gd name="connsiteY2" fmla="*/ 1282761 h 1291428"/>
              <a:gd name="connsiteX3" fmla="*/ 1001073 w 1005406"/>
              <a:gd name="connsiteY3" fmla="*/ 481036 h 1291428"/>
              <a:gd name="connsiteX4" fmla="*/ 819059 w 1005406"/>
              <a:gd name="connsiteY4" fmla="*/ 186347 h 1291428"/>
              <a:gd name="connsiteX5" fmla="*/ 637046 w 1005406"/>
              <a:gd name="connsiteY5" fmla="*/ 17335 h 1291428"/>
              <a:gd name="connsiteX6" fmla="*/ 528705 w 1005406"/>
              <a:gd name="connsiteY6" fmla="*/ 0 h 1291428"/>
              <a:gd name="connsiteX7" fmla="*/ 381361 w 1005406"/>
              <a:gd name="connsiteY7" fmla="*/ 78006 h 1291428"/>
              <a:gd name="connsiteX8" fmla="*/ 186346 w 1005406"/>
              <a:gd name="connsiteY8" fmla="*/ 294689 h 1291428"/>
              <a:gd name="connsiteX9" fmla="*/ 0 w 1005406"/>
              <a:gd name="connsiteY9" fmla="*/ 554708 h 1291428"/>
              <a:gd name="connsiteX0" fmla="*/ 0 w 1035787"/>
              <a:gd name="connsiteY0" fmla="*/ 554708 h 1291428"/>
              <a:gd name="connsiteX1" fmla="*/ 0 w 1035787"/>
              <a:gd name="connsiteY1" fmla="*/ 1291428 h 1291428"/>
              <a:gd name="connsiteX2" fmla="*/ 1005406 w 1035787"/>
              <a:gd name="connsiteY2" fmla="*/ 1282761 h 1291428"/>
              <a:gd name="connsiteX3" fmla="*/ 1035742 w 1035787"/>
              <a:gd name="connsiteY3" fmla="*/ 533039 h 1291428"/>
              <a:gd name="connsiteX4" fmla="*/ 819059 w 1035787"/>
              <a:gd name="connsiteY4" fmla="*/ 186347 h 1291428"/>
              <a:gd name="connsiteX5" fmla="*/ 637046 w 1035787"/>
              <a:gd name="connsiteY5" fmla="*/ 17335 h 1291428"/>
              <a:gd name="connsiteX6" fmla="*/ 528705 w 1035787"/>
              <a:gd name="connsiteY6" fmla="*/ 0 h 1291428"/>
              <a:gd name="connsiteX7" fmla="*/ 381361 w 1035787"/>
              <a:gd name="connsiteY7" fmla="*/ 78006 h 1291428"/>
              <a:gd name="connsiteX8" fmla="*/ 186346 w 1035787"/>
              <a:gd name="connsiteY8" fmla="*/ 294689 h 1291428"/>
              <a:gd name="connsiteX9" fmla="*/ 0 w 1035787"/>
              <a:gd name="connsiteY9" fmla="*/ 554708 h 1291428"/>
              <a:gd name="connsiteX0" fmla="*/ 0 w 1044409"/>
              <a:gd name="connsiteY0" fmla="*/ 554708 h 1291428"/>
              <a:gd name="connsiteX1" fmla="*/ 0 w 1044409"/>
              <a:gd name="connsiteY1" fmla="*/ 1291428 h 1291428"/>
              <a:gd name="connsiteX2" fmla="*/ 1044409 w 1044409"/>
              <a:gd name="connsiteY2" fmla="*/ 1282761 h 1291428"/>
              <a:gd name="connsiteX3" fmla="*/ 1035742 w 1044409"/>
              <a:gd name="connsiteY3" fmla="*/ 533039 h 1291428"/>
              <a:gd name="connsiteX4" fmla="*/ 819059 w 1044409"/>
              <a:gd name="connsiteY4" fmla="*/ 186347 h 1291428"/>
              <a:gd name="connsiteX5" fmla="*/ 637046 w 1044409"/>
              <a:gd name="connsiteY5" fmla="*/ 17335 h 1291428"/>
              <a:gd name="connsiteX6" fmla="*/ 528705 w 1044409"/>
              <a:gd name="connsiteY6" fmla="*/ 0 h 1291428"/>
              <a:gd name="connsiteX7" fmla="*/ 381361 w 1044409"/>
              <a:gd name="connsiteY7" fmla="*/ 78006 h 1291428"/>
              <a:gd name="connsiteX8" fmla="*/ 186346 w 1044409"/>
              <a:gd name="connsiteY8" fmla="*/ 294689 h 1291428"/>
              <a:gd name="connsiteX9" fmla="*/ 0 w 1044409"/>
              <a:gd name="connsiteY9" fmla="*/ 554708 h 129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4409" h="1291428">
                <a:moveTo>
                  <a:pt x="0" y="554708"/>
                </a:moveTo>
                <a:lnTo>
                  <a:pt x="0" y="1291428"/>
                </a:lnTo>
                <a:lnTo>
                  <a:pt x="1044409" y="1282761"/>
                </a:lnTo>
                <a:cubicBezTo>
                  <a:pt x="1042965" y="1015519"/>
                  <a:pt x="1037186" y="800281"/>
                  <a:pt x="1035742" y="533039"/>
                </a:cubicBezTo>
                <a:lnTo>
                  <a:pt x="819059" y="186347"/>
                </a:lnTo>
                <a:lnTo>
                  <a:pt x="637046" y="17335"/>
                </a:lnTo>
                <a:lnTo>
                  <a:pt x="528705" y="0"/>
                </a:lnTo>
                <a:lnTo>
                  <a:pt x="381361" y="78006"/>
                </a:lnTo>
                <a:lnTo>
                  <a:pt x="186346" y="294689"/>
                </a:lnTo>
                <a:lnTo>
                  <a:pt x="0" y="554708"/>
                </a:lnTo>
                <a:close/>
              </a:path>
            </a:pathLst>
          </a:custGeom>
          <a:pattFill prst="wdDnDiag">
            <a:fgClr>
              <a:srgbClr val="00FF00"/>
            </a:fgClr>
            <a:bgClr>
              <a:schemeClr val="bg1"/>
            </a:bgClr>
          </a:pattFill>
          <a:ln>
            <a:solidFill>
              <a:srgbClr val="00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Freeform 22"/>
          <p:cNvSpPr/>
          <p:nvPr/>
        </p:nvSpPr>
        <p:spPr>
          <a:xfrm>
            <a:off x="288713" y="3150260"/>
            <a:ext cx="2651760" cy="1248405"/>
          </a:xfrm>
          <a:custGeom>
            <a:avLst/>
            <a:gdLst>
              <a:gd name="connsiteX0" fmla="*/ 0 w 6028267"/>
              <a:gd name="connsiteY0" fmla="*/ 1821275 h 1843852"/>
              <a:gd name="connsiteX1" fmla="*/ 2133600 w 6028267"/>
              <a:gd name="connsiteY1" fmla="*/ 3763 h 1843852"/>
              <a:gd name="connsiteX2" fmla="*/ 6028267 w 6028267"/>
              <a:gd name="connsiteY2" fmla="*/ 1843852 h 1843852"/>
              <a:gd name="connsiteX3" fmla="*/ 6028267 w 6028267"/>
              <a:gd name="connsiteY3" fmla="*/ 1843852 h 1843852"/>
              <a:gd name="connsiteX0" fmla="*/ 0 w 6028267"/>
              <a:gd name="connsiteY0" fmla="*/ 1881415 h 1903992"/>
              <a:gd name="connsiteX1" fmla="*/ 3327483 w 6028267"/>
              <a:gd name="connsiteY1" fmla="*/ 3763 h 1903992"/>
              <a:gd name="connsiteX2" fmla="*/ 6028267 w 6028267"/>
              <a:gd name="connsiteY2" fmla="*/ 1903992 h 1903992"/>
              <a:gd name="connsiteX3" fmla="*/ 6028267 w 6028267"/>
              <a:gd name="connsiteY3" fmla="*/ 1903992 h 1903992"/>
              <a:gd name="connsiteX0" fmla="*/ 0 w 6028267"/>
              <a:gd name="connsiteY0" fmla="*/ 1809407 h 1831984"/>
              <a:gd name="connsiteX1" fmla="*/ 3039451 w 6028267"/>
              <a:gd name="connsiteY1" fmla="*/ 3763 h 1831984"/>
              <a:gd name="connsiteX2" fmla="*/ 6028267 w 6028267"/>
              <a:gd name="connsiteY2" fmla="*/ 1831984 h 1831984"/>
              <a:gd name="connsiteX3" fmla="*/ 6028267 w 6028267"/>
              <a:gd name="connsiteY3" fmla="*/ 1831984 h 1831984"/>
              <a:gd name="connsiteX0" fmla="*/ 0 w 6028267"/>
              <a:gd name="connsiteY0" fmla="*/ 1809407 h 1831984"/>
              <a:gd name="connsiteX1" fmla="*/ 2967443 w 6028267"/>
              <a:gd name="connsiteY1" fmla="*/ 3763 h 1831984"/>
              <a:gd name="connsiteX2" fmla="*/ 6028267 w 6028267"/>
              <a:gd name="connsiteY2" fmla="*/ 1831984 h 1831984"/>
              <a:gd name="connsiteX3" fmla="*/ 6028267 w 6028267"/>
              <a:gd name="connsiteY3" fmla="*/ 1831984 h 1831984"/>
              <a:gd name="connsiteX0" fmla="*/ 0 w 6028267"/>
              <a:gd name="connsiteY0" fmla="*/ 3537599 h 3560176"/>
              <a:gd name="connsiteX1" fmla="*/ 3039451 w 6028267"/>
              <a:gd name="connsiteY1" fmla="*/ 3763 h 3560176"/>
              <a:gd name="connsiteX2" fmla="*/ 6028267 w 6028267"/>
              <a:gd name="connsiteY2" fmla="*/ 3560176 h 3560176"/>
              <a:gd name="connsiteX3" fmla="*/ 6028267 w 6028267"/>
              <a:gd name="connsiteY3" fmla="*/ 3560176 h 3560176"/>
              <a:gd name="connsiteX0" fmla="*/ 0 w 6028267"/>
              <a:gd name="connsiteY0" fmla="*/ 3610514 h 3761995"/>
              <a:gd name="connsiteX1" fmla="*/ 1743307 w 6028267"/>
              <a:gd name="connsiteY1" fmla="*/ 3173022 h 3761995"/>
              <a:gd name="connsiteX2" fmla="*/ 3039451 w 6028267"/>
              <a:gd name="connsiteY2" fmla="*/ 76678 h 3761995"/>
              <a:gd name="connsiteX3" fmla="*/ 6028267 w 6028267"/>
              <a:gd name="connsiteY3" fmla="*/ 3633091 h 3761995"/>
              <a:gd name="connsiteX4" fmla="*/ 6028267 w 6028267"/>
              <a:gd name="connsiteY4" fmla="*/ 3633091 h 3761995"/>
              <a:gd name="connsiteX0" fmla="*/ 0 w 6028267"/>
              <a:gd name="connsiteY0" fmla="*/ 3533836 h 3689081"/>
              <a:gd name="connsiteX1" fmla="*/ 1743307 w 6028267"/>
              <a:gd name="connsiteY1" fmla="*/ 3096344 h 3689081"/>
              <a:gd name="connsiteX2" fmla="*/ 3039451 w 6028267"/>
              <a:gd name="connsiteY2" fmla="*/ 0 h 3689081"/>
              <a:gd name="connsiteX3" fmla="*/ 4263587 w 6028267"/>
              <a:gd name="connsiteY3" fmla="*/ 3096345 h 3689081"/>
              <a:gd name="connsiteX4" fmla="*/ 6028267 w 6028267"/>
              <a:gd name="connsiteY4" fmla="*/ 3556413 h 3689081"/>
              <a:gd name="connsiteX5" fmla="*/ 6028267 w 6028267"/>
              <a:gd name="connsiteY5" fmla="*/ 3556413 h 3689081"/>
              <a:gd name="connsiteX0" fmla="*/ 59412 w 6087679"/>
              <a:gd name="connsiteY0" fmla="*/ 3533836 h 3689081"/>
              <a:gd name="connsiteX1" fmla="*/ 290551 w 6087679"/>
              <a:gd name="connsiteY1" fmla="*/ 3528393 h 3689081"/>
              <a:gd name="connsiteX2" fmla="*/ 1802719 w 6087679"/>
              <a:gd name="connsiteY2" fmla="*/ 3096344 h 3689081"/>
              <a:gd name="connsiteX3" fmla="*/ 3098863 w 6087679"/>
              <a:gd name="connsiteY3" fmla="*/ 0 h 3689081"/>
              <a:gd name="connsiteX4" fmla="*/ 4322999 w 6087679"/>
              <a:gd name="connsiteY4" fmla="*/ 3096345 h 3689081"/>
              <a:gd name="connsiteX5" fmla="*/ 6087679 w 6087679"/>
              <a:gd name="connsiteY5" fmla="*/ 3556413 h 3689081"/>
              <a:gd name="connsiteX6" fmla="*/ 6087679 w 6087679"/>
              <a:gd name="connsiteY6" fmla="*/ 3556413 h 3689081"/>
              <a:gd name="connsiteX0" fmla="*/ 59412 w 6087679"/>
              <a:gd name="connsiteY0" fmla="*/ 3533836 h 3684410"/>
              <a:gd name="connsiteX1" fmla="*/ 290551 w 6087679"/>
              <a:gd name="connsiteY1" fmla="*/ 3528393 h 3684410"/>
              <a:gd name="connsiteX2" fmla="*/ 1802719 w 6087679"/>
              <a:gd name="connsiteY2" fmla="*/ 3096344 h 3684410"/>
              <a:gd name="connsiteX3" fmla="*/ 3098863 w 6087679"/>
              <a:gd name="connsiteY3" fmla="*/ 0 h 3684410"/>
              <a:gd name="connsiteX4" fmla="*/ 4322999 w 6087679"/>
              <a:gd name="connsiteY4" fmla="*/ 3096345 h 3684410"/>
              <a:gd name="connsiteX5" fmla="*/ 5691151 w 6087679"/>
              <a:gd name="connsiteY5" fmla="*/ 3528393 h 3684410"/>
              <a:gd name="connsiteX6" fmla="*/ 6087679 w 6087679"/>
              <a:gd name="connsiteY6" fmla="*/ 3556413 h 3684410"/>
              <a:gd name="connsiteX7" fmla="*/ 6087679 w 6087679"/>
              <a:gd name="connsiteY7" fmla="*/ 3556413 h 3684410"/>
              <a:gd name="connsiteX0" fmla="*/ 59412 w 6087679"/>
              <a:gd name="connsiteY0" fmla="*/ 3533836 h 3684410"/>
              <a:gd name="connsiteX1" fmla="*/ 290551 w 6087679"/>
              <a:gd name="connsiteY1" fmla="*/ 3528393 h 3684410"/>
              <a:gd name="connsiteX2" fmla="*/ 1802719 w 6087679"/>
              <a:gd name="connsiteY2" fmla="*/ 3096344 h 3684410"/>
              <a:gd name="connsiteX3" fmla="*/ 3098863 w 6087679"/>
              <a:gd name="connsiteY3" fmla="*/ 0 h 3684410"/>
              <a:gd name="connsiteX4" fmla="*/ 4322999 w 6087679"/>
              <a:gd name="connsiteY4" fmla="*/ 3096345 h 3684410"/>
              <a:gd name="connsiteX5" fmla="*/ 5691151 w 6087679"/>
              <a:gd name="connsiteY5" fmla="*/ 3528393 h 3684410"/>
              <a:gd name="connsiteX6" fmla="*/ 5907175 w 6087679"/>
              <a:gd name="connsiteY6" fmla="*/ 3528393 h 3684410"/>
              <a:gd name="connsiteX7" fmla="*/ 6087679 w 6087679"/>
              <a:gd name="connsiteY7" fmla="*/ 3556413 h 3684410"/>
              <a:gd name="connsiteX8" fmla="*/ 6087679 w 6087679"/>
              <a:gd name="connsiteY8" fmla="*/ 3556413 h 3684410"/>
              <a:gd name="connsiteX0" fmla="*/ 0 w 6028267"/>
              <a:gd name="connsiteY0" fmla="*/ 3533836 h 3684410"/>
              <a:gd name="connsiteX1" fmla="*/ 375155 w 6028267"/>
              <a:gd name="connsiteY1" fmla="*/ 3528393 h 3684410"/>
              <a:gd name="connsiteX2" fmla="*/ 1743307 w 6028267"/>
              <a:gd name="connsiteY2" fmla="*/ 3096344 h 3684410"/>
              <a:gd name="connsiteX3" fmla="*/ 3039451 w 6028267"/>
              <a:gd name="connsiteY3" fmla="*/ 0 h 3684410"/>
              <a:gd name="connsiteX4" fmla="*/ 4263587 w 6028267"/>
              <a:gd name="connsiteY4" fmla="*/ 3096345 h 3684410"/>
              <a:gd name="connsiteX5" fmla="*/ 5631739 w 6028267"/>
              <a:gd name="connsiteY5" fmla="*/ 3528393 h 3684410"/>
              <a:gd name="connsiteX6" fmla="*/ 5847763 w 6028267"/>
              <a:gd name="connsiteY6" fmla="*/ 3528393 h 3684410"/>
              <a:gd name="connsiteX7" fmla="*/ 6028267 w 6028267"/>
              <a:gd name="connsiteY7" fmla="*/ 3556413 h 3684410"/>
              <a:gd name="connsiteX8" fmla="*/ 6028267 w 6028267"/>
              <a:gd name="connsiteY8" fmla="*/ 3556413 h 3684410"/>
              <a:gd name="connsiteX0" fmla="*/ 0 w 6028267"/>
              <a:gd name="connsiteY0" fmla="*/ 3533836 h 3684410"/>
              <a:gd name="connsiteX1" fmla="*/ 231139 w 6028267"/>
              <a:gd name="connsiteY1" fmla="*/ 3528393 h 3684410"/>
              <a:gd name="connsiteX2" fmla="*/ 375155 w 6028267"/>
              <a:gd name="connsiteY2" fmla="*/ 3528393 h 3684410"/>
              <a:gd name="connsiteX3" fmla="*/ 1743307 w 6028267"/>
              <a:gd name="connsiteY3" fmla="*/ 3096344 h 3684410"/>
              <a:gd name="connsiteX4" fmla="*/ 3039451 w 6028267"/>
              <a:gd name="connsiteY4" fmla="*/ 0 h 3684410"/>
              <a:gd name="connsiteX5" fmla="*/ 4263587 w 6028267"/>
              <a:gd name="connsiteY5" fmla="*/ 3096345 h 3684410"/>
              <a:gd name="connsiteX6" fmla="*/ 5631739 w 6028267"/>
              <a:gd name="connsiteY6" fmla="*/ 3528393 h 3684410"/>
              <a:gd name="connsiteX7" fmla="*/ 5847763 w 6028267"/>
              <a:gd name="connsiteY7" fmla="*/ 3528393 h 3684410"/>
              <a:gd name="connsiteX8" fmla="*/ 6028267 w 6028267"/>
              <a:gd name="connsiteY8" fmla="*/ 3556413 h 3684410"/>
              <a:gd name="connsiteX9" fmla="*/ 6028267 w 6028267"/>
              <a:gd name="connsiteY9" fmla="*/ 3556413 h 3684410"/>
              <a:gd name="connsiteX0" fmla="*/ 0 w 6028267"/>
              <a:gd name="connsiteY0" fmla="*/ 3533836 h 3684410"/>
              <a:gd name="connsiteX1" fmla="*/ 375155 w 6028267"/>
              <a:gd name="connsiteY1" fmla="*/ 3528393 h 3684410"/>
              <a:gd name="connsiteX2" fmla="*/ 375155 w 6028267"/>
              <a:gd name="connsiteY2" fmla="*/ 3528393 h 3684410"/>
              <a:gd name="connsiteX3" fmla="*/ 1743307 w 6028267"/>
              <a:gd name="connsiteY3" fmla="*/ 3096344 h 3684410"/>
              <a:gd name="connsiteX4" fmla="*/ 3039451 w 6028267"/>
              <a:gd name="connsiteY4" fmla="*/ 0 h 3684410"/>
              <a:gd name="connsiteX5" fmla="*/ 4263587 w 6028267"/>
              <a:gd name="connsiteY5" fmla="*/ 3096345 h 3684410"/>
              <a:gd name="connsiteX6" fmla="*/ 5631739 w 6028267"/>
              <a:gd name="connsiteY6" fmla="*/ 3528393 h 3684410"/>
              <a:gd name="connsiteX7" fmla="*/ 5847763 w 6028267"/>
              <a:gd name="connsiteY7" fmla="*/ 3528393 h 3684410"/>
              <a:gd name="connsiteX8" fmla="*/ 6028267 w 6028267"/>
              <a:gd name="connsiteY8" fmla="*/ 3556413 h 3684410"/>
              <a:gd name="connsiteX9" fmla="*/ 6028267 w 6028267"/>
              <a:gd name="connsiteY9" fmla="*/ 3556413 h 3684410"/>
              <a:gd name="connsiteX0" fmla="*/ 0 w 6028267"/>
              <a:gd name="connsiteY0" fmla="*/ 3533836 h 3684410"/>
              <a:gd name="connsiteX1" fmla="*/ 375155 w 6028267"/>
              <a:gd name="connsiteY1" fmla="*/ 3528393 h 3684410"/>
              <a:gd name="connsiteX2" fmla="*/ 375155 w 6028267"/>
              <a:gd name="connsiteY2" fmla="*/ 3528393 h 3684410"/>
              <a:gd name="connsiteX3" fmla="*/ 1743307 w 6028267"/>
              <a:gd name="connsiteY3" fmla="*/ 3096344 h 3684410"/>
              <a:gd name="connsiteX4" fmla="*/ 3039451 w 6028267"/>
              <a:gd name="connsiteY4" fmla="*/ 0 h 3684410"/>
              <a:gd name="connsiteX5" fmla="*/ 4263587 w 6028267"/>
              <a:gd name="connsiteY5" fmla="*/ 3096345 h 3684410"/>
              <a:gd name="connsiteX6" fmla="*/ 5631739 w 6028267"/>
              <a:gd name="connsiteY6" fmla="*/ 3528393 h 3684410"/>
              <a:gd name="connsiteX7" fmla="*/ 5847763 w 6028267"/>
              <a:gd name="connsiteY7" fmla="*/ 3528393 h 3684410"/>
              <a:gd name="connsiteX8" fmla="*/ 6028267 w 6028267"/>
              <a:gd name="connsiteY8" fmla="*/ 3556413 h 3684410"/>
              <a:gd name="connsiteX9" fmla="*/ 5991779 w 6028267"/>
              <a:gd name="connsiteY9" fmla="*/ 3528393 h 3684410"/>
              <a:gd name="connsiteX0" fmla="*/ 0 w 6028267"/>
              <a:gd name="connsiteY0" fmla="*/ 3533836 h 3684410"/>
              <a:gd name="connsiteX1" fmla="*/ 375155 w 6028267"/>
              <a:gd name="connsiteY1" fmla="*/ 3528393 h 3684410"/>
              <a:gd name="connsiteX2" fmla="*/ 375155 w 6028267"/>
              <a:gd name="connsiteY2" fmla="*/ 3528393 h 3684410"/>
              <a:gd name="connsiteX3" fmla="*/ 1743307 w 6028267"/>
              <a:gd name="connsiteY3" fmla="*/ 3096344 h 3684410"/>
              <a:gd name="connsiteX4" fmla="*/ 3039451 w 6028267"/>
              <a:gd name="connsiteY4" fmla="*/ 0 h 3684410"/>
              <a:gd name="connsiteX5" fmla="*/ 4263587 w 6028267"/>
              <a:gd name="connsiteY5" fmla="*/ 3096345 h 3684410"/>
              <a:gd name="connsiteX6" fmla="*/ 5631739 w 6028267"/>
              <a:gd name="connsiteY6" fmla="*/ 3528393 h 3684410"/>
              <a:gd name="connsiteX7" fmla="*/ 5631739 w 6028267"/>
              <a:gd name="connsiteY7" fmla="*/ 3528393 h 3684410"/>
              <a:gd name="connsiteX8" fmla="*/ 6028267 w 6028267"/>
              <a:gd name="connsiteY8" fmla="*/ 3556413 h 3684410"/>
              <a:gd name="connsiteX9" fmla="*/ 5991779 w 6028267"/>
              <a:gd name="connsiteY9" fmla="*/ 3528393 h 3684410"/>
              <a:gd name="connsiteX0" fmla="*/ 0 w 5991779"/>
              <a:gd name="connsiteY0" fmla="*/ 3533836 h 3684410"/>
              <a:gd name="connsiteX1" fmla="*/ 375155 w 5991779"/>
              <a:gd name="connsiteY1" fmla="*/ 3528393 h 3684410"/>
              <a:gd name="connsiteX2" fmla="*/ 375155 w 5991779"/>
              <a:gd name="connsiteY2" fmla="*/ 3528393 h 3684410"/>
              <a:gd name="connsiteX3" fmla="*/ 1743307 w 5991779"/>
              <a:gd name="connsiteY3" fmla="*/ 3096344 h 3684410"/>
              <a:gd name="connsiteX4" fmla="*/ 3039451 w 5991779"/>
              <a:gd name="connsiteY4" fmla="*/ 0 h 3684410"/>
              <a:gd name="connsiteX5" fmla="*/ 4263587 w 5991779"/>
              <a:gd name="connsiteY5" fmla="*/ 3096345 h 3684410"/>
              <a:gd name="connsiteX6" fmla="*/ 5631739 w 5991779"/>
              <a:gd name="connsiteY6" fmla="*/ 3528393 h 3684410"/>
              <a:gd name="connsiteX7" fmla="*/ 5631739 w 5991779"/>
              <a:gd name="connsiteY7" fmla="*/ 3528393 h 3684410"/>
              <a:gd name="connsiteX8" fmla="*/ 5991779 w 5991779"/>
              <a:gd name="connsiteY8" fmla="*/ 3528393 h 3684410"/>
              <a:gd name="connsiteX9" fmla="*/ 5991779 w 5991779"/>
              <a:gd name="connsiteY9" fmla="*/ 3528393 h 3684410"/>
              <a:gd name="connsiteX0" fmla="*/ 0 w 5991779"/>
              <a:gd name="connsiteY0" fmla="*/ 3533836 h 3535532"/>
              <a:gd name="connsiteX1" fmla="*/ 375155 w 5991779"/>
              <a:gd name="connsiteY1" fmla="*/ 3528393 h 3535532"/>
              <a:gd name="connsiteX2" fmla="*/ 1027303 w 5991779"/>
              <a:gd name="connsiteY2" fmla="*/ 3528394 h 3535532"/>
              <a:gd name="connsiteX3" fmla="*/ 1743307 w 5991779"/>
              <a:gd name="connsiteY3" fmla="*/ 3096344 h 3535532"/>
              <a:gd name="connsiteX4" fmla="*/ 3039451 w 5991779"/>
              <a:gd name="connsiteY4" fmla="*/ 0 h 3535532"/>
              <a:gd name="connsiteX5" fmla="*/ 4263587 w 5991779"/>
              <a:gd name="connsiteY5" fmla="*/ 3096345 h 3535532"/>
              <a:gd name="connsiteX6" fmla="*/ 5631739 w 5991779"/>
              <a:gd name="connsiteY6" fmla="*/ 3528393 h 3535532"/>
              <a:gd name="connsiteX7" fmla="*/ 5631739 w 5991779"/>
              <a:gd name="connsiteY7" fmla="*/ 3528393 h 3535532"/>
              <a:gd name="connsiteX8" fmla="*/ 5991779 w 5991779"/>
              <a:gd name="connsiteY8" fmla="*/ 3528393 h 3535532"/>
              <a:gd name="connsiteX9" fmla="*/ 5991779 w 5991779"/>
              <a:gd name="connsiteY9" fmla="*/ 3528393 h 3535532"/>
              <a:gd name="connsiteX0" fmla="*/ 0 w 5991779"/>
              <a:gd name="connsiteY0" fmla="*/ 3533836 h 3562005"/>
              <a:gd name="connsiteX1" fmla="*/ 1027303 w 5991779"/>
              <a:gd name="connsiteY1" fmla="*/ 3528394 h 3562005"/>
              <a:gd name="connsiteX2" fmla="*/ 1743307 w 5991779"/>
              <a:gd name="connsiteY2" fmla="*/ 3096344 h 3562005"/>
              <a:gd name="connsiteX3" fmla="*/ 3039451 w 5991779"/>
              <a:gd name="connsiteY3" fmla="*/ 0 h 3562005"/>
              <a:gd name="connsiteX4" fmla="*/ 4263587 w 5991779"/>
              <a:gd name="connsiteY4" fmla="*/ 3096345 h 3562005"/>
              <a:gd name="connsiteX5" fmla="*/ 5631739 w 5991779"/>
              <a:gd name="connsiteY5" fmla="*/ 3528393 h 3562005"/>
              <a:gd name="connsiteX6" fmla="*/ 5631739 w 5991779"/>
              <a:gd name="connsiteY6" fmla="*/ 3528393 h 3562005"/>
              <a:gd name="connsiteX7" fmla="*/ 5991779 w 5991779"/>
              <a:gd name="connsiteY7" fmla="*/ 3528393 h 3562005"/>
              <a:gd name="connsiteX8" fmla="*/ 5991779 w 5991779"/>
              <a:gd name="connsiteY8" fmla="*/ 3528393 h 3562005"/>
              <a:gd name="connsiteX0" fmla="*/ 0 w 4964476"/>
              <a:gd name="connsiteY0" fmla="*/ 3528394 h 3528394"/>
              <a:gd name="connsiteX1" fmla="*/ 716004 w 4964476"/>
              <a:gd name="connsiteY1" fmla="*/ 3096344 h 3528394"/>
              <a:gd name="connsiteX2" fmla="*/ 2012148 w 4964476"/>
              <a:gd name="connsiteY2" fmla="*/ 0 h 3528394"/>
              <a:gd name="connsiteX3" fmla="*/ 3236284 w 4964476"/>
              <a:gd name="connsiteY3" fmla="*/ 3096345 h 3528394"/>
              <a:gd name="connsiteX4" fmla="*/ 4604436 w 4964476"/>
              <a:gd name="connsiteY4" fmla="*/ 3528393 h 3528394"/>
              <a:gd name="connsiteX5" fmla="*/ 4604436 w 4964476"/>
              <a:gd name="connsiteY5" fmla="*/ 3528393 h 3528394"/>
              <a:gd name="connsiteX6" fmla="*/ 4964476 w 4964476"/>
              <a:gd name="connsiteY6" fmla="*/ 3528393 h 3528394"/>
              <a:gd name="connsiteX7" fmla="*/ 4964476 w 4964476"/>
              <a:gd name="connsiteY7" fmla="*/ 3528393 h 3528394"/>
              <a:gd name="connsiteX0" fmla="*/ 0 w 4964476"/>
              <a:gd name="connsiteY0" fmla="*/ 3528400 h 3528400"/>
              <a:gd name="connsiteX1" fmla="*/ 655339 w 4964476"/>
              <a:gd name="connsiteY1" fmla="*/ 3069903 h 3528400"/>
              <a:gd name="connsiteX2" fmla="*/ 2012148 w 4964476"/>
              <a:gd name="connsiteY2" fmla="*/ 6 h 3528400"/>
              <a:gd name="connsiteX3" fmla="*/ 3236284 w 4964476"/>
              <a:gd name="connsiteY3" fmla="*/ 3096351 h 3528400"/>
              <a:gd name="connsiteX4" fmla="*/ 4604436 w 4964476"/>
              <a:gd name="connsiteY4" fmla="*/ 3528399 h 3528400"/>
              <a:gd name="connsiteX5" fmla="*/ 4604436 w 4964476"/>
              <a:gd name="connsiteY5" fmla="*/ 3528399 h 3528400"/>
              <a:gd name="connsiteX6" fmla="*/ 4964476 w 4964476"/>
              <a:gd name="connsiteY6" fmla="*/ 3528399 h 3528400"/>
              <a:gd name="connsiteX7" fmla="*/ 4964476 w 4964476"/>
              <a:gd name="connsiteY7" fmla="*/ 3528399 h 3528400"/>
              <a:gd name="connsiteX0" fmla="*/ 0 w 4964476"/>
              <a:gd name="connsiteY0" fmla="*/ 3528400 h 3528400"/>
              <a:gd name="connsiteX1" fmla="*/ 655339 w 4964476"/>
              <a:gd name="connsiteY1" fmla="*/ 3069903 h 3528400"/>
              <a:gd name="connsiteX2" fmla="*/ 2012148 w 4964476"/>
              <a:gd name="connsiteY2" fmla="*/ 6 h 3528400"/>
              <a:gd name="connsiteX3" fmla="*/ 3236284 w 4964476"/>
              <a:gd name="connsiteY3" fmla="*/ 3096351 h 3528400"/>
              <a:gd name="connsiteX4" fmla="*/ 4604436 w 4964476"/>
              <a:gd name="connsiteY4" fmla="*/ 3528399 h 3528400"/>
              <a:gd name="connsiteX5" fmla="*/ 3891625 w 4964476"/>
              <a:gd name="connsiteY5" fmla="*/ 3528400 h 3528400"/>
              <a:gd name="connsiteX6" fmla="*/ 4964476 w 4964476"/>
              <a:gd name="connsiteY6" fmla="*/ 3528399 h 3528400"/>
              <a:gd name="connsiteX7" fmla="*/ 4964476 w 4964476"/>
              <a:gd name="connsiteY7" fmla="*/ 3528399 h 3528400"/>
              <a:gd name="connsiteX0" fmla="*/ 0 w 4964476"/>
              <a:gd name="connsiteY0" fmla="*/ 3528400 h 3528400"/>
              <a:gd name="connsiteX1" fmla="*/ 655339 w 4964476"/>
              <a:gd name="connsiteY1" fmla="*/ 3069903 h 3528400"/>
              <a:gd name="connsiteX2" fmla="*/ 2012148 w 4964476"/>
              <a:gd name="connsiteY2" fmla="*/ 6 h 3528400"/>
              <a:gd name="connsiteX3" fmla="*/ 3236284 w 4964476"/>
              <a:gd name="connsiteY3" fmla="*/ 3096351 h 3528400"/>
              <a:gd name="connsiteX4" fmla="*/ 3891625 w 4964476"/>
              <a:gd name="connsiteY4" fmla="*/ 3528400 h 3528400"/>
              <a:gd name="connsiteX5" fmla="*/ 4964476 w 4964476"/>
              <a:gd name="connsiteY5" fmla="*/ 3528399 h 3528400"/>
              <a:gd name="connsiteX6" fmla="*/ 4964476 w 4964476"/>
              <a:gd name="connsiteY6" fmla="*/ 3528399 h 3528400"/>
              <a:gd name="connsiteX0" fmla="*/ 0 w 4964476"/>
              <a:gd name="connsiteY0" fmla="*/ 3528400 h 3528400"/>
              <a:gd name="connsiteX1" fmla="*/ 655339 w 4964476"/>
              <a:gd name="connsiteY1" fmla="*/ 3069903 h 3528400"/>
              <a:gd name="connsiteX2" fmla="*/ 2012148 w 4964476"/>
              <a:gd name="connsiteY2" fmla="*/ 6 h 3528400"/>
              <a:gd name="connsiteX3" fmla="*/ 3236284 w 4964476"/>
              <a:gd name="connsiteY3" fmla="*/ 3096351 h 3528400"/>
              <a:gd name="connsiteX4" fmla="*/ 3891625 w 4964476"/>
              <a:gd name="connsiteY4" fmla="*/ 3528400 h 3528400"/>
              <a:gd name="connsiteX5" fmla="*/ 4964476 w 4964476"/>
              <a:gd name="connsiteY5" fmla="*/ 3528399 h 3528400"/>
              <a:gd name="connsiteX0" fmla="*/ 0 w 3891625"/>
              <a:gd name="connsiteY0" fmla="*/ 3528400 h 3528400"/>
              <a:gd name="connsiteX1" fmla="*/ 655339 w 3891625"/>
              <a:gd name="connsiteY1" fmla="*/ 3069903 h 3528400"/>
              <a:gd name="connsiteX2" fmla="*/ 2012148 w 3891625"/>
              <a:gd name="connsiteY2" fmla="*/ 6 h 3528400"/>
              <a:gd name="connsiteX3" fmla="*/ 3236284 w 3891625"/>
              <a:gd name="connsiteY3" fmla="*/ 3096351 h 3528400"/>
              <a:gd name="connsiteX4" fmla="*/ 3891625 w 3891625"/>
              <a:gd name="connsiteY4" fmla="*/ 3528400 h 352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1625" h="3528400">
                <a:moveTo>
                  <a:pt x="0" y="3528400"/>
                </a:moveTo>
                <a:cubicBezTo>
                  <a:pt x="290551" y="3455485"/>
                  <a:pt x="319981" y="3657969"/>
                  <a:pt x="655339" y="3069903"/>
                </a:cubicBezTo>
                <a:cubicBezTo>
                  <a:pt x="990697" y="2481837"/>
                  <a:pt x="1581991" y="-4402"/>
                  <a:pt x="2012148" y="6"/>
                </a:cubicBezTo>
                <a:cubicBezTo>
                  <a:pt x="2442305" y="4414"/>
                  <a:pt x="2923038" y="2508285"/>
                  <a:pt x="3236284" y="3096351"/>
                </a:cubicBezTo>
                <a:cubicBezTo>
                  <a:pt x="3549530" y="3684417"/>
                  <a:pt x="3603593" y="3456392"/>
                  <a:pt x="3891625" y="3528400"/>
                </a:cubicBezTo>
              </a:path>
            </a:pathLst>
          </a:custGeom>
          <a:ln w="25400">
            <a:solidFill>
              <a:srgbClr val="008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8000"/>
              </a:solidFill>
            </a:endParaRPr>
          </a:p>
        </p:txBody>
      </p:sp>
      <p:sp>
        <p:nvSpPr>
          <p:cNvPr id="4" name="TextBox 3"/>
          <p:cNvSpPr txBox="1"/>
          <p:nvPr/>
        </p:nvSpPr>
        <p:spPr>
          <a:xfrm>
            <a:off x="179512" y="764704"/>
            <a:ext cx="8656481" cy="830997"/>
          </a:xfrm>
          <a:prstGeom prst="rect">
            <a:avLst/>
          </a:prstGeom>
          <a:noFill/>
        </p:spPr>
        <p:txBody>
          <a:bodyPr wrap="square" rtlCol="0">
            <a:spAutoFit/>
          </a:bodyPr>
          <a:lstStyle/>
          <a:p>
            <a:r>
              <a:rPr lang="en-GB" sz="2400" dirty="0"/>
              <a:t>In these examples we will return to the standard normal distribution </a:t>
            </a:r>
            <a:r>
              <a:rPr lang="en-GB" sz="2400" i="1" dirty="0">
                <a:latin typeface="Times New Roman" panose="02020603050405020304" pitchFamily="18" charset="0"/>
                <a:cs typeface="Times New Roman" panose="02020603050405020304" pitchFamily="18" charset="0"/>
              </a:rPr>
              <a:t>Z</a:t>
            </a:r>
            <a:r>
              <a:rPr lang="en-GB" sz="2400" dirty="0">
                <a:latin typeface="Times New Roman" panose="02020603050405020304" pitchFamily="18" charset="0"/>
                <a:cs typeface="Times New Roman" panose="02020603050405020304" pitchFamily="18" charset="0"/>
              </a:rPr>
              <a:t> ~ </a:t>
            </a:r>
            <a:r>
              <a:rPr lang="en-GB" sz="2400" i="1" dirty="0">
                <a:latin typeface="Times New Roman" panose="02020603050405020304" pitchFamily="18" charset="0"/>
                <a:cs typeface="Times New Roman" panose="02020603050405020304" pitchFamily="18" charset="0"/>
              </a:rPr>
              <a:t>N</a:t>
            </a:r>
            <a:r>
              <a:rPr lang="en-GB" sz="2400" dirty="0">
                <a:latin typeface="Times New Roman" panose="02020603050405020304" pitchFamily="18" charset="0"/>
                <a:cs typeface="Times New Roman" panose="02020603050405020304" pitchFamily="18" charset="0"/>
              </a:rPr>
              <a:t>(0, 1). </a:t>
            </a:r>
          </a:p>
        </p:txBody>
      </p:sp>
      <p:sp>
        <p:nvSpPr>
          <p:cNvPr id="5" name="TextBox 4"/>
          <p:cNvSpPr txBox="1"/>
          <p:nvPr/>
        </p:nvSpPr>
        <p:spPr>
          <a:xfrm>
            <a:off x="179511" y="1537434"/>
            <a:ext cx="8656481" cy="461665"/>
          </a:xfrm>
          <a:prstGeom prst="rect">
            <a:avLst/>
          </a:prstGeom>
          <a:noFill/>
        </p:spPr>
        <p:txBody>
          <a:bodyPr wrap="square" rtlCol="0">
            <a:spAutoFit/>
          </a:bodyPr>
          <a:lstStyle/>
          <a:p>
            <a:r>
              <a:rPr lang="en-GB" sz="2400" dirty="0"/>
              <a:t>Given that </a:t>
            </a:r>
            <a:r>
              <a:rPr lang="en-GB" sz="2400" i="1" dirty="0">
                <a:latin typeface="Times New Roman" panose="02020603050405020304" pitchFamily="18" charset="0"/>
                <a:cs typeface="Times New Roman" panose="02020603050405020304" pitchFamily="18" charset="0"/>
              </a:rPr>
              <a:t>Z</a:t>
            </a:r>
            <a:r>
              <a:rPr lang="en-GB" sz="2400" dirty="0">
                <a:latin typeface="Times New Roman" panose="02020603050405020304" pitchFamily="18" charset="0"/>
                <a:cs typeface="Times New Roman" panose="02020603050405020304" pitchFamily="18" charset="0"/>
              </a:rPr>
              <a:t> ~ </a:t>
            </a:r>
            <a:r>
              <a:rPr lang="en-GB" sz="2400" i="1" dirty="0">
                <a:latin typeface="Times New Roman" panose="02020603050405020304" pitchFamily="18" charset="0"/>
                <a:cs typeface="Times New Roman" panose="02020603050405020304" pitchFamily="18" charset="0"/>
              </a:rPr>
              <a:t>N</a:t>
            </a:r>
            <a:r>
              <a:rPr lang="en-GB" sz="2400" dirty="0">
                <a:latin typeface="Times New Roman" panose="02020603050405020304" pitchFamily="18" charset="0"/>
                <a:cs typeface="Times New Roman" panose="02020603050405020304" pitchFamily="18" charset="0"/>
              </a:rPr>
              <a:t>(0, 1) </a:t>
            </a:r>
            <a:r>
              <a:rPr lang="en-GB" sz="2400" dirty="0"/>
              <a:t>use your GDC to find </a:t>
            </a:r>
            <a:r>
              <a:rPr lang="en-GB" sz="2400" i="1" dirty="0">
                <a:latin typeface="Times New Roman" panose="02020603050405020304" pitchFamily="18" charset="0"/>
                <a:cs typeface="Times New Roman" panose="02020603050405020304" pitchFamily="18" charset="0"/>
              </a:rPr>
              <a:t>a.</a:t>
            </a:r>
            <a:r>
              <a:rPr lang="en-GB" sz="2400" dirty="0">
                <a:latin typeface="Times New Roman" panose="02020603050405020304" pitchFamily="18" charset="0"/>
                <a:cs typeface="Times New Roman" panose="02020603050405020304" pitchFamily="18" charset="0"/>
              </a:rPr>
              <a:t> </a:t>
            </a:r>
          </a:p>
        </p:txBody>
      </p:sp>
      <p:sp>
        <p:nvSpPr>
          <p:cNvPr id="6" name="TextBox 5"/>
          <p:cNvSpPr txBox="1"/>
          <p:nvPr/>
        </p:nvSpPr>
        <p:spPr>
          <a:xfrm>
            <a:off x="683568" y="1988840"/>
            <a:ext cx="3315197" cy="461665"/>
          </a:xfrm>
          <a:prstGeom prst="rect">
            <a:avLst/>
          </a:prstGeom>
          <a:noFill/>
        </p:spPr>
        <p:txBody>
          <a:bodyPr wrap="square" rtlCol="0">
            <a:spAutoFit/>
          </a:bodyPr>
          <a:lstStyle/>
          <a:p>
            <a:r>
              <a:rPr lang="en-GB" sz="2400" dirty="0"/>
              <a:t>P (</a:t>
            </a:r>
            <a:r>
              <a:rPr lang="en-GB" sz="2400" i="1" dirty="0">
                <a:latin typeface="Times New Roman" panose="02020603050405020304" pitchFamily="18" charset="0"/>
                <a:cs typeface="Times New Roman" panose="02020603050405020304" pitchFamily="18" charset="0"/>
              </a:rPr>
              <a:t>–a &lt; Z</a:t>
            </a:r>
            <a:r>
              <a:rPr lang="en-GB" sz="2400" dirty="0">
                <a:latin typeface="Times New Roman" panose="02020603050405020304" pitchFamily="18" charset="0"/>
                <a:cs typeface="Times New Roman" panose="02020603050405020304" pitchFamily="18" charset="0"/>
              </a:rPr>
              <a:t> &lt; </a:t>
            </a:r>
            <a:r>
              <a:rPr lang="en-GB" sz="2400" i="1" dirty="0">
                <a:latin typeface="Times New Roman" panose="02020603050405020304" pitchFamily="18" charset="0"/>
                <a:cs typeface="Times New Roman" panose="02020603050405020304" pitchFamily="18" charset="0"/>
              </a:rPr>
              <a:t>a</a:t>
            </a:r>
            <a:r>
              <a:rPr lang="en-GB" sz="2400" dirty="0"/>
              <a:t>) = 0.42</a:t>
            </a:r>
            <a:r>
              <a:rPr lang="en-GB" sz="2400" i="1" dirty="0">
                <a:latin typeface="Times New Roman" panose="02020603050405020304" pitchFamily="18" charset="0"/>
                <a:cs typeface="Times New Roman" panose="02020603050405020304" pitchFamily="18" charset="0"/>
              </a:rPr>
              <a:t>.</a:t>
            </a:r>
            <a:r>
              <a:rPr lang="en-GB" sz="2400" dirty="0">
                <a:latin typeface="Times New Roman" panose="02020603050405020304" pitchFamily="18" charset="0"/>
                <a:cs typeface="Times New Roman" panose="02020603050405020304" pitchFamily="18" charset="0"/>
              </a:rPr>
              <a:t> </a:t>
            </a:r>
          </a:p>
        </p:txBody>
      </p:sp>
      <p:sp>
        <p:nvSpPr>
          <p:cNvPr id="7" name="TextBox 6"/>
          <p:cNvSpPr txBox="1"/>
          <p:nvPr/>
        </p:nvSpPr>
        <p:spPr>
          <a:xfrm>
            <a:off x="179511" y="2450505"/>
            <a:ext cx="1080122" cy="461665"/>
          </a:xfrm>
          <a:prstGeom prst="rect">
            <a:avLst/>
          </a:prstGeom>
          <a:noFill/>
        </p:spPr>
        <p:txBody>
          <a:bodyPr wrap="square" rtlCol="0">
            <a:spAutoFit/>
          </a:bodyPr>
          <a:lstStyle/>
          <a:p>
            <a:r>
              <a:rPr lang="en-GB" sz="2400" dirty="0"/>
              <a:t>Step 1:</a:t>
            </a:r>
            <a:endParaRPr lang="en-GB"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259633" y="2450505"/>
            <a:ext cx="3600399" cy="461665"/>
          </a:xfrm>
          <a:prstGeom prst="rect">
            <a:avLst/>
          </a:prstGeom>
          <a:noFill/>
        </p:spPr>
        <p:txBody>
          <a:bodyPr wrap="square" rtlCol="0">
            <a:spAutoFit/>
          </a:bodyPr>
          <a:lstStyle/>
          <a:p>
            <a:r>
              <a:rPr lang="en-GB" sz="2400" dirty="0"/>
              <a:t>Draw a sketch</a:t>
            </a:r>
            <a:endParaRPr lang="en-GB" sz="2400" dirty="0">
              <a:latin typeface="Times New Roman" panose="02020603050405020304" pitchFamily="18" charset="0"/>
              <a:cs typeface="Times New Roman" panose="02020603050405020304" pitchFamily="18" charset="0"/>
            </a:endParaRPr>
          </a:p>
        </p:txBody>
      </p:sp>
      <p:cxnSp>
        <p:nvCxnSpPr>
          <p:cNvPr id="15" name="Straight Arrow Connector 14"/>
          <p:cNvCxnSpPr/>
          <p:nvPr/>
        </p:nvCxnSpPr>
        <p:spPr>
          <a:xfrm>
            <a:off x="179512" y="4428080"/>
            <a:ext cx="301752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614593" y="2762244"/>
            <a:ext cx="586601" cy="400110"/>
          </a:xfrm>
          <a:prstGeom prst="rect">
            <a:avLst/>
          </a:prstGeom>
        </p:spPr>
        <p:txBody>
          <a:bodyPr wrap="square">
            <a:spAutoFit/>
          </a:bodyPr>
          <a:lstStyle/>
          <a:p>
            <a:r>
              <a:rPr lang="en-GB" sz="800" b="1" i="1" dirty="0">
                <a:latin typeface="Times New Roman" pitchFamily="18" charset="0"/>
                <a:cs typeface="Times New Roman" pitchFamily="18" charset="0"/>
              </a:rPr>
              <a:t> </a:t>
            </a:r>
            <a:r>
              <a:rPr lang="en-US" sz="2000" i="1" dirty="0">
                <a:latin typeface="Times New Roman" pitchFamily="18" charset="0"/>
                <a:cs typeface="Times New Roman" pitchFamily="18" charset="0"/>
              </a:rPr>
              <a:t>f(z)</a:t>
            </a:r>
            <a:endParaRPr lang="en-GB" sz="2000" baseline="-25000" dirty="0"/>
          </a:p>
        </p:txBody>
      </p:sp>
      <p:sp>
        <p:nvSpPr>
          <p:cNvPr id="24" name="Rectangle 23"/>
          <p:cNvSpPr/>
          <p:nvPr/>
        </p:nvSpPr>
        <p:spPr>
          <a:xfrm>
            <a:off x="1466592" y="4459735"/>
            <a:ext cx="360040" cy="400110"/>
          </a:xfrm>
          <a:prstGeom prst="rect">
            <a:avLst/>
          </a:prstGeom>
        </p:spPr>
        <p:txBody>
          <a:bodyPr wrap="square">
            <a:spAutoFit/>
          </a:bodyPr>
          <a:lstStyle/>
          <a:p>
            <a:r>
              <a:rPr lang="en-GB" sz="800" b="1" dirty="0">
                <a:solidFill>
                  <a:srgbClr val="008000"/>
                </a:solidFill>
                <a:latin typeface="Times New Roman" pitchFamily="18" charset="0"/>
                <a:cs typeface="Times New Roman" pitchFamily="18" charset="0"/>
              </a:rPr>
              <a:t> </a:t>
            </a:r>
            <a:r>
              <a:rPr lang="en-US" sz="2000" b="1" dirty="0">
                <a:solidFill>
                  <a:srgbClr val="008000"/>
                </a:solidFill>
                <a:latin typeface="Times New Roman" pitchFamily="18" charset="0"/>
                <a:cs typeface="Times New Roman" pitchFamily="18" charset="0"/>
              </a:rPr>
              <a:t>0</a:t>
            </a:r>
            <a:endParaRPr lang="en-GB" sz="2000" b="1" dirty="0">
              <a:solidFill>
                <a:srgbClr val="008000"/>
              </a:solidFill>
            </a:endParaRPr>
          </a:p>
        </p:txBody>
      </p:sp>
      <p:cxnSp>
        <p:nvCxnSpPr>
          <p:cNvPr id="25" name="Straight Connector 24"/>
          <p:cNvCxnSpPr/>
          <p:nvPr/>
        </p:nvCxnSpPr>
        <p:spPr>
          <a:xfrm>
            <a:off x="1645399" y="3015222"/>
            <a:ext cx="1217" cy="1463040"/>
          </a:xfrm>
          <a:prstGeom prst="line">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789238" y="4318227"/>
            <a:ext cx="586601" cy="400110"/>
          </a:xfrm>
          <a:prstGeom prst="rect">
            <a:avLst/>
          </a:prstGeom>
        </p:spPr>
        <p:txBody>
          <a:bodyPr wrap="square">
            <a:spAutoFit/>
          </a:bodyPr>
          <a:lstStyle/>
          <a:p>
            <a:r>
              <a:rPr lang="en-GB" sz="800" b="1" i="1" dirty="0">
                <a:latin typeface="Times New Roman" pitchFamily="18" charset="0"/>
                <a:cs typeface="Times New Roman" pitchFamily="18" charset="0"/>
              </a:rPr>
              <a:t> </a:t>
            </a:r>
            <a:r>
              <a:rPr lang="en-US" sz="2000" i="1" dirty="0">
                <a:latin typeface="Times New Roman" pitchFamily="18" charset="0"/>
                <a:cs typeface="Times New Roman" pitchFamily="18" charset="0"/>
              </a:rPr>
              <a:t>z</a:t>
            </a:r>
            <a:endParaRPr lang="en-GB" sz="2000" i="1" baseline="-25000" dirty="0"/>
          </a:p>
        </p:txBody>
      </p:sp>
      <p:sp>
        <p:nvSpPr>
          <p:cNvPr id="30" name="Rectangle 29"/>
          <p:cNvSpPr/>
          <p:nvPr/>
        </p:nvSpPr>
        <p:spPr>
          <a:xfrm>
            <a:off x="1963734" y="4375749"/>
            <a:ext cx="354011" cy="400110"/>
          </a:xfrm>
          <a:prstGeom prst="rect">
            <a:avLst/>
          </a:prstGeom>
        </p:spPr>
        <p:txBody>
          <a:bodyPr wrap="square">
            <a:spAutoFit/>
          </a:bodyPr>
          <a:lstStyle/>
          <a:p>
            <a:r>
              <a:rPr lang="en-GB" sz="800" b="1" i="1" dirty="0">
                <a:latin typeface="Times New Roman" pitchFamily="18" charset="0"/>
                <a:cs typeface="Times New Roman" pitchFamily="18" charset="0"/>
              </a:rPr>
              <a:t> </a:t>
            </a:r>
            <a:r>
              <a:rPr lang="en-US" sz="2000" i="1" dirty="0">
                <a:latin typeface="Times New Roman" pitchFamily="18" charset="0"/>
                <a:cs typeface="Times New Roman" pitchFamily="18" charset="0"/>
              </a:rPr>
              <a:t>a</a:t>
            </a:r>
            <a:endParaRPr lang="en-GB" sz="2000" i="1" baseline="-25000" dirty="0"/>
          </a:p>
        </p:txBody>
      </p:sp>
      <p:sp>
        <p:nvSpPr>
          <p:cNvPr id="12" name="Rectangle 11"/>
          <p:cNvSpPr/>
          <p:nvPr/>
        </p:nvSpPr>
        <p:spPr>
          <a:xfrm>
            <a:off x="1413768" y="3806412"/>
            <a:ext cx="593432" cy="369332"/>
          </a:xfrm>
          <a:prstGeom prst="rect">
            <a:avLst/>
          </a:prstGeom>
        </p:spPr>
        <p:txBody>
          <a:bodyPr wrap="none">
            <a:spAutoFit/>
          </a:bodyPr>
          <a:lstStyle/>
          <a:p>
            <a:r>
              <a:rPr lang="en-GB" dirty="0"/>
              <a:t>0.42</a:t>
            </a:r>
          </a:p>
        </p:txBody>
      </p:sp>
      <p:sp>
        <p:nvSpPr>
          <p:cNvPr id="50" name="Rectangle 49"/>
          <p:cNvSpPr/>
          <p:nvPr/>
        </p:nvSpPr>
        <p:spPr>
          <a:xfrm>
            <a:off x="821399" y="4386454"/>
            <a:ext cx="474019" cy="400110"/>
          </a:xfrm>
          <a:prstGeom prst="rect">
            <a:avLst/>
          </a:prstGeom>
        </p:spPr>
        <p:txBody>
          <a:bodyPr wrap="square">
            <a:spAutoFit/>
          </a:bodyPr>
          <a:lstStyle/>
          <a:p>
            <a:r>
              <a:rPr lang="en-GB" sz="800" b="1" i="1" dirty="0">
                <a:latin typeface="Times New Roman" pitchFamily="18" charset="0"/>
                <a:cs typeface="Times New Roman" pitchFamily="18" charset="0"/>
              </a:rPr>
              <a:t> </a:t>
            </a:r>
            <a:r>
              <a:rPr lang="en-GB" sz="2000" i="1" dirty="0">
                <a:latin typeface="Times New Roman" panose="02020603050405020304" pitchFamily="18" charset="0"/>
                <a:cs typeface="Times New Roman" panose="02020603050405020304" pitchFamily="18" charset="0"/>
              </a:rPr>
              <a:t>–</a:t>
            </a:r>
            <a:r>
              <a:rPr lang="en-US" sz="2000" i="1" dirty="0">
                <a:latin typeface="Times New Roman" pitchFamily="18" charset="0"/>
                <a:cs typeface="Times New Roman" pitchFamily="18" charset="0"/>
              </a:rPr>
              <a:t>a</a:t>
            </a:r>
            <a:endParaRPr lang="en-GB" sz="2000" i="1" baseline="-25000" dirty="0"/>
          </a:p>
        </p:txBody>
      </p:sp>
      <p:sp>
        <p:nvSpPr>
          <p:cNvPr id="57" name="TextBox 56"/>
          <p:cNvSpPr txBox="1"/>
          <p:nvPr/>
        </p:nvSpPr>
        <p:spPr>
          <a:xfrm>
            <a:off x="323528" y="35913"/>
            <a:ext cx="7488832" cy="584775"/>
          </a:xfrm>
          <a:prstGeom prst="rect">
            <a:avLst/>
          </a:prstGeom>
          <a:noFill/>
        </p:spPr>
        <p:txBody>
          <a:bodyPr wrap="square" rtlCol="0">
            <a:spAutoFit/>
          </a:bodyPr>
          <a:lstStyle/>
          <a:p>
            <a:r>
              <a:rPr lang="en-GB" sz="3200" b="1" dirty="0">
                <a:solidFill>
                  <a:schemeClr val="accent4">
                    <a:lumMod val="75000"/>
                  </a:schemeClr>
                </a:solidFill>
                <a:latin typeface="Comic Sans MS" panose="030F0702030302020204" pitchFamily="66" charset="0"/>
              </a:rPr>
              <a:t>Inverse normal calculations</a:t>
            </a:r>
            <a:endParaRPr lang="en-GB" sz="3200" dirty="0">
              <a:solidFill>
                <a:schemeClr val="accent4">
                  <a:lumMod val="75000"/>
                </a:schemeClr>
              </a:solidFill>
              <a:latin typeface="Comic Sans MS" panose="030F0702030302020204" pitchFamily="66" charset="0"/>
            </a:endParaRPr>
          </a:p>
        </p:txBody>
      </p:sp>
      <p:sp>
        <p:nvSpPr>
          <p:cNvPr id="58" name="Rectangle 57">
            <a:hlinkClick r:id="rId2"/>
            <a:extLst>
              <a:ext uri="{FF2B5EF4-FFF2-40B4-BE49-F238E27FC236}">
                <a16:creationId xmlns:a16="http://schemas.microsoft.com/office/drawing/2014/main" id="{7E157841-69F9-42AB-9B91-6BAD6FED1C3F}"/>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58">
            <a:hlinkClick r:id="rId2"/>
            <a:extLst>
              <a:ext uri="{FF2B5EF4-FFF2-40B4-BE49-F238E27FC236}">
                <a16:creationId xmlns:a16="http://schemas.microsoft.com/office/drawing/2014/main" id="{3E24AB3F-51B8-4C6F-9916-32F98A7098A7}"/>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134B7A12-A840-7F4C-F912-6A47E94191BB}"/>
              </a:ext>
            </a:extLst>
          </p:cNvPr>
          <p:cNvSpPr txBox="1"/>
          <p:nvPr/>
        </p:nvSpPr>
        <p:spPr>
          <a:xfrm>
            <a:off x="3250604" y="2667089"/>
            <a:ext cx="1080122" cy="461665"/>
          </a:xfrm>
          <a:prstGeom prst="rect">
            <a:avLst/>
          </a:prstGeom>
          <a:noFill/>
        </p:spPr>
        <p:txBody>
          <a:bodyPr wrap="square" rtlCol="0">
            <a:spAutoFit/>
          </a:bodyPr>
          <a:lstStyle/>
          <a:p>
            <a:r>
              <a:rPr lang="en-GB" sz="2400" dirty="0"/>
              <a:t>Step 2:</a:t>
            </a:r>
            <a:endParaRPr lang="en-GB" sz="24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75707039-5F59-196C-D7D9-B04A9B60A3C0}"/>
              </a:ext>
            </a:extLst>
          </p:cNvPr>
          <p:cNvSpPr txBox="1"/>
          <p:nvPr/>
        </p:nvSpPr>
        <p:spPr>
          <a:xfrm>
            <a:off x="4324187" y="2667089"/>
            <a:ext cx="3600399" cy="461665"/>
          </a:xfrm>
          <a:prstGeom prst="rect">
            <a:avLst/>
          </a:prstGeom>
          <a:noFill/>
        </p:spPr>
        <p:txBody>
          <a:bodyPr wrap="square" rtlCol="0">
            <a:spAutoFit/>
          </a:bodyPr>
          <a:lstStyle/>
          <a:p>
            <a:r>
              <a:rPr lang="en-GB" sz="2400" dirty="0"/>
              <a:t>Use your GDC</a:t>
            </a:r>
            <a:endParaRPr lang="en-GB" sz="24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8D9BB830-4ED9-8A64-4C60-0C92E4F24B85}"/>
              </a:ext>
            </a:extLst>
          </p:cNvPr>
          <p:cNvSpPr txBox="1"/>
          <p:nvPr/>
        </p:nvSpPr>
        <p:spPr>
          <a:xfrm>
            <a:off x="3294825" y="3145315"/>
            <a:ext cx="2391614" cy="461665"/>
          </a:xfrm>
          <a:prstGeom prst="rect">
            <a:avLst/>
          </a:prstGeom>
          <a:noFill/>
        </p:spPr>
        <p:txBody>
          <a:bodyPr wrap="square" rtlCol="0">
            <a:spAutoFit/>
          </a:bodyPr>
          <a:lstStyle/>
          <a:p>
            <a:r>
              <a:rPr lang="en-GB" sz="2400" dirty="0"/>
              <a:t>Turn on the  GDC</a:t>
            </a:r>
            <a:endParaRPr lang="en-GB" sz="24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D6C3766A-9F2A-3BAA-BA66-D50C370B3964}"/>
              </a:ext>
            </a:extLst>
          </p:cNvPr>
          <p:cNvSpPr txBox="1"/>
          <p:nvPr/>
        </p:nvSpPr>
        <p:spPr>
          <a:xfrm>
            <a:off x="3284299" y="3557601"/>
            <a:ext cx="1108282" cy="461665"/>
          </a:xfrm>
          <a:prstGeom prst="rect">
            <a:avLst/>
          </a:prstGeom>
          <a:noFill/>
        </p:spPr>
        <p:txBody>
          <a:bodyPr wrap="square" rtlCol="0">
            <a:spAutoFit/>
          </a:bodyPr>
          <a:lstStyle/>
          <a:p>
            <a:r>
              <a:rPr lang="en-GB" sz="2400" dirty="0"/>
              <a:t>Tap on</a:t>
            </a:r>
            <a:endParaRPr lang="en-GB" sz="24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73466611-9E1A-47B0-5FC8-425F1412694D}"/>
              </a:ext>
            </a:extLst>
          </p:cNvPr>
          <p:cNvSpPr txBox="1"/>
          <p:nvPr/>
        </p:nvSpPr>
        <p:spPr>
          <a:xfrm>
            <a:off x="3291376" y="3951825"/>
            <a:ext cx="1201300" cy="461665"/>
          </a:xfrm>
          <a:prstGeom prst="rect">
            <a:avLst/>
          </a:prstGeom>
          <a:noFill/>
        </p:spPr>
        <p:txBody>
          <a:bodyPr wrap="square" rtlCol="0">
            <a:spAutoFit/>
          </a:bodyPr>
          <a:lstStyle/>
          <a:p>
            <a:r>
              <a:rPr lang="en-GB" sz="2400" dirty="0"/>
              <a:t>Tap on</a:t>
            </a:r>
            <a:endParaRPr lang="en-GB" sz="2400"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8D0E3A85-A5EB-5EF8-EF27-274CAA4E68E4}"/>
              </a:ext>
            </a:extLst>
          </p:cNvPr>
          <p:cNvSpPr txBox="1"/>
          <p:nvPr/>
        </p:nvSpPr>
        <p:spPr>
          <a:xfrm>
            <a:off x="3297126" y="4315584"/>
            <a:ext cx="2274776" cy="461665"/>
          </a:xfrm>
          <a:prstGeom prst="rect">
            <a:avLst/>
          </a:prstGeom>
          <a:noFill/>
        </p:spPr>
        <p:txBody>
          <a:bodyPr wrap="square" rtlCol="0">
            <a:spAutoFit/>
          </a:bodyPr>
          <a:lstStyle/>
          <a:p>
            <a:r>
              <a:rPr lang="en-GB" sz="2400" dirty="0"/>
              <a:t>Type in the data</a:t>
            </a:r>
            <a:endParaRPr lang="en-GB" sz="240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16AE98C2-FF3A-64A5-53FF-79B8E6ADFDCE}"/>
              </a:ext>
            </a:extLst>
          </p:cNvPr>
          <p:cNvSpPr txBox="1"/>
          <p:nvPr/>
        </p:nvSpPr>
        <p:spPr>
          <a:xfrm>
            <a:off x="3291024" y="4663000"/>
            <a:ext cx="1644557" cy="461665"/>
          </a:xfrm>
          <a:prstGeom prst="rect">
            <a:avLst/>
          </a:prstGeom>
          <a:noFill/>
        </p:spPr>
        <p:txBody>
          <a:bodyPr wrap="square" rtlCol="0">
            <a:spAutoFit/>
          </a:bodyPr>
          <a:lstStyle/>
          <a:p>
            <a:r>
              <a:rPr lang="en-GB" sz="2400" dirty="0"/>
              <a:t>Area: 0.42</a:t>
            </a:r>
            <a:endParaRPr lang="en-GB" sz="2400"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8E5BE8C7-761E-C45A-1A52-5DAC0F927BBE}"/>
              </a:ext>
            </a:extLst>
          </p:cNvPr>
          <p:cNvSpPr txBox="1"/>
          <p:nvPr/>
        </p:nvSpPr>
        <p:spPr>
          <a:xfrm>
            <a:off x="3665021" y="5010416"/>
            <a:ext cx="1644557" cy="461665"/>
          </a:xfrm>
          <a:prstGeom prst="rect">
            <a:avLst/>
          </a:prstGeom>
          <a:noFill/>
        </p:spPr>
        <p:txBody>
          <a:bodyPr wrap="square" rtlCol="0">
            <a:spAutoFit/>
          </a:bodyPr>
          <a:lstStyle/>
          <a:p>
            <a:r>
              <a:rPr lang="en-GB" sz="2400" dirty="0">
                <a:latin typeface="Symbol" panose="05050102010706020507" pitchFamily="18" charset="2"/>
              </a:rPr>
              <a:t>m</a:t>
            </a:r>
            <a:r>
              <a:rPr lang="en-GB" sz="2400" dirty="0"/>
              <a:t>: 0 </a:t>
            </a:r>
            <a:endParaRPr lang="en-GB" sz="240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4AF44DC6-0362-A13E-6654-47F6DC3E0DA3}"/>
              </a:ext>
            </a:extLst>
          </p:cNvPr>
          <p:cNvSpPr txBox="1"/>
          <p:nvPr/>
        </p:nvSpPr>
        <p:spPr>
          <a:xfrm>
            <a:off x="3625912" y="5389408"/>
            <a:ext cx="1644557" cy="461665"/>
          </a:xfrm>
          <a:prstGeom prst="rect">
            <a:avLst/>
          </a:prstGeom>
          <a:noFill/>
        </p:spPr>
        <p:txBody>
          <a:bodyPr wrap="square" rtlCol="0">
            <a:spAutoFit/>
          </a:bodyPr>
          <a:lstStyle/>
          <a:p>
            <a:r>
              <a:rPr lang="en-GB" sz="2400" dirty="0">
                <a:latin typeface="Symbol" panose="05050102010706020507" pitchFamily="18" charset="2"/>
              </a:rPr>
              <a:t>s</a:t>
            </a:r>
            <a:r>
              <a:rPr lang="en-GB" sz="2400" dirty="0"/>
              <a:t>: 1</a:t>
            </a:r>
            <a:endParaRPr lang="en-GB" sz="2400"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F39898DD-6071-1C21-1EA6-03BB3615A134}"/>
              </a:ext>
            </a:extLst>
          </p:cNvPr>
          <p:cNvSpPr txBox="1"/>
          <p:nvPr/>
        </p:nvSpPr>
        <p:spPr>
          <a:xfrm>
            <a:off x="6104844" y="6283621"/>
            <a:ext cx="3089740" cy="461665"/>
          </a:xfrm>
          <a:prstGeom prst="rect">
            <a:avLst/>
          </a:prstGeom>
          <a:noFill/>
        </p:spPr>
        <p:txBody>
          <a:bodyPr wrap="square" rtlCol="0">
            <a:spAutoFit/>
          </a:bodyPr>
          <a:lstStyle/>
          <a:p>
            <a:r>
              <a:rPr lang="en-GB" sz="2400" dirty="0"/>
              <a:t>The value of </a:t>
            </a:r>
            <a:r>
              <a:rPr lang="en-GB" sz="2400" i="1" dirty="0">
                <a:latin typeface="Times New Roman" panose="02020603050405020304" pitchFamily="18" charset="0"/>
                <a:cs typeface="Times New Roman" panose="02020603050405020304" pitchFamily="18" charset="0"/>
              </a:rPr>
              <a:t>a</a:t>
            </a:r>
            <a:r>
              <a:rPr lang="en-GB" sz="2400" dirty="0"/>
              <a:t> is 0.553</a:t>
            </a:r>
            <a:endParaRPr lang="en-GB" sz="2400" dirty="0">
              <a:latin typeface="Times New Roman" panose="02020603050405020304" pitchFamily="18" charset="0"/>
              <a:cs typeface="Times New Roman" panose="02020603050405020304" pitchFamily="18" charset="0"/>
            </a:endParaRPr>
          </a:p>
        </p:txBody>
      </p:sp>
      <p:pic>
        <p:nvPicPr>
          <p:cNvPr id="60" name="Picture 59">
            <a:extLst>
              <a:ext uri="{FF2B5EF4-FFF2-40B4-BE49-F238E27FC236}">
                <a16:creationId xmlns:a16="http://schemas.microsoft.com/office/drawing/2014/main" id="{A955EFEC-029D-2032-1742-3A12DD3B8DC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367702" y="3674698"/>
            <a:ext cx="518102" cy="228600"/>
          </a:xfrm>
          <a:prstGeom prst="rect">
            <a:avLst/>
          </a:prstGeom>
        </p:spPr>
      </p:pic>
      <p:pic>
        <p:nvPicPr>
          <p:cNvPr id="61" name="Picture 60">
            <a:extLst>
              <a:ext uri="{FF2B5EF4-FFF2-40B4-BE49-F238E27FC236}">
                <a16:creationId xmlns:a16="http://schemas.microsoft.com/office/drawing/2014/main" id="{79951C3F-3993-94A3-539E-16A5B75CC1E3}"/>
              </a:ext>
            </a:extLst>
          </p:cNvPr>
          <p:cNvPicPr>
            <a:picLocks noChangeAspect="1"/>
          </p:cNvPicPr>
          <p:nvPr/>
        </p:nvPicPr>
        <p:blipFill>
          <a:blip r:embed="rId4"/>
          <a:stretch>
            <a:fillRect/>
          </a:stretch>
        </p:blipFill>
        <p:spPr>
          <a:xfrm>
            <a:off x="5067417" y="3623626"/>
            <a:ext cx="521208" cy="279672"/>
          </a:xfrm>
          <a:prstGeom prst="rect">
            <a:avLst/>
          </a:prstGeom>
        </p:spPr>
      </p:pic>
      <p:pic>
        <p:nvPicPr>
          <p:cNvPr id="62" name="Picture 61">
            <a:extLst>
              <a:ext uri="{FF2B5EF4-FFF2-40B4-BE49-F238E27FC236}">
                <a16:creationId xmlns:a16="http://schemas.microsoft.com/office/drawing/2014/main" id="{F824B0BC-125C-4FFC-C58C-BE8059320B64}"/>
              </a:ext>
            </a:extLst>
          </p:cNvPr>
          <p:cNvPicPr>
            <a:picLocks noChangeAspect="1"/>
          </p:cNvPicPr>
          <p:nvPr/>
        </p:nvPicPr>
        <p:blipFill>
          <a:blip r:embed="rId5"/>
          <a:stretch>
            <a:fillRect/>
          </a:stretch>
        </p:blipFill>
        <p:spPr>
          <a:xfrm>
            <a:off x="4257665" y="4130230"/>
            <a:ext cx="381053" cy="190527"/>
          </a:xfrm>
          <a:prstGeom prst="rect">
            <a:avLst/>
          </a:prstGeom>
        </p:spPr>
      </p:pic>
      <p:sp>
        <p:nvSpPr>
          <p:cNvPr id="63" name="TextBox 62">
            <a:extLst>
              <a:ext uri="{FF2B5EF4-FFF2-40B4-BE49-F238E27FC236}">
                <a16:creationId xmlns:a16="http://schemas.microsoft.com/office/drawing/2014/main" id="{0990BC76-F022-6D44-76CC-9217B6571A51}"/>
              </a:ext>
            </a:extLst>
          </p:cNvPr>
          <p:cNvSpPr txBox="1"/>
          <p:nvPr/>
        </p:nvSpPr>
        <p:spPr>
          <a:xfrm>
            <a:off x="4644008" y="3963188"/>
            <a:ext cx="1788598" cy="461665"/>
          </a:xfrm>
          <a:prstGeom prst="rect">
            <a:avLst/>
          </a:prstGeom>
          <a:noFill/>
        </p:spPr>
        <p:txBody>
          <a:bodyPr wrap="square" rtlCol="0">
            <a:spAutoFit/>
          </a:bodyPr>
          <a:lstStyle/>
          <a:p>
            <a:r>
              <a:rPr lang="en-US" sz="2400" dirty="0" err="1"/>
              <a:t>invNorm</a:t>
            </a:r>
            <a:r>
              <a:rPr lang="en-US" sz="2400" dirty="0"/>
              <a:t>(</a:t>
            </a:r>
            <a:endParaRPr lang="en-GB" sz="2400" dirty="0"/>
          </a:p>
        </p:txBody>
      </p:sp>
      <p:sp>
        <p:nvSpPr>
          <p:cNvPr id="64" name="TextBox 63">
            <a:extLst>
              <a:ext uri="{FF2B5EF4-FFF2-40B4-BE49-F238E27FC236}">
                <a16:creationId xmlns:a16="http://schemas.microsoft.com/office/drawing/2014/main" id="{0689572B-E2A3-F6FF-B554-F683AAD244C4}"/>
              </a:ext>
            </a:extLst>
          </p:cNvPr>
          <p:cNvSpPr txBox="1"/>
          <p:nvPr/>
        </p:nvSpPr>
        <p:spPr>
          <a:xfrm>
            <a:off x="3479214" y="5779473"/>
            <a:ext cx="1703023" cy="461665"/>
          </a:xfrm>
          <a:prstGeom prst="rect">
            <a:avLst/>
          </a:prstGeom>
          <a:noFill/>
        </p:spPr>
        <p:txBody>
          <a:bodyPr wrap="square" rtlCol="0">
            <a:spAutoFit/>
          </a:bodyPr>
          <a:lstStyle/>
          <a:p>
            <a:r>
              <a:rPr lang="en-US" sz="2400" dirty="0"/>
              <a:t>Tail: center: </a:t>
            </a:r>
            <a:endParaRPr lang="en-GB" sz="2400" dirty="0"/>
          </a:p>
        </p:txBody>
      </p:sp>
      <p:pic>
        <p:nvPicPr>
          <p:cNvPr id="65" name="Picture 64">
            <a:extLst>
              <a:ext uri="{FF2B5EF4-FFF2-40B4-BE49-F238E27FC236}">
                <a16:creationId xmlns:a16="http://schemas.microsoft.com/office/drawing/2014/main" id="{31BB54A2-7488-A80C-4E7A-D0A6A16122FB}"/>
              </a:ext>
            </a:extLst>
          </p:cNvPr>
          <p:cNvPicPr>
            <a:picLocks noChangeAspect="1"/>
          </p:cNvPicPr>
          <p:nvPr/>
        </p:nvPicPr>
        <p:blipFill>
          <a:blip r:embed="rId6"/>
          <a:stretch>
            <a:fillRect/>
          </a:stretch>
        </p:blipFill>
        <p:spPr>
          <a:xfrm>
            <a:off x="5560311" y="5879175"/>
            <a:ext cx="219106" cy="247685"/>
          </a:xfrm>
          <a:prstGeom prst="rect">
            <a:avLst/>
          </a:prstGeom>
        </p:spPr>
      </p:pic>
      <p:sp>
        <p:nvSpPr>
          <p:cNvPr id="66" name="TextBox 65">
            <a:extLst>
              <a:ext uri="{FF2B5EF4-FFF2-40B4-BE49-F238E27FC236}">
                <a16:creationId xmlns:a16="http://schemas.microsoft.com/office/drawing/2014/main" id="{19D9E967-BCF8-26DF-A53C-2F904EDE631E}"/>
              </a:ext>
            </a:extLst>
          </p:cNvPr>
          <p:cNvSpPr txBox="1"/>
          <p:nvPr/>
        </p:nvSpPr>
        <p:spPr>
          <a:xfrm>
            <a:off x="5859141" y="5757860"/>
            <a:ext cx="917545" cy="461665"/>
          </a:xfrm>
          <a:prstGeom prst="rect">
            <a:avLst/>
          </a:prstGeom>
          <a:noFill/>
        </p:spPr>
        <p:txBody>
          <a:bodyPr wrap="square" rtlCol="0">
            <a:spAutoFit/>
          </a:bodyPr>
          <a:lstStyle/>
          <a:p>
            <a:r>
              <a:rPr lang="en-US" sz="2400" dirty="0"/>
              <a:t>Paste</a:t>
            </a:r>
            <a:endParaRPr lang="en-GB" sz="2400" dirty="0"/>
          </a:p>
        </p:txBody>
      </p:sp>
      <p:pic>
        <p:nvPicPr>
          <p:cNvPr id="67" name="Picture 66">
            <a:extLst>
              <a:ext uri="{FF2B5EF4-FFF2-40B4-BE49-F238E27FC236}">
                <a16:creationId xmlns:a16="http://schemas.microsoft.com/office/drawing/2014/main" id="{8E07EBF1-6599-375A-3354-278EC817AA7C}"/>
              </a:ext>
            </a:extLst>
          </p:cNvPr>
          <p:cNvPicPr>
            <a:picLocks noChangeAspect="1"/>
          </p:cNvPicPr>
          <p:nvPr/>
        </p:nvPicPr>
        <p:blipFill>
          <a:blip r:embed="rId7"/>
          <a:stretch>
            <a:fillRect/>
          </a:stretch>
        </p:blipFill>
        <p:spPr>
          <a:xfrm>
            <a:off x="6688290" y="5888665"/>
            <a:ext cx="400106" cy="200053"/>
          </a:xfrm>
          <a:prstGeom prst="rect">
            <a:avLst/>
          </a:prstGeom>
        </p:spPr>
      </p:pic>
      <p:pic>
        <p:nvPicPr>
          <p:cNvPr id="68" name="Picture 67">
            <a:extLst>
              <a:ext uri="{FF2B5EF4-FFF2-40B4-BE49-F238E27FC236}">
                <a16:creationId xmlns:a16="http://schemas.microsoft.com/office/drawing/2014/main" id="{A3F1B200-77F1-0A8D-3439-5A5D2BE9F34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086600" y="1600200"/>
            <a:ext cx="1794062" cy="4206240"/>
          </a:xfrm>
          <a:prstGeom prst="rect">
            <a:avLst/>
          </a:prstGeom>
        </p:spPr>
      </p:pic>
      <p:pic>
        <p:nvPicPr>
          <p:cNvPr id="69" name="Picture 68">
            <a:extLst>
              <a:ext uri="{FF2B5EF4-FFF2-40B4-BE49-F238E27FC236}">
                <a16:creationId xmlns:a16="http://schemas.microsoft.com/office/drawing/2014/main" id="{2EE3D215-7C4E-7EE6-704F-C2CB3393CB4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086600" y="1600200"/>
            <a:ext cx="1788599" cy="4206240"/>
          </a:xfrm>
          <a:prstGeom prst="rect">
            <a:avLst/>
          </a:prstGeom>
        </p:spPr>
      </p:pic>
      <p:pic>
        <p:nvPicPr>
          <p:cNvPr id="71" name="Picture 70">
            <a:extLst>
              <a:ext uri="{FF2B5EF4-FFF2-40B4-BE49-F238E27FC236}">
                <a16:creationId xmlns:a16="http://schemas.microsoft.com/office/drawing/2014/main" id="{21EFD0C8-A468-5810-7D81-A9F2FCFE269E}"/>
              </a:ext>
            </a:extLst>
          </p:cNvPr>
          <p:cNvPicPr>
            <a:picLocks noChangeAspect="1"/>
          </p:cNvPicPr>
          <p:nvPr/>
        </p:nvPicPr>
        <p:blipFill>
          <a:blip r:embed="rId7"/>
          <a:stretch>
            <a:fillRect/>
          </a:stretch>
        </p:blipFill>
        <p:spPr>
          <a:xfrm>
            <a:off x="5062817" y="5915763"/>
            <a:ext cx="400106" cy="200053"/>
          </a:xfrm>
          <a:prstGeom prst="rect">
            <a:avLst/>
          </a:prstGeom>
        </p:spPr>
      </p:pic>
      <p:pic>
        <p:nvPicPr>
          <p:cNvPr id="72" name="Picture 71">
            <a:extLst>
              <a:ext uri="{FF2B5EF4-FFF2-40B4-BE49-F238E27FC236}">
                <a16:creationId xmlns:a16="http://schemas.microsoft.com/office/drawing/2014/main" id="{4B0B3066-661A-F03A-EA9B-F95165954C44}"/>
              </a:ext>
            </a:extLst>
          </p:cNvPr>
          <p:cNvPicPr>
            <a:picLocks noChangeAspect="1"/>
          </p:cNvPicPr>
          <p:nvPr/>
        </p:nvPicPr>
        <p:blipFill>
          <a:blip r:embed="rId7"/>
          <a:stretch>
            <a:fillRect/>
          </a:stretch>
        </p:blipFill>
        <p:spPr>
          <a:xfrm>
            <a:off x="7268238" y="5915763"/>
            <a:ext cx="400106" cy="200053"/>
          </a:xfrm>
          <a:prstGeom prst="rect">
            <a:avLst/>
          </a:prstGeom>
        </p:spPr>
      </p:pic>
      <p:sp>
        <p:nvSpPr>
          <p:cNvPr id="73" name="TextBox 72">
            <a:extLst>
              <a:ext uri="{FF2B5EF4-FFF2-40B4-BE49-F238E27FC236}">
                <a16:creationId xmlns:a16="http://schemas.microsoft.com/office/drawing/2014/main" id="{D83AD413-9B25-86BE-AA1B-2D088DDE5BE7}"/>
              </a:ext>
            </a:extLst>
          </p:cNvPr>
          <p:cNvSpPr txBox="1"/>
          <p:nvPr/>
        </p:nvSpPr>
        <p:spPr>
          <a:xfrm>
            <a:off x="2757910" y="6305828"/>
            <a:ext cx="3287039" cy="461665"/>
          </a:xfrm>
          <a:prstGeom prst="rect">
            <a:avLst/>
          </a:prstGeom>
          <a:noFill/>
        </p:spPr>
        <p:txBody>
          <a:bodyPr wrap="square" rtlCol="0">
            <a:spAutoFit/>
          </a:bodyPr>
          <a:lstStyle/>
          <a:p>
            <a:r>
              <a:rPr lang="en-GB" sz="2400" dirty="0"/>
              <a:t>The value of </a:t>
            </a:r>
            <a:r>
              <a:rPr lang="en-GB" sz="2400" i="1" dirty="0">
                <a:latin typeface="Times New Roman" panose="02020603050405020304" pitchFamily="18" charset="0"/>
                <a:cs typeface="Times New Roman" panose="02020603050405020304" pitchFamily="18" charset="0"/>
              </a:rPr>
              <a:t>–a</a:t>
            </a:r>
            <a:r>
              <a:rPr lang="en-GB" sz="2400" dirty="0"/>
              <a:t> is </a:t>
            </a:r>
            <a:r>
              <a:rPr lang="en-GB" sz="2400" i="1" dirty="0">
                <a:latin typeface="Times New Roman" panose="02020603050405020304" pitchFamily="18" charset="0"/>
                <a:cs typeface="Times New Roman" panose="02020603050405020304" pitchFamily="18" charset="0"/>
              </a:rPr>
              <a:t>–</a:t>
            </a:r>
            <a:r>
              <a:rPr lang="en-GB" sz="2400" dirty="0"/>
              <a:t>0.553</a:t>
            </a:r>
            <a:endParaRPr lang="en-GB" sz="2400" dirty="0">
              <a:latin typeface="Times New Roman" panose="02020603050405020304" pitchFamily="18" charset="0"/>
              <a:cs typeface="Times New Roman" panose="02020603050405020304" pitchFamily="18" charset="0"/>
            </a:endParaRPr>
          </a:p>
        </p:txBody>
      </p:sp>
      <p:pic>
        <p:nvPicPr>
          <p:cNvPr id="76" name="Picture 75">
            <a:extLst>
              <a:ext uri="{FF2B5EF4-FFF2-40B4-BE49-F238E27FC236}">
                <a16:creationId xmlns:a16="http://schemas.microsoft.com/office/drawing/2014/main" id="{633398E0-2AB6-BFDC-9A3F-03A5FA0CAE9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086600" y="1600200"/>
            <a:ext cx="1808078" cy="4206240"/>
          </a:xfrm>
          <a:prstGeom prst="rect">
            <a:avLst/>
          </a:prstGeom>
        </p:spPr>
      </p:pic>
      <p:pic>
        <p:nvPicPr>
          <p:cNvPr id="78" name="Picture 77">
            <a:extLst>
              <a:ext uri="{FF2B5EF4-FFF2-40B4-BE49-F238E27FC236}">
                <a16:creationId xmlns:a16="http://schemas.microsoft.com/office/drawing/2014/main" id="{2333736A-7BC8-64A3-07EF-F883BC3D368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086600" y="1600200"/>
            <a:ext cx="1794059" cy="4206240"/>
          </a:xfrm>
          <a:prstGeom prst="rect">
            <a:avLst/>
          </a:prstGeom>
        </p:spPr>
      </p:pic>
      <p:pic>
        <p:nvPicPr>
          <p:cNvPr id="80" name="Picture 79">
            <a:extLst>
              <a:ext uri="{FF2B5EF4-FFF2-40B4-BE49-F238E27FC236}">
                <a16:creationId xmlns:a16="http://schemas.microsoft.com/office/drawing/2014/main" id="{B1CC2705-EE13-0C7A-521F-D35F93C591D8}"/>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086600" y="1600200"/>
            <a:ext cx="1788599" cy="4206240"/>
          </a:xfrm>
          <a:prstGeom prst="rect">
            <a:avLst/>
          </a:prstGeom>
        </p:spPr>
      </p:pic>
      <p:pic>
        <p:nvPicPr>
          <p:cNvPr id="81" name="Picture 80">
            <a:extLst>
              <a:ext uri="{FF2B5EF4-FFF2-40B4-BE49-F238E27FC236}">
                <a16:creationId xmlns:a16="http://schemas.microsoft.com/office/drawing/2014/main" id="{6A59E8C2-4C80-0E2E-B901-C93F88AC3357}"/>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086600" y="1600200"/>
            <a:ext cx="1788599" cy="4206240"/>
          </a:xfrm>
          <a:prstGeom prst="rect">
            <a:avLst/>
          </a:prstGeom>
        </p:spPr>
      </p:pic>
      <p:pic>
        <p:nvPicPr>
          <p:cNvPr id="82" name="Picture 81">
            <a:extLst>
              <a:ext uri="{FF2B5EF4-FFF2-40B4-BE49-F238E27FC236}">
                <a16:creationId xmlns:a16="http://schemas.microsoft.com/office/drawing/2014/main" id="{B6378EF7-033B-D02D-27B3-0FB67959260F}"/>
              </a:ext>
            </a:extLst>
          </p:cNvPr>
          <p:cNvPicPr>
            <a:picLocks noChangeAspect="1"/>
          </p:cNvPicPr>
          <p:nvPr/>
        </p:nvPicPr>
        <p:blipFill>
          <a:blip r:embed="rId7"/>
          <a:stretch>
            <a:fillRect/>
          </a:stretch>
        </p:blipFill>
        <p:spPr>
          <a:xfrm>
            <a:off x="5067417" y="4775762"/>
            <a:ext cx="400106" cy="200053"/>
          </a:xfrm>
          <a:prstGeom prst="rect">
            <a:avLst/>
          </a:prstGeom>
        </p:spPr>
      </p:pic>
      <p:pic>
        <p:nvPicPr>
          <p:cNvPr id="83" name="Picture 82">
            <a:extLst>
              <a:ext uri="{FF2B5EF4-FFF2-40B4-BE49-F238E27FC236}">
                <a16:creationId xmlns:a16="http://schemas.microsoft.com/office/drawing/2014/main" id="{E7AE4E30-A8C8-EA5B-A77B-4225423B649F}"/>
              </a:ext>
            </a:extLst>
          </p:cNvPr>
          <p:cNvPicPr>
            <a:picLocks noChangeAspect="1"/>
          </p:cNvPicPr>
          <p:nvPr/>
        </p:nvPicPr>
        <p:blipFill>
          <a:blip r:embed="rId7"/>
          <a:stretch>
            <a:fillRect/>
          </a:stretch>
        </p:blipFill>
        <p:spPr>
          <a:xfrm>
            <a:off x="5067417" y="5132450"/>
            <a:ext cx="400106" cy="200053"/>
          </a:xfrm>
          <a:prstGeom prst="rect">
            <a:avLst/>
          </a:prstGeom>
        </p:spPr>
      </p:pic>
      <p:pic>
        <p:nvPicPr>
          <p:cNvPr id="84" name="Picture 83">
            <a:extLst>
              <a:ext uri="{FF2B5EF4-FFF2-40B4-BE49-F238E27FC236}">
                <a16:creationId xmlns:a16="http://schemas.microsoft.com/office/drawing/2014/main" id="{5A457509-A2AE-C93E-BB46-B7BB16B17D0F}"/>
              </a:ext>
            </a:extLst>
          </p:cNvPr>
          <p:cNvPicPr>
            <a:picLocks noChangeAspect="1"/>
          </p:cNvPicPr>
          <p:nvPr/>
        </p:nvPicPr>
        <p:blipFill>
          <a:blip r:embed="rId7"/>
          <a:stretch>
            <a:fillRect/>
          </a:stretch>
        </p:blipFill>
        <p:spPr>
          <a:xfrm>
            <a:off x="5067417" y="5527133"/>
            <a:ext cx="400106" cy="200053"/>
          </a:xfrm>
          <a:prstGeom prst="rect">
            <a:avLst/>
          </a:prstGeom>
        </p:spPr>
      </p:pic>
    </p:spTree>
    <p:extLst>
      <p:ext uri="{BB962C8B-B14F-4D97-AF65-F5344CB8AC3E}">
        <p14:creationId xmlns:p14="http://schemas.microsoft.com/office/powerpoint/2010/main" val="195192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down)">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6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60"/>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61"/>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xit" presetSubtype="0" fill="hold" nodeType="clickEffect">
                                  <p:stCondLst>
                                    <p:cond delay="0"/>
                                  </p:stCondLst>
                                  <p:childTnLst>
                                    <p:set>
                                      <p:cBhvr>
                                        <p:cTn id="96" dur="1" fill="hold">
                                          <p:stCondLst>
                                            <p:cond delay="0"/>
                                          </p:stCondLst>
                                        </p:cTn>
                                        <p:tgtEl>
                                          <p:spTgt spid="68"/>
                                        </p:tgtEl>
                                        <p:attrNameLst>
                                          <p:attrName>style.visibility</p:attrName>
                                        </p:attrNameLst>
                                      </p:cBhvr>
                                      <p:to>
                                        <p:strVal val="hidden"/>
                                      </p:to>
                                    </p:set>
                                  </p:childTnLst>
                                </p:cTn>
                              </p:par>
                              <p:par>
                                <p:cTn id="97" presetID="1" presetClass="entr" presetSubtype="0" fill="hold" nodeType="withEffect">
                                  <p:stCondLst>
                                    <p:cond delay="0"/>
                                  </p:stCondLst>
                                  <p:childTnLst>
                                    <p:set>
                                      <p:cBhvr>
                                        <p:cTn id="98" dur="1" fill="hold">
                                          <p:stCondLst>
                                            <p:cond delay="0"/>
                                          </p:stCondLst>
                                        </p:cTn>
                                        <p:tgtEl>
                                          <p:spTgt spid="6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1"/>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62"/>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63"/>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nodeType="clickEffect">
                                  <p:stCondLst>
                                    <p:cond delay="0"/>
                                  </p:stCondLst>
                                  <p:childTnLst>
                                    <p:set>
                                      <p:cBhvr>
                                        <p:cTn id="114" dur="1" fill="hold">
                                          <p:stCondLst>
                                            <p:cond delay="0"/>
                                          </p:stCondLst>
                                        </p:cTn>
                                        <p:tgtEl>
                                          <p:spTgt spid="69"/>
                                        </p:tgtEl>
                                        <p:attrNameLst>
                                          <p:attrName>style.visibility</p:attrName>
                                        </p:attrNameLst>
                                      </p:cBhvr>
                                      <p:to>
                                        <p:strVal val="hidden"/>
                                      </p:to>
                                    </p:set>
                                  </p:childTnLst>
                                </p:cTn>
                              </p:par>
                              <p:par>
                                <p:cTn id="115" presetID="1" presetClass="entr" presetSubtype="0" fill="hold" nodeType="withEffect">
                                  <p:stCondLst>
                                    <p:cond delay="0"/>
                                  </p:stCondLst>
                                  <p:childTnLst>
                                    <p:set>
                                      <p:cBhvr>
                                        <p:cTn id="116" dur="1" fill="hold">
                                          <p:stCondLst>
                                            <p:cond delay="0"/>
                                          </p:stCondLst>
                                        </p:cTn>
                                        <p:tgtEl>
                                          <p:spTgt spid="81"/>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22"/>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26"/>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82"/>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27"/>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nodeType="clickEffect">
                                  <p:stCondLst>
                                    <p:cond delay="0"/>
                                  </p:stCondLst>
                                  <p:childTnLst>
                                    <p:set>
                                      <p:cBhvr>
                                        <p:cTn id="136" dur="1" fill="hold">
                                          <p:stCondLst>
                                            <p:cond delay="0"/>
                                          </p:stCondLst>
                                        </p:cTn>
                                        <p:tgtEl>
                                          <p:spTgt spid="83"/>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29"/>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nodeType="clickEffect">
                                  <p:stCondLst>
                                    <p:cond delay="0"/>
                                  </p:stCondLst>
                                  <p:childTnLst>
                                    <p:set>
                                      <p:cBhvr>
                                        <p:cTn id="144" dur="1" fill="hold">
                                          <p:stCondLst>
                                            <p:cond delay="0"/>
                                          </p:stCondLst>
                                        </p:cTn>
                                        <p:tgtEl>
                                          <p:spTgt spid="84"/>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64"/>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nodeType="clickEffect">
                                  <p:stCondLst>
                                    <p:cond delay="0"/>
                                  </p:stCondLst>
                                  <p:childTnLst>
                                    <p:set>
                                      <p:cBhvr>
                                        <p:cTn id="152" dur="1" fill="hold">
                                          <p:stCondLst>
                                            <p:cond delay="0"/>
                                          </p:stCondLst>
                                        </p:cTn>
                                        <p:tgtEl>
                                          <p:spTgt spid="71"/>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nodeType="clickEffect">
                                  <p:stCondLst>
                                    <p:cond delay="0"/>
                                  </p:stCondLst>
                                  <p:childTnLst>
                                    <p:set>
                                      <p:cBhvr>
                                        <p:cTn id="156" dur="1" fill="hold">
                                          <p:stCondLst>
                                            <p:cond delay="0"/>
                                          </p:stCondLst>
                                        </p:cTn>
                                        <p:tgtEl>
                                          <p:spTgt spid="65"/>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grpId="0" nodeType="clickEffect">
                                  <p:stCondLst>
                                    <p:cond delay="0"/>
                                  </p:stCondLst>
                                  <p:childTnLst>
                                    <p:set>
                                      <p:cBhvr>
                                        <p:cTn id="160" dur="1" fill="hold">
                                          <p:stCondLst>
                                            <p:cond delay="0"/>
                                          </p:stCondLst>
                                        </p:cTn>
                                        <p:tgtEl>
                                          <p:spTgt spid="66"/>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1" presetClass="exit" presetSubtype="0" fill="hold" nodeType="clickEffect">
                                  <p:stCondLst>
                                    <p:cond delay="0"/>
                                  </p:stCondLst>
                                  <p:childTnLst>
                                    <p:set>
                                      <p:cBhvr>
                                        <p:cTn id="164" dur="1" fill="hold">
                                          <p:stCondLst>
                                            <p:cond delay="0"/>
                                          </p:stCondLst>
                                        </p:cTn>
                                        <p:tgtEl>
                                          <p:spTgt spid="81"/>
                                        </p:tgtEl>
                                        <p:attrNameLst>
                                          <p:attrName>style.visibility</p:attrName>
                                        </p:attrNameLst>
                                      </p:cBhvr>
                                      <p:to>
                                        <p:strVal val="hidden"/>
                                      </p:to>
                                    </p:set>
                                  </p:childTnLst>
                                </p:cTn>
                              </p:par>
                              <p:par>
                                <p:cTn id="165" presetID="1" presetClass="entr" presetSubtype="0" fill="hold" nodeType="withEffect">
                                  <p:stCondLst>
                                    <p:cond delay="0"/>
                                  </p:stCondLst>
                                  <p:childTnLst>
                                    <p:set>
                                      <p:cBhvr>
                                        <p:cTn id="166" dur="1" fill="hold">
                                          <p:stCondLst>
                                            <p:cond delay="0"/>
                                          </p:stCondLst>
                                        </p:cTn>
                                        <p:tgtEl>
                                          <p:spTgt spid="76"/>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nodeType="clickEffect">
                                  <p:stCondLst>
                                    <p:cond delay="0"/>
                                  </p:stCondLst>
                                  <p:childTnLst>
                                    <p:set>
                                      <p:cBhvr>
                                        <p:cTn id="170" dur="1" fill="hold">
                                          <p:stCondLst>
                                            <p:cond delay="0"/>
                                          </p:stCondLst>
                                        </p:cTn>
                                        <p:tgtEl>
                                          <p:spTgt spid="67"/>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xit" presetSubtype="0" fill="hold" nodeType="clickEffect">
                                  <p:stCondLst>
                                    <p:cond delay="0"/>
                                  </p:stCondLst>
                                  <p:childTnLst>
                                    <p:set>
                                      <p:cBhvr>
                                        <p:cTn id="174" dur="1" fill="hold">
                                          <p:stCondLst>
                                            <p:cond delay="0"/>
                                          </p:stCondLst>
                                        </p:cTn>
                                        <p:tgtEl>
                                          <p:spTgt spid="76"/>
                                        </p:tgtEl>
                                        <p:attrNameLst>
                                          <p:attrName>style.visibility</p:attrName>
                                        </p:attrNameLst>
                                      </p:cBhvr>
                                      <p:to>
                                        <p:strVal val="hidden"/>
                                      </p:to>
                                    </p:set>
                                  </p:childTnLst>
                                </p:cTn>
                              </p:par>
                              <p:par>
                                <p:cTn id="175" presetID="1" presetClass="entr" presetSubtype="0" fill="hold" nodeType="withEffect">
                                  <p:stCondLst>
                                    <p:cond delay="0"/>
                                  </p:stCondLst>
                                  <p:childTnLst>
                                    <p:set>
                                      <p:cBhvr>
                                        <p:cTn id="176" dur="1" fill="hold">
                                          <p:stCondLst>
                                            <p:cond delay="0"/>
                                          </p:stCondLst>
                                        </p:cTn>
                                        <p:tgtEl>
                                          <p:spTgt spid="78"/>
                                        </p:tgtEl>
                                        <p:attrNameLst>
                                          <p:attrName>style.visibility</p:attrName>
                                        </p:attrNameLst>
                                      </p:cBhvr>
                                      <p:to>
                                        <p:strVal val="visible"/>
                                      </p:to>
                                    </p:set>
                                  </p:childTnLst>
                                </p:cTn>
                              </p:par>
                            </p:childTnLst>
                          </p:cTn>
                        </p:par>
                      </p:childTnLst>
                    </p:cTn>
                  </p:par>
                  <p:par>
                    <p:cTn id="177" fill="hold">
                      <p:stCondLst>
                        <p:cond delay="indefinite"/>
                      </p:stCondLst>
                      <p:childTnLst>
                        <p:par>
                          <p:cTn id="178" fill="hold">
                            <p:stCondLst>
                              <p:cond delay="0"/>
                            </p:stCondLst>
                            <p:childTnLst>
                              <p:par>
                                <p:cTn id="179" presetID="1" presetClass="entr" presetSubtype="0" fill="hold" nodeType="clickEffect">
                                  <p:stCondLst>
                                    <p:cond delay="0"/>
                                  </p:stCondLst>
                                  <p:childTnLst>
                                    <p:set>
                                      <p:cBhvr>
                                        <p:cTn id="180" dur="1" fill="hold">
                                          <p:stCondLst>
                                            <p:cond delay="0"/>
                                          </p:stCondLst>
                                        </p:cTn>
                                        <p:tgtEl>
                                          <p:spTgt spid="72"/>
                                        </p:tgtEl>
                                        <p:attrNameLst>
                                          <p:attrName>style.visibility</p:attrName>
                                        </p:attrNameLst>
                                      </p:cBhvr>
                                      <p:to>
                                        <p:strVal val="visible"/>
                                      </p:to>
                                    </p:set>
                                  </p:childTnLst>
                                </p:cTn>
                              </p:par>
                            </p:childTnLst>
                          </p:cTn>
                        </p:par>
                      </p:childTnLst>
                    </p:cTn>
                  </p:par>
                  <p:par>
                    <p:cTn id="181" fill="hold">
                      <p:stCondLst>
                        <p:cond delay="indefinite"/>
                      </p:stCondLst>
                      <p:childTnLst>
                        <p:par>
                          <p:cTn id="182" fill="hold">
                            <p:stCondLst>
                              <p:cond delay="0"/>
                            </p:stCondLst>
                            <p:childTnLst>
                              <p:par>
                                <p:cTn id="183" presetID="1" presetClass="exit" presetSubtype="0" fill="hold" nodeType="clickEffect">
                                  <p:stCondLst>
                                    <p:cond delay="0"/>
                                  </p:stCondLst>
                                  <p:childTnLst>
                                    <p:set>
                                      <p:cBhvr>
                                        <p:cTn id="184" dur="1" fill="hold">
                                          <p:stCondLst>
                                            <p:cond delay="0"/>
                                          </p:stCondLst>
                                        </p:cTn>
                                        <p:tgtEl>
                                          <p:spTgt spid="78"/>
                                        </p:tgtEl>
                                        <p:attrNameLst>
                                          <p:attrName>style.visibility</p:attrName>
                                        </p:attrNameLst>
                                      </p:cBhvr>
                                      <p:to>
                                        <p:strVal val="hidden"/>
                                      </p:to>
                                    </p:set>
                                  </p:childTnLst>
                                </p:cTn>
                              </p:par>
                              <p:par>
                                <p:cTn id="185" presetID="1" presetClass="entr" presetSubtype="0" fill="hold" nodeType="withEffect">
                                  <p:stCondLst>
                                    <p:cond delay="0"/>
                                  </p:stCondLst>
                                  <p:childTnLst>
                                    <p:set>
                                      <p:cBhvr>
                                        <p:cTn id="186" dur="1" fill="hold">
                                          <p:stCondLst>
                                            <p:cond delay="0"/>
                                          </p:stCondLst>
                                        </p:cTn>
                                        <p:tgtEl>
                                          <p:spTgt spid="80"/>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ntr" presetSubtype="0" fill="hold" grpId="0" nodeType="clickEffect">
                                  <p:stCondLst>
                                    <p:cond delay="0"/>
                                  </p:stCondLst>
                                  <p:childTnLst>
                                    <p:set>
                                      <p:cBhvr>
                                        <p:cTn id="190" dur="1" fill="hold">
                                          <p:stCondLst>
                                            <p:cond delay="0"/>
                                          </p:stCondLst>
                                        </p:cTn>
                                        <p:tgtEl>
                                          <p:spTgt spid="73"/>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presetID="1" presetClass="entr" presetSubtype="0" fill="hold" grpId="0" nodeType="clickEffect">
                                  <p:stCondLst>
                                    <p:cond delay="0"/>
                                  </p:stCondLst>
                                  <p:childTnLst>
                                    <p:set>
                                      <p:cBhvr>
                                        <p:cTn id="19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3" grpId="0" animBg="1"/>
      <p:bldP spid="4" grpId="0"/>
      <p:bldP spid="5" grpId="0"/>
      <p:bldP spid="6" grpId="0"/>
      <p:bldP spid="7" grpId="0"/>
      <p:bldP spid="8" grpId="0"/>
      <p:bldP spid="19" grpId="0"/>
      <p:bldP spid="24" grpId="0"/>
      <p:bldP spid="28" grpId="0"/>
      <p:bldP spid="30" grpId="0"/>
      <p:bldP spid="12" grpId="0"/>
      <p:bldP spid="50" grpId="0"/>
      <p:bldP spid="10" grpId="0"/>
      <p:bldP spid="11" grpId="0"/>
      <p:bldP spid="14" grpId="0"/>
      <p:bldP spid="20" grpId="0"/>
      <p:bldP spid="21" grpId="0"/>
      <p:bldP spid="22" grpId="0"/>
      <p:bldP spid="26" grpId="0"/>
      <p:bldP spid="27" grpId="0"/>
      <p:bldP spid="29" grpId="0"/>
      <p:bldP spid="38" grpId="0"/>
      <p:bldP spid="63" grpId="0"/>
      <p:bldP spid="64" grpId="0"/>
      <p:bldP spid="66"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DBEBD">
            <a:alpha val="66000"/>
          </a:srgbClr>
        </a:solidFill>
        <a:effectLst/>
      </p:bgPr>
    </p:bg>
    <p:spTree>
      <p:nvGrpSpPr>
        <p:cNvPr id="1" name=""/>
        <p:cNvGrpSpPr/>
        <p:nvPr/>
      </p:nvGrpSpPr>
      <p:grpSpPr>
        <a:xfrm>
          <a:off x="0" y="0"/>
          <a:ext cx="0" cy="0"/>
          <a:chOff x="0" y="0"/>
          <a:chExt cx="0" cy="0"/>
        </a:xfrm>
      </p:grpSpPr>
      <p:grpSp>
        <p:nvGrpSpPr>
          <p:cNvPr id="19" name="Group 18"/>
          <p:cNvGrpSpPr/>
          <p:nvPr/>
        </p:nvGrpSpPr>
        <p:grpSpPr>
          <a:xfrm>
            <a:off x="4860032" y="3173581"/>
            <a:ext cx="3973463" cy="2088232"/>
            <a:chOff x="4932040" y="1124745"/>
            <a:chExt cx="3973463" cy="2088232"/>
          </a:xfrm>
        </p:grpSpPr>
        <p:graphicFrame>
          <p:nvGraphicFramePr>
            <p:cNvPr id="20" name="Chart 19"/>
            <p:cNvGraphicFramePr/>
            <p:nvPr>
              <p:extLst>
                <p:ext uri="{D42A27DB-BD31-4B8C-83A1-F6EECF244321}">
                  <p14:modId xmlns:p14="http://schemas.microsoft.com/office/powerpoint/2010/main" val="1907395229"/>
                </p:ext>
              </p:extLst>
            </p:nvPr>
          </p:nvGraphicFramePr>
          <p:xfrm>
            <a:off x="4932040" y="1124745"/>
            <a:ext cx="3973463" cy="2088232"/>
          </p:xfrm>
          <a:graphic>
            <a:graphicData uri="http://schemas.openxmlformats.org/drawingml/2006/chart">
              <c:chart xmlns:c="http://schemas.openxmlformats.org/drawingml/2006/chart" xmlns:r="http://schemas.openxmlformats.org/officeDocument/2006/relationships" r:id="rId2"/>
            </a:graphicData>
          </a:graphic>
        </p:graphicFrame>
        <p:cxnSp>
          <p:nvCxnSpPr>
            <p:cNvPr id="21" name="Straight Arrow Connector 20"/>
            <p:cNvCxnSpPr/>
            <p:nvPr/>
          </p:nvCxnSpPr>
          <p:spPr>
            <a:xfrm>
              <a:off x="5220072" y="2808000"/>
              <a:ext cx="3600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5220072" y="1196752"/>
              <a:ext cx="0" cy="1656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4" name="Straight Connector 3"/>
          <p:cNvCxnSpPr/>
          <p:nvPr/>
        </p:nvCxnSpPr>
        <p:spPr>
          <a:xfrm>
            <a:off x="6804248" y="3294367"/>
            <a:ext cx="0" cy="160722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flipH="1">
            <a:off x="5148064" y="4472029"/>
            <a:ext cx="1224136" cy="396000"/>
          </a:xfrm>
          <a:custGeom>
            <a:avLst/>
            <a:gdLst>
              <a:gd name="connsiteX0" fmla="*/ 7924 w 276399"/>
              <a:gd name="connsiteY0" fmla="*/ 47625 h 201643"/>
              <a:gd name="connsiteX1" fmla="*/ 17449 w 276399"/>
              <a:gd name="connsiteY1" fmla="*/ 192881 h 201643"/>
              <a:gd name="connsiteX2" fmla="*/ 43643 w 276399"/>
              <a:gd name="connsiteY2" fmla="*/ 185737 h 201643"/>
              <a:gd name="connsiteX3" fmla="*/ 107936 w 276399"/>
              <a:gd name="connsiteY3" fmla="*/ 176212 h 201643"/>
              <a:gd name="connsiteX4" fmla="*/ 262718 w 276399"/>
              <a:gd name="connsiteY4" fmla="*/ 164306 h 201643"/>
              <a:gd name="connsiteX5" fmla="*/ 274624 w 276399"/>
              <a:gd name="connsiteY5" fmla="*/ 161925 h 201643"/>
              <a:gd name="connsiteX6" fmla="*/ 272243 w 276399"/>
              <a:gd name="connsiteY6" fmla="*/ 154781 h 201643"/>
              <a:gd name="connsiteX7" fmla="*/ 246049 w 276399"/>
              <a:gd name="connsiteY7" fmla="*/ 145256 h 201643"/>
              <a:gd name="connsiteX8" fmla="*/ 181755 w 276399"/>
              <a:gd name="connsiteY8" fmla="*/ 116681 h 201643"/>
              <a:gd name="connsiteX9" fmla="*/ 86505 w 276399"/>
              <a:gd name="connsiteY9" fmla="*/ 57150 h 201643"/>
              <a:gd name="connsiteX10" fmla="*/ 76980 w 276399"/>
              <a:gd name="connsiteY10" fmla="*/ 50006 h 201643"/>
              <a:gd name="connsiteX11" fmla="*/ 67455 w 276399"/>
              <a:gd name="connsiteY11" fmla="*/ 35719 h 201643"/>
              <a:gd name="connsiteX12" fmla="*/ 31736 w 276399"/>
              <a:gd name="connsiteY12" fmla="*/ 7144 h 201643"/>
              <a:gd name="connsiteX13" fmla="*/ 24593 w 276399"/>
              <a:gd name="connsiteY13" fmla="*/ 4762 h 201643"/>
              <a:gd name="connsiteX14" fmla="*/ 12686 w 276399"/>
              <a:gd name="connsiteY14" fmla="*/ 0 h 201643"/>
              <a:gd name="connsiteX15" fmla="*/ 7924 w 276399"/>
              <a:gd name="connsiteY15" fmla="*/ 47625 h 201643"/>
              <a:gd name="connsiteX0" fmla="*/ 20610 w 289085"/>
              <a:gd name="connsiteY0" fmla="*/ 119633 h 273651"/>
              <a:gd name="connsiteX1" fmla="*/ 30135 w 289085"/>
              <a:gd name="connsiteY1" fmla="*/ 264889 h 273651"/>
              <a:gd name="connsiteX2" fmla="*/ 56329 w 289085"/>
              <a:gd name="connsiteY2" fmla="*/ 257745 h 273651"/>
              <a:gd name="connsiteX3" fmla="*/ 120622 w 289085"/>
              <a:gd name="connsiteY3" fmla="*/ 248220 h 273651"/>
              <a:gd name="connsiteX4" fmla="*/ 275404 w 289085"/>
              <a:gd name="connsiteY4" fmla="*/ 236314 h 273651"/>
              <a:gd name="connsiteX5" fmla="*/ 287310 w 289085"/>
              <a:gd name="connsiteY5" fmla="*/ 233933 h 273651"/>
              <a:gd name="connsiteX6" fmla="*/ 284929 w 289085"/>
              <a:gd name="connsiteY6" fmla="*/ 226789 h 273651"/>
              <a:gd name="connsiteX7" fmla="*/ 258735 w 289085"/>
              <a:gd name="connsiteY7" fmla="*/ 217264 h 273651"/>
              <a:gd name="connsiteX8" fmla="*/ 194441 w 289085"/>
              <a:gd name="connsiteY8" fmla="*/ 188689 h 273651"/>
              <a:gd name="connsiteX9" fmla="*/ 99191 w 289085"/>
              <a:gd name="connsiteY9" fmla="*/ 129158 h 273651"/>
              <a:gd name="connsiteX10" fmla="*/ 89666 w 289085"/>
              <a:gd name="connsiteY10" fmla="*/ 122014 h 273651"/>
              <a:gd name="connsiteX11" fmla="*/ 80141 w 289085"/>
              <a:gd name="connsiteY11" fmla="*/ 107727 h 273651"/>
              <a:gd name="connsiteX12" fmla="*/ 44422 w 289085"/>
              <a:gd name="connsiteY12" fmla="*/ 79152 h 273651"/>
              <a:gd name="connsiteX13" fmla="*/ 37279 w 289085"/>
              <a:gd name="connsiteY13" fmla="*/ 76770 h 273651"/>
              <a:gd name="connsiteX14" fmla="*/ 12686 w 289085"/>
              <a:gd name="connsiteY14" fmla="*/ 0 h 273651"/>
              <a:gd name="connsiteX15" fmla="*/ 20610 w 289085"/>
              <a:gd name="connsiteY15" fmla="*/ 119633 h 273651"/>
              <a:gd name="connsiteX0" fmla="*/ 20610 w 1671038"/>
              <a:gd name="connsiteY0" fmla="*/ 119633 h 289297"/>
              <a:gd name="connsiteX1" fmla="*/ 30135 w 1671038"/>
              <a:gd name="connsiteY1" fmla="*/ 264889 h 289297"/>
              <a:gd name="connsiteX2" fmla="*/ 56329 w 1671038"/>
              <a:gd name="connsiteY2" fmla="*/ 257745 h 289297"/>
              <a:gd name="connsiteX3" fmla="*/ 120622 w 1671038"/>
              <a:gd name="connsiteY3" fmla="*/ 248220 h 289297"/>
              <a:gd name="connsiteX4" fmla="*/ 275404 w 1671038"/>
              <a:gd name="connsiteY4" fmla="*/ 236314 h 289297"/>
              <a:gd name="connsiteX5" fmla="*/ 287310 w 1671038"/>
              <a:gd name="connsiteY5" fmla="*/ 233933 h 289297"/>
              <a:gd name="connsiteX6" fmla="*/ 1668870 w 1671038"/>
              <a:gd name="connsiteY6" fmla="*/ 288032 h 289297"/>
              <a:gd name="connsiteX7" fmla="*/ 258735 w 1671038"/>
              <a:gd name="connsiteY7" fmla="*/ 217264 h 289297"/>
              <a:gd name="connsiteX8" fmla="*/ 194441 w 1671038"/>
              <a:gd name="connsiteY8" fmla="*/ 188689 h 289297"/>
              <a:gd name="connsiteX9" fmla="*/ 99191 w 1671038"/>
              <a:gd name="connsiteY9" fmla="*/ 129158 h 289297"/>
              <a:gd name="connsiteX10" fmla="*/ 89666 w 1671038"/>
              <a:gd name="connsiteY10" fmla="*/ 122014 h 289297"/>
              <a:gd name="connsiteX11" fmla="*/ 80141 w 1671038"/>
              <a:gd name="connsiteY11" fmla="*/ 107727 h 289297"/>
              <a:gd name="connsiteX12" fmla="*/ 44422 w 1671038"/>
              <a:gd name="connsiteY12" fmla="*/ 79152 h 289297"/>
              <a:gd name="connsiteX13" fmla="*/ 37279 w 1671038"/>
              <a:gd name="connsiteY13" fmla="*/ 76770 h 289297"/>
              <a:gd name="connsiteX14" fmla="*/ 12686 w 1671038"/>
              <a:gd name="connsiteY14" fmla="*/ 0 h 289297"/>
              <a:gd name="connsiteX15" fmla="*/ 20610 w 1671038"/>
              <a:gd name="connsiteY15" fmla="*/ 119633 h 289297"/>
              <a:gd name="connsiteX0" fmla="*/ 20610 w 1671038"/>
              <a:gd name="connsiteY0" fmla="*/ 119633 h 290894"/>
              <a:gd name="connsiteX1" fmla="*/ 30135 w 1671038"/>
              <a:gd name="connsiteY1" fmla="*/ 264889 h 290894"/>
              <a:gd name="connsiteX2" fmla="*/ 56329 w 1671038"/>
              <a:gd name="connsiteY2" fmla="*/ 257745 h 290894"/>
              <a:gd name="connsiteX3" fmla="*/ 120622 w 1671038"/>
              <a:gd name="connsiteY3" fmla="*/ 248220 h 290894"/>
              <a:gd name="connsiteX4" fmla="*/ 275404 w 1671038"/>
              <a:gd name="connsiteY4" fmla="*/ 236314 h 290894"/>
              <a:gd name="connsiteX5" fmla="*/ 300717 w 1671038"/>
              <a:gd name="connsiteY5" fmla="*/ 288032 h 290894"/>
              <a:gd name="connsiteX6" fmla="*/ 1668870 w 1671038"/>
              <a:gd name="connsiteY6" fmla="*/ 288032 h 290894"/>
              <a:gd name="connsiteX7" fmla="*/ 258735 w 1671038"/>
              <a:gd name="connsiteY7" fmla="*/ 217264 h 290894"/>
              <a:gd name="connsiteX8" fmla="*/ 194441 w 1671038"/>
              <a:gd name="connsiteY8" fmla="*/ 188689 h 290894"/>
              <a:gd name="connsiteX9" fmla="*/ 99191 w 1671038"/>
              <a:gd name="connsiteY9" fmla="*/ 129158 h 290894"/>
              <a:gd name="connsiteX10" fmla="*/ 89666 w 1671038"/>
              <a:gd name="connsiteY10" fmla="*/ 122014 h 290894"/>
              <a:gd name="connsiteX11" fmla="*/ 80141 w 1671038"/>
              <a:gd name="connsiteY11" fmla="*/ 107727 h 290894"/>
              <a:gd name="connsiteX12" fmla="*/ 44422 w 1671038"/>
              <a:gd name="connsiteY12" fmla="*/ 79152 h 290894"/>
              <a:gd name="connsiteX13" fmla="*/ 37279 w 1671038"/>
              <a:gd name="connsiteY13" fmla="*/ 76770 h 290894"/>
              <a:gd name="connsiteX14" fmla="*/ 12686 w 1671038"/>
              <a:gd name="connsiteY14" fmla="*/ 0 h 290894"/>
              <a:gd name="connsiteX15" fmla="*/ 20610 w 1671038"/>
              <a:gd name="connsiteY15" fmla="*/ 119633 h 290894"/>
              <a:gd name="connsiteX0" fmla="*/ 20610 w 1671038"/>
              <a:gd name="connsiteY0" fmla="*/ 119633 h 296793"/>
              <a:gd name="connsiteX1" fmla="*/ 12685 w 1671038"/>
              <a:gd name="connsiteY1" fmla="*/ 288031 h 296793"/>
              <a:gd name="connsiteX2" fmla="*/ 56329 w 1671038"/>
              <a:gd name="connsiteY2" fmla="*/ 257745 h 296793"/>
              <a:gd name="connsiteX3" fmla="*/ 120622 w 1671038"/>
              <a:gd name="connsiteY3" fmla="*/ 248220 h 296793"/>
              <a:gd name="connsiteX4" fmla="*/ 275404 w 1671038"/>
              <a:gd name="connsiteY4" fmla="*/ 236314 h 296793"/>
              <a:gd name="connsiteX5" fmla="*/ 300717 w 1671038"/>
              <a:gd name="connsiteY5" fmla="*/ 288032 h 296793"/>
              <a:gd name="connsiteX6" fmla="*/ 1668870 w 1671038"/>
              <a:gd name="connsiteY6" fmla="*/ 288032 h 296793"/>
              <a:gd name="connsiteX7" fmla="*/ 258735 w 1671038"/>
              <a:gd name="connsiteY7" fmla="*/ 217264 h 296793"/>
              <a:gd name="connsiteX8" fmla="*/ 194441 w 1671038"/>
              <a:gd name="connsiteY8" fmla="*/ 188689 h 296793"/>
              <a:gd name="connsiteX9" fmla="*/ 99191 w 1671038"/>
              <a:gd name="connsiteY9" fmla="*/ 129158 h 296793"/>
              <a:gd name="connsiteX10" fmla="*/ 89666 w 1671038"/>
              <a:gd name="connsiteY10" fmla="*/ 122014 h 296793"/>
              <a:gd name="connsiteX11" fmla="*/ 80141 w 1671038"/>
              <a:gd name="connsiteY11" fmla="*/ 107727 h 296793"/>
              <a:gd name="connsiteX12" fmla="*/ 44422 w 1671038"/>
              <a:gd name="connsiteY12" fmla="*/ 79152 h 296793"/>
              <a:gd name="connsiteX13" fmla="*/ 37279 w 1671038"/>
              <a:gd name="connsiteY13" fmla="*/ 76770 h 296793"/>
              <a:gd name="connsiteX14" fmla="*/ 12686 w 1671038"/>
              <a:gd name="connsiteY14" fmla="*/ 0 h 296793"/>
              <a:gd name="connsiteX15" fmla="*/ 20610 w 1671038"/>
              <a:gd name="connsiteY15" fmla="*/ 119633 h 296793"/>
              <a:gd name="connsiteX0" fmla="*/ 20610 w 1671038"/>
              <a:gd name="connsiteY0" fmla="*/ 119633 h 296793"/>
              <a:gd name="connsiteX1" fmla="*/ 12685 w 1671038"/>
              <a:gd name="connsiteY1" fmla="*/ 288031 h 296793"/>
              <a:gd name="connsiteX2" fmla="*/ 56329 w 1671038"/>
              <a:gd name="connsiteY2" fmla="*/ 257745 h 296793"/>
              <a:gd name="connsiteX3" fmla="*/ 120622 w 1671038"/>
              <a:gd name="connsiteY3" fmla="*/ 248220 h 296793"/>
              <a:gd name="connsiteX4" fmla="*/ 275404 w 1671038"/>
              <a:gd name="connsiteY4" fmla="*/ 236314 h 296793"/>
              <a:gd name="connsiteX5" fmla="*/ 300717 w 1671038"/>
              <a:gd name="connsiteY5" fmla="*/ 288032 h 296793"/>
              <a:gd name="connsiteX6" fmla="*/ 1668870 w 1671038"/>
              <a:gd name="connsiteY6" fmla="*/ 288032 h 296793"/>
              <a:gd name="connsiteX7" fmla="*/ 258735 w 1671038"/>
              <a:gd name="connsiteY7" fmla="*/ 217264 h 296793"/>
              <a:gd name="connsiteX8" fmla="*/ 194441 w 1671038"/>
              <a:gd name="connsiteY8" fmla="*/ 188689 h 296793"/>
              <a:gd name="connsiteX9" fmla="*/ 99191 w 1671038"/>
              <a:gd name="connsiteY9" fmla="*/ 129158 h 296793"/>
              <a:gd name="connsiteX10" fmla="*/ 89666 w 1671038"/>
              <a:gd name="connsiteY10" fmla="*/ 122014 h 296793"/>
              <a:gd name="connsiteX11" fmla="*/ 80141 w 1671038"/>
              <a:gd name="connsiteY11" fmla="*/ 107727 h 296793"/>
              <a:gd name="connsiteX12" fmla="*/ 44422 w 1671038"/>
              <a:gd name="connsiteY12" fmla="*/ 79152 h 296793"/>
              <a:gd name="connsiteX13" fmla="*/ 37279 w 1671038"/>
              <a:gd name="connsiteY13" fmla="*/ 76770 h 296793"/>
              <a:gd name="connsiteX14" fmla="*/ 12686 w 1671038"/>
              <a:gd name="connsiteY14" fmla="*/ 0 h 296793"/>
              <a:gd name="connsiteX15" fmla="*/ 20610 w 1671038"/>
              <a:gd name="connsiteY15" fmla="*/ 119633 h 296793"/>
              <a:gd name="connsiteX0" fmla="*/ 20610 w 1671038"/>
              <a:gd name="connsiteY0" fmla="*/ 119633 h 296793"/>
              <a:gd name="connsiteX1" fmla="*/ 12685 w 1671038"/>
              <a:gd name="connsiteY1" fmla="*/ 288031 h 296793"/>
              <a:gd name="connsiteX2" fmla="*/ 56329 w 1671038"/>
              <a:gd name="connsiteY2" fmla="*/ 257745 h 296793"/>
              <a:gd name="connsiteX3" fmla="*/ 120622 w 1671038"/>
              <a:gd name="connsiteY3" fmla="*/ 248220 h 296793"/>
              <a:gd name="connsiteX4" fmla="*/ 300717 w 1671038"/>
              <a:gd name="connsiteY4" fmla="*/ 288032 h 296793"/>
              <a:gd name="connsiteX5" fmla="*/ 1668870 w 1671038"/>
              <a:gd name="connsiteY5" fmla="*/ 288032 h 296793"/>
              <a:gd name="connsiteX6" fmla="*/ 258735 w 1671038"/>
              <a:gd name="connsiteY6" fmla="*/ 217264 h 296793"/>
              <a:gd name="connsiteX7" fmla="*/ 194441 w 1671038"/>
              <a:gd name="connsiteY7" fmla="*/ 188689 h 296793"/>
              <a:gd name="connsiteX8" fmla="*/ 99191 w 1671038"/>
              <a:gd name="connsiteY8" fmla="*/ 129158 h 296793"/>
              <a:gd name="connsiteX9" fmla="*/ 89666 w 1671038"/>
              <a:gd name="connsiteY9" fmla="*/ 122014 h 296793"/>
              <a:gd name="connsiteX10" fmla="*/ 80141 w 1671038"/>
              <a:gd name="connsiteY10" fmla="*/ 107727 h 296793"/>
              <a:gd name="connsiteX11" fmla="*/ 44422 w 1671038"/>
              <a:gd name="connsiteY11" fmla="*/ 79152 h 296793"/>
              <a:gd name="connsiteX12" fmla="*/ 37279 w 1671038"/>
              <a:gd name="connsiteY12" fmla="*/ 76770 h 296793"/>
              <a:gd name="connsiteX13" fmla="*/ 12686 w 1671038"/>
              <a:gd name="connsiteY13" fmla="*/ 0 h 296793"/>
              <a:gd name="connsiteX14" fmla="*/ 20610 w 1671038"/>
              <a:gd name="connsiteY14" fmla="*/ 119633 h 296793"/>
              <a:gd name="connsiteX0" fmla="*/ 20610 w 1671038"/>
              <a:gd name="connsiteY0" fmla="*/ 119633 h 296793"/>
              <a:gd name="connsiteX1" fmla="*/ 12685 w 1671038"/>
              <a:gd name="connsiteY1" fmla="*/ 288031 h 296793"/>
              <a:gd name="connsiteX2" fmla="*/ 56329 w 1671038"/>
              <a:gd name="connsiteY2" fmla="*/ 257745 h 296793"/>
              <a:gd name="connsiteX3" fmla="*/ 300717 w 1671038"/>
              <a:gd name="connsiteY3" fmla="*/ 288032 h 296793"/>
              <a:gd name="connsiteX4" fmla="*/ 1668870 w 1671038"/>
              <a:gd name="connsiteY4" fmla="*/ 288032 h 296793"/>
              <a:gd name="connsiteX5" fmla="*/ 258735 w 1671038"/>
              <a:gd name="connsiteY5" fmla="*/ 217264 h 296793"/>
              <a:gd name="connsiteX6" fmla="*/ 194441 w 1671038"/>
              <a:gd name="connsiteY6" fmla="*/ 188689 h 296793"/>
              <a:gd name="connsiteX7" fmla="*/ 99191 w 1671038"/>
              <a:gd name="connsiteY7" fmla="*/ 129158 h 296793"/>
              <a:gd name="connsiteX8" fmla="*/ 89666 w 1671038"/>
              <a:gd name="connsiteY8" fmla="*/ 122014 h 296793"/>
              <a:gd name="connsiteX9" fmla="*/ 80141 w 1671038"/>
              <a:gd name="connsiteY9" fmla="*/ 107727 h 296793"/>
              <a:gd name="connsiteX10" fmla="*/ 44422 w 1671038"/>
              <a:gd name="connsiteY10" fmla="*/ 79152 h 296793"/>
              <a:gd name="connsiteX11" fmla="*/ 37279 w 1671038"/>
              <a:gd name="connsiteY11" fmla="*/ 76770 h 296793"/>
              <a:gd name="connsiteX12" fmla="*/ 12686 w 1671038"/>
              <a:gd name="connsiteY12" fmla="*/ 0 h 296793"/>
              <a:gd name="connsiteX13" fmla="*/ 20610 w 1671038"/>
              <a:gd name="connsiteY13" fmla="*/ 119633 h 296793"/>
              <a:gd name="connsiteX0" fmla="*/ 20610 w 1671038"/>
              <a:gd name="connsiteY0" fmla="*/ 119633 h 296793"/>
              <a:gd name="connsiteX1" fmla="*/ 12685 w 1671038"/>
              <a:gd name="connsiteY1" fmla="*/ 288031 h 296793"/>
              <a:gd name="connsiteX2" fmla="*/ 12685 w 1671038"/>
              <a:gd name="connsiteY2" fmla="*/ 216023 h 296793"/>
              <a:gd name="connsiteX3" fmla="*/ 300717 w 1671038"/>
              <a:gd name="connsiteY3" fmla="*/ 288032 h 296793"/>
              <a:gd name="connsiteX4" fmla="*/ 1668870 w 1671038"/>
              <a:gd name="connsiteY4" fmla="*/ 288032 h 296793"/>
              <a:gd name="connsiteX5" fmla="*/ 258735 w 1671038"/>
              <a:gd name="connsiteY5" fmla="*/ 217264 h 296793"/>
              <a:gd name="connsiteX6" fmla="*/ 194441 w 1671038"/>
              <a:gd name="connsiteY6" fmla="*/ 188689 h 296793"/>
              <a:gd name="connsiteX7" fmla="*/ 99191 w 1671038"/>
              <a:gd name="connsiteY7" fmla="*/ 129158 h 296793"/>
              <a:gd name="connsiteX8" fmla="*/ 89666 w 1671038"/>
              <a:gd name="connsiteY8" fmla="*/ 122014 h 296793"/>
              <a:gd name="connsiteX9" fmla="*/ 80141 w 1671038"/>
              <a:gd name="connsiteY9" fmla="*/ 107727 h 296793"/>
              <a:gd name="connsiteX10" fmla="*/ 44422 w 1671038"/>
              <a:gd name="connsiteY10" fmla="*/ 79152 h 296793"/>
              <a:gd name="connsiteX11" fmla="*/ 37279 w 1671038"/>
              <a:gd name="connsiteY11" fmla="*/ 76770 h 296793"/>
              <a:gd name="connsiteX12" fmla="*/ 12686 w 1671038"/>
              <a:gd name="connsiteY12" fmla="*/ 0 h 296793"/>
              <a:gd name="connsiteX13" fmla="*/ 20610 w 1671038"/>
              <a:gd name="connsiteY13" fmla="*/ 119633 h 296793"/>
              <a:gd name="connsiteX0" fmla="*/ 20610 w 1671038"/>
              <a:gd name="connsiteY0" fmla="*/ 119633 h 316097"/>
              <a:gd name="connsiteX1" fmla="*/ 12685 w 1671038"/>
              <a:gd name="connsiteY1" fmla="*/ 288031 h 316097"/>
              <a:gd name="connsiteX2" fmla="*/ 300717 w 1671038"/>
              <a:gd name="connsiteY2" fmla="*/ 288032 h 316097"/>
              <a:gd name="connsiteX3" fmla="*/ 1668870 w 1671038"/>
              <a:gd name="connsiteY3" fmla="*/ 288032 h 316097"/>
              <a:gd name="connsiteX4" fmla="*/ 258735 w 1671038"/>
              <a:gd name="connsiteY4" fmla="*/ 217264 h 316097"/>
              <a:gd name="connsiteX5" fmla="*/ 194441 w 1671038"/>
              <a:gd name="connsiteY5" fmla="*/ 188689 h 316097"/>
              <a:gd name="connsiteX6" fmla="*/ 99191 w 1671038"/>
              <a:gd name="connsiteY6" fmla="*/ 129158 h 316097"/>
              <a:gd name="connsiteX7" fmla="*/ 89666 w 1671038"/>
              <a:gd name="connsiteY7" fmla="*/ 122014 h 316097"/>
              <a:gd name="connsiteX8" fmla="*/ 80141 w 1671038"/>
              <a:gd name="connsiteY8" fmla="*/ 107727 h 316097"/>
              <a:gd name="connsiteX9" fmla="*/ 44422 w 1671038"/>
              <a:gd name="connsiteY9" fmla="*/ 79152 h 316097"/>
              <a:gd name="connsiteX10" fmla="*/ 37279 w 1671038"/>
              <a:gd name="connsiteY10" fmla="*/ 76770 h 316097"/>
              <a:gd name="connsiteX11" fmla="*/ 12686 w 1671038"/>
              <a:gd name="connsiteY11" fmla="*/ 0 h 316097"/>
              <a:gd name="connsiteX12" fmla="*/ 20610 w 1671038"/>
              <a:gd name="connsiteY12" fmla="*/ 119633 h 316097"/>
              <a:gd name="connsiteX0" fmla="*/ 20610 w 1671038"/>
              <a:gd name="connsiteY0" fmla="*/ 119633 h 316097"/>
              <a:gd name="connsiteX1" fmla="*/ 12685 w 1671038"/>
              <a:gd name="connsiteY1" fmla="*/ 288031 h 316097"/>
              <a:gd name="connsiteX2" fmla="*/ 300717 w 1671038"/>
              <a:gd name="connsiteY2" fmla="*/ 288032 h 316097"/>
              <a:gd name="connsiteX3" fmla="*/ 1668870 w 1671038"/>
              <a:gd name="connsiteY3" fmla="*/ 288032 h 316097"/>
              <a:gd name="connsiteX4" fmla="*/ 258735 w 1671038"/>
              <a:gd name="connsiteY4" fmla="*/ 217264 h 316097"/>
              <a:gd name="connsiteX5" fmla="*/ 194441 w 1671038"/>
              <a:gd name="connsiteY5" fmla="*/ 188689 h 316097"/>
              <a:gd name="connsiteX6" fmla="*/ 99191 w 1671038"/>
              <a:gd name="connsiteY6" fmla="*/ 129158 h 316097"/>
              <a:gd name="connsiteX7" fmla="*/ 89666 w 1671038"/>
              <a:gd name="connsiteY7" fmla="*/ 122014 h 316097"/>
              <a:gd name="connsiteX8" fmla="*/ 80141 w 1671038"/>
              <a:gd name="connsiteY8" fmla="*/ 107727 h 316097"/>
              <a:gd name="connsiteX9" fmla="*/ 44422 w 1671038"/>
              <a:gd name="connsiteY9" fmla="*/ 79152 h 316097"/>
              <a:gd name="connsiteX10" fmla="*/ 37279 w 1671038"/>
              <a:gd name="connsiteY10" fmla="*/ 76770 h 316097"/>
              <a:gd name="connsiteX11" fmla="*/ 12686 w 1671038"/>
              <a:gd name="connsiteY11" fmla="*/ 0 h 316097"/>
              <a:gd name="connsiteX12" fmla="*/ 20610 w 1671038"/>
              <a:gd name="connsiteY12" fmla="*/ 119633 h 316097"/>
              <a:gd name="connsiteX0" fmla="*/ 20610 w 1668870"/>
              <a:gd name="connsiteY0" fmla="*/ 119633 h 316098"/>
              <a:gd name="connsiteX1" fmla="*/ 12685 w 1668870"/>
              <a:gd name="connsiteY1" fmla="*/ 288031 h 316098"/>
              <a:gd name="connsiteX2" fmla="*/ 1668870 w 1668870"/>
              <a:gd name="connsiteY2" fmla="*/ 288032 h 316098"/>
              <a:gd name="connsiteX3" fmla="*/ 258735 w 1668870"/>
              <a:gd name="connsiteY3" fmla="*/ 217264 h 316098"/>
              <a:gd name="connsiteX4" fmla="*/ 194441 w 1668870"/>
              <a:gd name="connsiteY4" fmla="*/ 188689 h 316098"/>
              <a:gd name="connsiteX5" fmla="*/ 99191 w 1668870"/>
              <a:gd name="connsiteY5" fmla="*/ 129158 h 316098"/>
              <a:gd name="connsiteX6" fmla="*/ 89666 w 1668870"/>
              <a:gd name="connsiteY6" fmla="*/ 122014 h 316098"/>
              <a:gd name="connsiteX7" fmla="*/ 80141 w 1668870"/>
              <a:gd name="connsiteY7" fmla="*/ 107727 h 316098"/>
              <a:gd name="connsiteX8" fmla="*/ 44422 w 1668870"/>
              <a:gd name="connsiteY8" fmla="*/ 79152 h 316098"/>
              <a:gd name="connsiteX9" fmla="*/ 37279 w 1668870"/>
              <a:gd name="connsiteY9" fmla="*/ 76770 h 316098"/>
              <a:gd name="connsiteX10" fmla="*/ 12686 w 1668870"/>
              <a:gd name="connsiteY10" fmla="*/ 0 h 316098"/>
              <a:gd name="connsiteX11" fmla="*/ 20610 w 1668870"/>
              <a:gd name="connsiteY11" fmla="*/ 119633 h 316098"/>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99191 w 1668870"/>
              <a:gd name="connsiteY5" fmla="*/ 129158 h 316097"/>
              <a:gd name="connsiteX6" fmla="*/ 89666 w 1668870"/>
              <a:gd name="connsiteY6" fmla="*/ 122014 h 316097"/>
              <a:gd name="connsiteX7" fmla="*/ 80141 w 1668870"/>
              <a:gd name="connsiteY7" fmla="*/ 107727 h 316097"/>
              <a:gd name="connsiteX8" fmla="*/ 44422 w 1668870"/>
              <a:gd name="connsiteY8" fmla="*/ 79152 h 316097"/>
              <a:gd name="connsiteX9" fmla="*/ 37279 w 1668870"/>
              <a:gd name="connsiteY9" fmla="*/ 76770 h 316097"/>
              <a:gd name="connsiteX10" fmla="*/ 12686 w 1668870"/>
              <a:gd name="connsiteY10" fmla="*/ 0 h 316097"/>
              <a:gd name="connsiteX11" fmla="*/ 20610 w 1668870"/>
              <a:gd name="connsiteY11" fmla="*/ 119633 h 316097"/>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99191 w 1668870"/>
              <a:gd name="connsiteY5" fmla="*/ 129158 h 316097"/>
              <a:gd name="connsiteX6" fmla="*/ 89666 w 1668870"/>
              <a:gd name="connsiteY6" fmla="*/ 122014 h 316097"/>
              <a:gd name="connsiteX7" fmla="*/ 44422 w 1668870"/>
              <a:gd name="connsiteY7" fmla="*/ 79152 h 316097"/>
              <a:gd name="connsiteX8" fmla="*/ 37279 w 1668870"/>
              <a:gd name="connsiteY8" fmla="*/ 76770 h 316097"/>
              <a:gd name="connsiteX9" fmla="*/ 12686 w 1668870"/>
              <a:gd name="connsiteY9" fmla="*/ 0 h 316097"/>
              <a:gd name="connsiteX10" fmla="*/ 20610 w 1668870"/>
              <a:gd name="connsiteY10" fmla="*/ 119633 h 316097"/>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99191 w 1668870"/>
              <a:gd name="connsiteY5" fmla="*/ 129158 h 316097"/>
              <a:gd name="connsiteX6" fmla="*/ 44422 w 1668870"/>
              <a:gd name="connsiteY6" fmla="*/ 79152 h 316097"/>
              <a:gd name="connsiteX7" fmla="*/ 37279 w 1668870"/>
              <a:gd name="connsiteY7" fmla="*/ 76770 h 316097"/>
              <a:gd name="connsiteX8" fmla="*/ 12686 w 1668870"/>
              <a:gd name="connsiteY8" fmla="*/ 0 h 316097"/>
              <a:gd name="connsiteX9" fmla="*/ 20610 w 1668870"/>
              <a:gd name="connsiteY9" fmla="*/ 119633 h 316097"/>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44422 w 1668870"/>
              <a:gd name="connsiteY5" fmla="*/ 79152 h 316097"/>
              <a:gd name="connsiteX6" fmla="*/ 37279 w 1668870"/>
              <a:gd name="connsiteY6" fmla="*/ 76770 h 316097"/>
              <a:gd name="connsiteX7" fmla="*/ 12686 w 1668870"/>
              <a:gd name="connsiteY7" fmla="*/ 0 h 316097"/>
              <a:gd name="connsiteX8" fmla="*/ 20610 w 1668870"/>
              <a:gd name="connsiteY8" fmla="*/ 119633 h 316097"/>
              <a:gd name="connsiteX0" fmla="*/ 20610 w 1699163"/>
              <a:gd name="connsiteY0" fmla="*/ 119633 h 316097"/>
              <a:gd name="connsiteX1" fmla="*/ 12685 w 1699163"/>
              <a:gd name="connsiteY1" fmla="*/ 288030 h 316097"/>
              <a:gd name="connsiteX2" fmla="*/ 1668870 w 1699163"/>
              <a:gd name="connsiteY2" fmla="*/ 288032 h 316097"/>
              <a:gd name="connsiteX3" fmla="*/ 194441 w 1699163"/>
              <a:gd name="connsiteY3" fmla="*/ 188689 h 316097"/>
              <a:gd name="connsiteX4" fmla="*/ 44422 w 1699163"/>
              <a:gd name="connsiteY4" fmla="*/ 79152 h 316097"/>
              <a:gd name="connsiteX5" fmla="*/ 37279 w 1699163"/>
              <a:gd name="connsiteY5" fmla="*/ 76770 h 316097"/>
              <a:gd name="connsiteX6" fmla="*/ 12686 w 1699163"/>
              <a:gd name="connsiteY6" fmla="*/ 0 h 316097"/>
              <a:gd name="connsiteX7" fmla="*/ 20610 w 1699163"/>
              <a:gd name="connsiteY7" fmla="*/ 119633 h 316097"/>
              <a:gd name="connsiteX0" fmla="*/ 20074 w 1698627"/>
              <a:gd name="connsiteY0" fmla="*/ 126380 h 322844"/>
              <a:gd name="connsiteX1" fmla="*/ 12149 w 1698627"/>
              <a:gd name="connsiteY1" fmla="*/ 294777 h 322844"/>
              <a:gd name="connsiteX2" fmla="*/ 1668334 w 1698627"/>
              <a:gd name="connsiteY2" fmla="*/ 294779 h 322844"/>
              <a:gd name="connsiteX3" fmla="*/ 193905 w 1698627"/>
              <a:gd name="connsiteY3" fmla="*/ 195436 h 322844"/>
              <a:gd name="connsiteX4" fmla="*/ 43886 w 1698627"/>
              <a:gd name="connsiteY4" fmla="*/ 85899 h 322844"/>
              <a:gd name="connsiteX5" fmla="*/ 12150 w 1698627"/>
              <a:gd name="connsiteY5" fmla="*/ 6747 h 322844"/>
              <a:gd name="connsiteX6" fmla="*/ 20074 w 1698627"/>
              <a:gd name="connsiteY6" fmla="*/ 126380 h 322844"/>
              <a:gd name="connsiteX0" fmla="*/ 276032 w 1962509"/>
              <a:gd name="connsiteY0" fmla="*/ 34813 h 350910"/>
              <a:gd name="connsiteX1" fmla="*/ 276031 w 1962509"/>
              <a:gd name="connsiteY1" fmla="*/ 322843 h 350910"/>
              <a:gd name="connsiteX2" fmla="*/ 1932216 w 1962509"/>
              <a:gd name="connsiteY2" fmla="*/ 322845 h 350910"/>
              <a:gd name="connsiteX3" fmla="*/ 457787 w 1962509"/>
              <a:gd name="connsiteY3" fmla="*/ 223502 h 350910"/>
              <a:gd name="connsiteX4" fmla="*/ 307768 w 1962509"/>
              <a:gd name="connsiteY4" fmla="*/ 113965 h 350910"/>
              <a:gd name="connsiteX5" fmla="*/ 276032 w 1962509"/>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181756 w 1686478"/>
              <a:gd name="connsiteY3" fmla="*/ 223502 h 350910"/>
              <a:gd name="connsiteX4" fmla="*/ 31737 w 1686478"/>
              <a:gd name="connsiteY4" fmla="*/ 113965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31737 w 1686478"/>
              <a:gd name="connsiteY4" fmla="*/ 113965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144015 w 1686478"/>
              <a:gd name="connsiteY4" fmla="*/ 106820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144015 w 1686478"/>
              <a:gd name="connsiteY4" fmla="*/ 106820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216023 w 1686478"/>
              <a:gd name="connsiteY4" fmla="*/ 106820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216023 w 1686478"/>
              <a:gd name="connsiteY4" fmla="*/ 106820 h 350910"/>
              <a:gd name="connsiteX5" fmla="*/ 1 w 1686478"/>
              <a:gd name="connsiteY5" fmla="*/ 34813 h 350910"/>
              <a:gd name="connsiteX0" fmla="*/ 1 w 1686478"/>
              <a:gd name="connsiteY0" fmla="*/ 0 h 316097"/>
              <a:gd name="connsiteX1" fmla="*/ 0 w 1686478"/>
              <a:gd name="connsiteY1" fmla="*/ 288030 h 316097"/>
              <a:gd name="connsiteX2" fmla="*/ 1656185 w 1686478"/>
              <a:gd name="connsiteY2" fmla="*/ 288032 h 316097"/>
              <a:gd name="connsiteX3" fmla="*/ 792087 w 1686478"/>
              <a:gd name="connsiteY3" fmla="*/ 216023 h 316097"/>
              <a:gd name="connsiteX4" fmla="*/ 216023 w 1686478"/>
              <a:gd name="connsiteY4" fmla="*/ 72007 h 316097"/>
              <a:gd name="connsiteX5" fmla="*/ 1 w 1686478"/>
              <a:gd name="connsiteY5" fmla="*/ 0 h 316097"/>
              <a:gd name="connsiteX0" fmla="*/ 1 w 1686478"/>
              <a:gd name="connsiteY0" fmla="*/ 0 h 316097"/>
              <a:gd name="connsiteX1" fmla="*/ 0 w 1686478"/>
              <a:gd name="connsiteY1" fmla="*/ 288030 h 316097"/>
              <a:gd name="connsiteX2" fmla="*/ 1656185 w 1686478"/>
              <a:gd name="connsiteY2" fmla="*/ 288032 h 316097"/>
              <a:gd name="connsiteX3" fmla="*/ 792087 w 1686478"/>
              <a:gd name="connsiteY3" fmla="*/ 216023 h 316097"/>
              <a:gd name="connsiteX4" fmla="*/ 216023 w 1686478"/>
              <a:gd name="connsiteY4" fmla="*/ 72007 h 316097"/>
              <a:gd name="connsiteX5" fmla="*/ 1 w 1686478"/>
              <a:gd name="connsiteY5" fmla="*/ 0 h 316097"/>
              <a:gd name="connsiteX0" fmla="*/ 0 w 1686479"/>
              <a:gd name="connsiteY0" fmla="*/ 0 h 244090"/>
              <a:gd name="connsiteX1" fmla="*/ 1 w 1686479"/>
              <a:gd name="connsiteY1" fmla="*/ 216023 h 244090"/>
              <a:gd name="connsiteX2" fmla="*/ 1656186 w 1686479"/>
              <a:gd name="connsiteY2" fmla="*/ 216025 h 244090"/>
              <a:gd name="connsiteX3" fmla="*/ 792088 w 1686479"/>
              <a:gd name="connsiteY3" fmla="*/ 144016 h 244090"/>
              <a:gd name="connsiteX4" fmla="*/ 216024 w 1686479"/>
              <a:gd name="connsiteY4" fmla="*/ 0 h 244090"/>
              <a:gd name="connsiteX5" fmla="*/ 0 w 1686479"/>
              <a:gd name="connsiteY5" fmla="*/ 0 h 244090"/>
              <a:gd name="connsiteX0" fmla="*/ 0 w 1686478"/>
              <a:gd name="connsiteY0" fmla="*/ 0 h 316099"/>
              <a:gd name="connsiteX1" fmla="*/ 0 w 1686478"/>
              <a:gd name="connsiteY1" fmla="*/ 288032 h 316099"/>
              <a:gd name="connsiteX2" fmla="*/ 1656185 w 1686478"/>
              <a:gd name="connsiteY2" fmla="*/ 288034 h 316099"/>
              <a:gd name="connsiteX3" fmla="*/ 792087 w 1686478"/>
              <a:gd name="connsiteY3" fmla="*/ 216025 h 316099"/>
              <a:gd name="connsiteX4" fmla="*/ 216023 w 1686478"/>
              <a:gd name="connsiteY4" fmla="*/ 72009 h 316099"/>
              <a:gd name="connsiteX5" fmla="*/ 0 w 1686478"/>
              <a:gd name="connsiteY5" fmla="*/ 0 h 316099"/>
              <a:gd name="connsiteX0" fmla="*/ 0 w 1686478"/>
              <a:gd name="connsiteY0" fmla="*/ 0 h 316099"/>
              <a:gd name="connsiteX1" fmla="*/ 0 w 1686478"/>
              <a:gd name="connsiteY1" fmla="*/ 288032 h 316099"/>
              <a:gd name="connsiteX2" fmla="*/ 1656185 w 1686478"/>
              <a:gd name="connsiteY2" fmla="*/ 288034 h 316099"/>
              <a:gd name="connsiteX3" fmla="*/ 792087 w 1686478"/>
              <a:gd name="connsiteY3" fmla="*/ 216025 h 316099"/>
              <a:gd name="connsiteX4" fmla="*/ 288031 w 1686478"/>
              <a:gd name="connsiteY4" fmla="*/ 144017 h 316099"/>
              <a:gd name="connsiteX5" fmla="*/ 0 w 1686478"/>
              <a:gd name="connsiteY5" fmla="*/ 0 h 316099"/>
              <a:gd name="connsiteX0" fmla="*/ 0 w 1686478"/>
              <a:gd name="connsiteY0" fmla="*/ 0 h 316099"/>
              <a:gd name="connsiteX1" fmla="*/ 0 w 1686478"/>
              <a:gd name="connsiteY1" fmla="*/ 288032 h 316099"/>
              <a:gd name="connsiteX2" fmla="*/ 1656185 w 1686478"/>
              <a:gd name="connsiteY2" fmla="*/ 288034 h 316099"/>
              <a:gd name="connsiteX3" fmla="*/ 792087 w 1686478"/>
              <a:gd name="connsiteY3" fmla="*/ 216025 h 316099"/>
              <a:gd name="connsiteX4" fmla="*/ 360039 w 1686478"/>
              <a:gd name="connsiteY4" fmla="*/ 144017 h 316099"/>
              <a:gd name="connsiteX5" fmla="*/ 0 w 1686478"/>
              <a:gd name="connsiteY5" fmla="*/ 0 h 316099"/>
              <a:gd name="connsiteX0" fmla="*/ 0 w 1686478"/>
              <a:gd name="connsiteY0" fmla="*/ 0 h 288034"/>
              <a:gd name="connsiteX1" fmla="*/ 0 w 1686478"/>
              <a:gd name="connsiteY1" fmla="*/ 288032 h 288034"/>
              <a:gd name="connsiteX2" fmla="*/ 1656185 w 1686478"/>
              <a:gd name="connsiteY2" fmla="*/ 288034 h 288034"/>
              <a:gd name="connsiteX3" fmla="*/ 792087 w 1686478"/>
              <a:gd name="connsiteY3" fmla="*/ 216025 h 288034"/>
              <a:gd name="connsiteX4" fmla="*/ 360039 w 1686478"/>
              <a:gd name="connsiteY4" fmla="*/ 144017 h 288034"/>
              <a:gd name="connsiteX5" fmla="*/ 0 w 1686478"/>
              <a:gd name="connsiteY5" fmla="*/ 0 h 288034"/>
              <a:gd name="connsiteX0" fmla="*/ 0 w 1686478"/>
              <a:gd name="connsiteY0" fmla="*/ 0 h 360042"/>
              <a:gd name="connsiteX1" fmla="*/ 0 w 1686478"/>
              <a:gd name="connsiteY1" fmla="*/ 360040 h 360042"/>
              <a:gd name="connsiteX2" fmla="*/ 1656185 w 1686478"/>
              <a:gd name="connsiteY2" fmla="*/ 360042 h 360042"/>
              <a:gd name="connsiteX3" fmla="*/ 792087 w 1686478"/>
              <a:gd name="connsiteY3" fmla="*/ 288033 h 360042"/>
              <a:gd name="connsiteX4" fmla="*/ 360039 w 1686478"/>
              <a:gd name="connsiteY4" fmla="*/ 216025 h 360042"/>
              <a:gd name="connsiteX5" fmla="*/ 0 w 1686478"/>
              <a:gd name="connsiteY5" fmla="*/ 0 h 36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478" h="360042">
                <a:moveTo>
                  <a:pt x="0" y="0"/>
                </a:moveTo>
                <a:lnTo>
                  <a:pt x="0" y="360040"/>
                </a:lnTo>
                <a:lnTo>
                  <a:pt x="1656185" y="360042"/>
                </a:lnTo>
                <a:cubicBezTo>
                  <a:pt x="1686478" y="343485"/>
                  <a:pt x="1062828" y="322846"/>
                  <a:pt x="792087" y="288033"/>
                </a:cubicBezTo>
                <a:cubicBezTo>
                  <a:pt x="756368" y="265014"/>
                  <a:pt x="390331" y="247473"/>
                  <a:pt x="360039" y="216025"/>
                </a:cubicBezTo>
                <a:lnTo>
                  <a:pt x="0" y="0"/>
                </a:lnTo>
                <a:close/>
              </a:path>
            </a:pathLst>
          </a:custGeom>
          <a:solidFill>
            <a:srgbClr val="00B050">
              <a:alpha val="51000"/>
            </a:srgb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TextBox 15"/>
          <p:cNvSpPr txBox="1"/>
          <p:nvPr/>
        </p:nvSpPr>
        <p:spPr>
          <a:xfrm>
            <a:off x="179512" y="481896"/>
            <a:ext cx="8964488" cy="1938992"/>
          </a:xfrm>
          <a:prstGeom prst="rect">
            <a:avLst/>
          </a:prstGeom>
          <a:noFill/>
        </p:spPr>
        <p:txBody>
          <a:bodyPr wrap="square" rtlCol="0">
            <a:spAutoFit/>
          </a:bodyPr>
          <a:lstStyle/>
          <a:p>
            <a:r>
              <a:rPr lang="en-GB" sz="2400" dirty="0"/>
              <a:t>The volume of cartons of milk is normally distributed with a mean of 995ml and a standard deviation of 5ml.  </a:t>
            </a:r>
          </a:p>
          <a:p>
            <a:r>
              <a:rPr lang="en-GB" sz="2400" dirty="0"/>
              <a:t>10% of cartons are rejected for containing to little milk. Find the minimum volume, to the nearest ml, that a carton must contain if it is to be accepted.</a:t>
            </a:r>
          </a:p>
        </p:txBody>
      </p:sp>
      <p:sp>
        <p:nvSpPr>
          <p:cNvPr id="18" name="TextBox 17"/>
          <p:cNvSpPr txBox="1"/>
          <p:nvPr/>
        </p:nvSpPr>
        <p:spPr>
          <a:xfrm>
            <a:off x="2807804" y="2422169"/>
            <a:ext cx="5926422" cy="830997"/>
          </a:xfrm>
          <a:prstGeom prst="rect">
            <a:avLst/>
          </a:prstGeom>
          <a:noFill/>
        </p:spPr>
        <p:txBody>
          <a:bodyPr wrap="square" rtlCol="0">
            <a:spAutoFit/>
          </a:bodyPr>
          <a:lstStyle/>
          <a:p>
            <a:r>
              <a:rPr lang="en-GB" sz="2400" dirty="0"/>
              <a:t>Sketching the normal distribution diagram gives a clear idea of what is happening.</a:t>
            </a:r>
          </a:p>
        </p:txBody>
      </p:sp>
      <p:sp>
        <p:nvSpPr>
          <p:cNvPr id="24" name="TextBox 23"/>
          <p:cNvSpPr txBox="1"/>
          <p:nvPr/>
        </p:nvSpPr>
        <p:spPr>
          <a:xfrm>
            <a:off x="2855785" y="3294367"/>
            <a:ext cx="2193009" cy="1569660"/>
          </a:xfrm>
          <a:prstGeom prst="rect">
            <a:avLst/>
          </a:prstGeom>
          <a:noFill/>
        </p:spPr>
        <p:txBody>
          <a:bodyPr wrap="square" rtlCol="0">
            <a:spAutoFit/>
          </a:bodyPr>
          <a:lstStyle/>
          <a:p>
            <a:r>
              <a:rPr lang="en-GB" sz="2400" dirty="0"/>
              <a:t>The shaded area represents 10% of the cartons.</a:t>
            </a:r>
          </a:p>
        </p:txBody>
      </p:sp>
      <p:sp>
        <p:nvSpPr>
          <p:cNvPr id="14" name="TextBox 13"/>
          <p:cNvSpPr txBox="1"/>
          <p:nvPr/>
        </p:nvSpPr>
        <p:spPr>
          <a:xfrm>
            <a:off x="323528" y="35913"/>
            <a:ext cx="7488832" cy="584775"/>
          </a:xfrm>
          <a:prstGeom prst="rect">
            <a:avLst/>
          </a:prstGeom>
          <a:noFill/>
        </p:spPr>
        <p:txBody>
          <a:bodyPr wrap="square" rtlCol="0">
            <a:spAutoFit/>
          </a:bodyPr>
          <a:lstStyle/>
          <a:p>
            <a:r>
              <a:rPr lang="en-GB" sz="3200" b="1" dirty="0">
                <a:solidFill>
                  <a:schemeClr val="accent4">
                    <a:lumMod val="75000"/>
                  </a:schemeClr>
                </a:solidFill>
                <a:latin typeface="Comic Sans MS" panose="030F0702030302020204" pitchFamily="66" charset="0"/>
              </a:rPr>
              <a:t>Inverse normal calculations</a:t>
            </a:r>
            <a:endParaRPr lang="en-GB" sz="3200" dirty="0">
              <a:solidFill>
                <a:schemeClr val="accent4">
                  <a:lumMod val="75000"/>
                </a:schemeClr>
              </a:solidFill>
              <a:latin typeface="Comic Sans MS" panose="030F0702030302020204" pitchFamily="66" charset="0"/>
            </a:endParaRPr>
          </a:p>
        </p:txBody>
      </p:sp>
      <p:sp>
        <p:nvSpPr>
          <p:cNvPr id="15" name="TextBox 14"/>
          <p:cNvSpPr txBox="1"/>
          <p:nvPr/>
        </p:nvSpPr>
        <p:spPr>
          <a:xfrm>
            <a:off x="3131840" y="5265782"/>
            <a:ext cx="4680520" cy="461665"/>
          </a:xfrm>
          <a:prstGeom prst="rect">
            <a:avLst/>
          </a:prstGeom>
          <a:noFill/>
        </p:spPr>
        <p:txBody>
          <a:bodyPr wrap="square" rtlCol="0">
            <a:spAutoFit/>
          </a:bodyPr>
          <a:lstStyle/>
          <a:p>
            <a:r>
              <a:rPr lang="en-US" sz="2400" dirty="0"/>
              <a:t>Turn on the GDC</a:t>
            </a:r>
            <a:endParaRPr lang="en-GB" sz="2400" dirty="0"/>
          </a:p>
        </p:txBody>
      </p:sp>
      <p:sp>
        <p:nvSpPr>
          <p:cNvPr id="5" name="Rectangle 4"/>
          <p:cNvSpPr/>
          <p:nvPr/>
        </p:nvSpPr>
        <p:spPr>
          <a:xfrm>
            <a:off x="6574858" y="4910183"/>
            <a:ext cx="458780" cy="307777"/>
          </a:xfrm>
          <a:prstGeom prst="rect">
            <a:avLst/>
          </a:prstGeom>
        </p:spPr>
        <p:txBody>
          <a:bodyPr wrap="none">
            <a:spAutoFit/>
          </a:bodyPr>
          <a:lstStyle/>
          <a:p>
            <a:r>
              <a:rPr lang="en-US" sz="1400" dirty="0">
                <a:solidFill>
                  <a:srgbClr val="FF0000"/>
                </a:solidFill>
              </a:rPr>
              <a:t>995</a:t>
            </a:r>
            <a:endParaRPr lang="en-GB" sz="1400" dirty="0">
              <a:solidFill>
                <a:srgbClr val="FF0000"/>
              </a:solidFill>
            </a:endParaRPr>
          </a:p>
        </p:txBody>
      </p:sp>
      <p:sp>
        <p:nvSpPr>
          <p:cNvPr id="25" name="Rectangle 24">
            <a:hlinkClick r:id="rId3"/>
            <a:extLst>
              <a:ext uri="{FF2B5EF4-FFF2-40B4-BE49-F238E27FC236}">
                <a16:creationId xmlns:a16="http://schemas.microsoft.com/office/drawing/2014/main" id="{BFC91204-8392-40D0-A522-57627FF938F0}"/>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hlinkClick r:id="rId3"/>
            <a:extLst>
              <a:ext uri="{FF2B5EF4-FFF2-40B4-BE49-F238E27FC236}">
                <a16:creationId xmlns:a16="http://schemas.microsoft.com/office/drawing/2014/main" id="{CE32AD9B-D537-4B27-B223-26EBDAF05A4D}"/>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DE644350-85D4-D090-BFB1-1E2435F86F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800" y="2328332"/>
            <a:ext cx="1794062" cy="4206240"/>
          </a:xfrm>
          <a:prstGeom prst="rect">
            <a:avLst/>
          </a:prstGeom>
        </p:spPr>
      </p:pic>
      <p:pic>
        <p:nvPicPr>
          <p:cNvPr id="3" name="Picture 2">
            <a:extLst>
              <a:ext uri="{FF2B5EF4-FFF2-40B4-BE49-F238E27FC236}">
                <a16:creationId xmlns:a16="http://schemas.microsoft.com/office/drawing/2014/main" id="{FDAFFCF3-2DE1-14D8-B539-02D5748145C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275856" y="5739142"/>
            <a:ext cx="518102" cy="228600"/>
          </a:xfrm>
          <a:prstGeom prst="rect">
            <a:avLst/>
          </a:prstGeom>
        </p:spPr>
      </p:pic>
      <p:pic>
        <p:nvPicPr>
          <p:cNvPr id="7" name="Picture 6">
            <a:extLst>
              <a:ext uri="{FF2B5EF4-FFF2-40B4-BE49-F238E27FC236}">
                <a16:creationId xmlns:a16="http://schemas.microsoft.com/office/drawing/2014/main" id="{3002C6FF-3566-7165-BDC0-BC3FD60D1A5E}"/>
              </a:ext>
            </a:extLst>
          </p:cNvPr>
          <p:cNvPicPr>
            <a:picLocks noChangeAspect="1"/>
          </p:cNvPicPr>
          <p:nvPr/>
        </p:nvPicPr>
        <p:blipFill>
          <a:blip r:embed="rId6"/>
          <a:stretch>
            <a:fillRect/>
          </a:stretch>
        </p:blipFill>
        <p:spPr>
          <a:xfrm>
            <a:off x="3975571" y="5688070"/>
            <a:ext cx="521208" cy="2796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p:bldP spid="24" grpId="0"/>
      <p:bldP spid="15"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DBEBD">
            <a:alpha val="66000"/>
          </a:srgbClr>
        </a:solidFill>
        <a:effectLst/>
      </p:bgPr>
    </p:bg>
    <p:spTree>
      <p:nvGrpSpPr>
        <p:cNvPr id="1" name=""/>
        <p:cNvGrpSpPr/>
        <p:nvPr/>
      </p:nvGrpSpPr>
      <p:grpSpPr>
        <a:xfrm>
          <a:off x="0" y="0"/>
          <a:ext cx="0" cy="0"/>
          <a:chOff x="0" y="0"/>
          <a:chExt cx="0" cy="0"/>
        </a:xfrm>
      </p:grpSpPr>
      <p:sp>
        <p:nvSpPr>
          <p:cNvPr id="17" name="TextBox 16"/>
          <p:cNvSpPr txBox="1"/>
          <p:nvPr/>
        </p:nvSpPr>
        <p:spPr>
          <a:xfrm>
            <a:off x="3203848" y="5486400"/>
            <a:ext cx="792088" cy="461665"/>
          </a:xfrm>
          <a:prstGeom prst="rect">
            <a:avLst/>
          </a:prstGeom>
          <a:noFill/>
        </p:spPr>
        <p:txBody>
          <a:bodyPr wrap="square" rtlCol="0">
            <a:spAutoFit/>
          </a:bodyPr>
          <a:lstStyle/>
          <a:p>
            <a:r>
              <a:rPr lang="en-US" sz="2400" dirty="0"/>
              <a:t>tap</a:t>
            </a:r>
            <a:endParaRPr lang="en-GB" sz="2400" dirty="0"/>
          </a:p>
        </p:txBody>
      </p:sp>
      <p:cxnSp>
        <p:nvCxnSpPr>
          <p:cNvPr id="14" name="Straight Connector 13"/>
          <p:cNvCxnSpPr/>
          <p:nvPr/>
        </p:nvCxnSpPr>
        <p:spPr>
          <a:xfrm>
            <a:off x="6804248" y="3294367"/>
            <a:ext cx="0" cy="160722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4860032" y="3173581"/>
            <a:ext cx="3973463" cy="2088232"/>
            <a:chOff x="4932040" y="1124745"/>
            <a:chExt cx="3973463" cy="2088232"/>
          </a:xfrm>
        </p:grpSpPr>
        <p:cxnSp>
          <p:nvCxnSpPr>
            <p:cNvPr id="25" name="Straight Arrow Connector 24"/>
            <p:cNvCxnSpPr/>
            <p:nvPr/>
          </p:nvCxnSpPr>
          <p:spPr>
            <a:xfrm>
              <a:off x="5220072" y="2808000"/>
              <a:ext cx="3600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6" name="Chart 25"/>
            <p:cNvGraphicFramePr/>
            <p:nvPr/>
          </p:nvGraphicFramePr>
          <p:xfrm>
            <a:off x="4932040" y="1124745"/>
            <a:ext cx="3973463" cy="2088232"/>
          </p:xfrm>
          <a:graphic>
            <a:graphicData uri="http://schemas.openxmlformats.org/drawingml/2006/chart">
              <c:chart xmlns:c="http://schemas.openxmlformats.org/drawingml/2006/chart" xmlns:r="http://schemas.openxmlformats.org/officeDocument/2006/relationships" r:id="rId2"/>
            </a:graphicData>
          </a:graphic>
        </p:graphicFrame>
        <p:cxnSp>
          <p:nvCxnSpPr>
            <p:cNvPr id="27" name="Straight Arrow Connector 26"/>
            <p:cNvCxnSpPr/>
            <p:nvPr/>
          </p:nvCxnSpPr>
          <p:spPr>
            <a:xfrm flipV="1">
              <a:off x="5220072" y="1196752"/>
              <a:ext cx="0" cy="1656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8" name="Freeform 27"/>
          <p:cNvSpPr/>
          <p:nvPr/>
        </p:nvSpPr>
        <p:spPr>
          <a:xfrm flipH="1">
            <a:off x="5148064" y="4472029"/>
            <a:ext cx="1224136" cy="396000"/>
          </a:xfrm>
          <a:custGeom>
            <a:avLst/>
            <a:gdLst>
              <a:gd name="connsiteX0" fmla="*/ 7924 w 276399"/>
              <a:gd name="connsiteY0" fmla="*/ 47625 h 201643"/>
              <a:gd name="connsiteX1" fmla="*/ 17449 w 276399"/>
              <a:gd name="connsiteY1" fmla="*/ 192881 h 201643"/>
              <a:gd name="connsiteX2" fmla="*/ 43643 w 276399"/>
              <a:gd name="connsiteY2" fmla="*/ 185737 h 201643"/>
              <a:gd name="connsiteX3" fmla="*/ 107936 w 276399"/>
              <a:gd name="connsiteY3" fmla="*/ 176212 h 201643"/>
              <a:gd name="connsiteX4" fmla="*/ 262718 w 276399"/>
              <a:gd name="connsiteY4" fmla="*/ 164306 h 201643"/>
              <a:gd name="connsiteX5" fmla="*/ 274624 w 276399"/>
              <a:gd name="connsiteY5" fmla="*/ 161925 h 201643"/>
              <a:gd name="connsiteX6" fmla="*/ 272243 w 276399"/>
              <a:gd name="connsiteY6" fmla="*/ 154781 h 201643"/>
              <a:gd name="connsiteX7" fmla="*/ 246049 w 276399"/>
              <a:gd name="connsiteY7" fmla="*/ 145256 h 201643"/>
              <a:gd name="connsiteX8" fmla="*/ 181755 w 276399"/>
              <a:gd name="connsiteY8" fmla="*/ 116681 h 201643"/>
              <a:gd name="connsiteX9" fmla="*/ 86505 w 276399"/>
              <a:gd name="connsiteY9" fmla="*/ 57150 h 201643"/>
              <a:gd name="connsiteX10" fmla="*/ 76980 w 276399"/>
              <a:gd name="connsiteY10" fmla="*/ 50006 h 201643"/>
              <a:gd name="connsiteX11" fmla="*/ 67455 w 276399"/>
              <a:gd name="connsiteY11" fmla="*/ 35719 h 201643"/>
              <a:gd name="connsiteX12" fmla="*/ 31736 w 276399"/>
              <a:gd name="connsiteY12" fmla="*/ 7144 h 201643"/>
              <a:gd name="connsiteX13" fmla="*/ 24593 w 276399"/>
              <a:gd name="connsiteY13" fmla="*/ 4762 h 201643"/>
              <a:gd name="connsiteX14" fmla="*/ 12686 w 276399"/>
              <a:gd name="connsiteY14" fmla="*/ 0 h 201643"/>
              <a:gd name="connsiteX15" fmla="*/ 7924 w 276399"/>
              <a:gd name="connsiteY15" fmla="*/ 47625 h 201643"/>
              <a:gd name="connsiteX0" fmla="*/ 20610 w 289085"/>
              <a:gd name="connsiteY0" fmla="*/ 119633 h 273651"/>
              <a:gd name="connsiteX1" fmla="*/ 30135 w 289085"/>
              <a:gd name="connsiteY1" fmla="*/ 264889 h 273651"/>
              <a:gd name="connsiteX2" fmla="*/ 56329 w 289085"/>
              <a:gd name="connsiteY2" fmla="*/ 257745 h 273651"/>
              <a:gd name="connsiteX3" fmla="*/ 120622 w 289085"/>
              <a:gd name="connsiteY3" fmla="*/ 248220 h 273651"/>
              <a:gd name="connsiteX4" fmla="*/ 275404 w 289085"/>
              <a:gd name="connsiteY4" fmla="*/ 236314 h 273651"/>
              <a:gd name="connsiteX5" fmla="*/ 287310 w 289085"/>
              <a:gd name="connsiteY5" fmla="*/ 233933 h 273651"/>
              <a:gd name="connsiteX6" fmla="*/ 284929 w 289085"/>
              <a:gd name="connsiteY6" fmla="*/ 226789 h 273651"/>
              <a:gd name="connsiteX7" fmla="*/ 258735 w 289085"/>
              <a:gd name="connsiteY7" fmla="*/ 217264 h 273651"/>
              <a:gd name="connsiteX8" fmla="*/ 194441 w 289085"/>
              <a:gd name="connsiteY8" fmla="*/ 188689 h 273651"/>
              <a:gd name="connsiteX9" fmla="*/ 99191 w 289085"/>
              <a:gd name="connsiteY9" fmla="*/ 129158 h 273651"/>
              <a:gd name="connsiteX10" fmla="*/ 89666 w 289085"/>
              <a:gd name="connsiteY10" fmla="*/ 122014 h 273651"/>
              <a:gd name="connsiteX11" fmla="*/ 80141 w 289085"/>
              <a:gd name="connsiteY11" fmla="*/ 107727 h 273651"/>
              <a:gd name="connsiteX12" fmla="*/ 44422 w 289085"/>
              <a:gd name="connsiteY12" fmla="*/ 79152 h 273651"/>
              <a:gd name="connsiteX13" fmla="*/ 37279 w 289085"/>
              <a:gd name="connsiteY13" fmla="*/ 76770 h 273651"/>
              <a:gd name="connsiteX14" fmla="*/ 12686 w 289085"/>
              <a:gd name="connsiteY14" fmla="*/ 0 h 273651"/>
              <a:gd name="connsiteX15" fmla="*/ 20610 w 289085"/>
              <a:gd name="connsiteY15" fmla="*/ 119633 h 273651"/>
              <a:gd name="connsiteX0" fmla="*/ 20610 w 1671038"/>
              <a:gd name="connsiteY0" fmla="*/ 119633 h 289297"/>
              <a:gd name="connsiteX1" fmla="*/ 30135 w 1671038"/>
              <a:gd name="connsiteY1" fmla="*/ 264889 h 289297"/>
              <a:gd name="connsiteX2" fmla="*/ 56329 w 1671038"/>
              <a:gd name="connsiteY2" fmla="*/ 257745 h 289297"/>
              <a:gd name="connsiteX3" fmla="*/ 120622 w 1671038"/>
              <a:gd name="connsiteY3" fmla="*/ 248220 h 289297"/>
              <a:gd name="connsiteX4" fmla="*/ 275404 w 1671038"/>
              <a:gd name="connsiteY4" fmla="*/ 236314 h 289297"/>
              <a:gd name="connsiteX5" fmla="*/ 287310 w 1671038"/>
              <a:gd name="connsiteY5" fmla="*/ 233933 h 289297"/>
              <a:gd name="connsiteX6" fmla="*/ 1668870 w 1671038"/>
              <a:gd name="connsiteY6" fmla="*/ 288032 h 289297"/>
              <a:gd name="connsiteX7" fmla="*/ 258735 w 1671038"/>
              <a:gd name="connsiteY7" fmla="*/ 217264 h 289297"/>
              <a:gd name="connsiteX8" fmla="*/ 194441 w 1671038"/>
              <a:gd name="connsiteY8" fmla="*/ 188689 h 289297"/>
              <a:gd name="connsiteX9" fmla="*/ 99191 w 1671038"/>
              <a:gd name="connsiteY9" fmla="*/ 129158 h 289297"/>
              <a:gd name="connsiteX10" fmla="*/ 89666 w 1671038"/>
              <a:gd name="connsiteY10" fmla="*/ 122014 h 289297"/>
              <a:gd name="connsiteX11" fmla="*/ 80141 w 1671038"/>
              <a:gd name="connsiteY11" fmla="*/ 107727 h 289297"/>
              <a:gd name="connsiteX12" fmla="*/ 44422 w 1671038"/>
              <a:gd name="connsiteY12" fmla="*/ 79152 h 289297"/>
              <a:gd name="connsiteX13" fmla="*/ 37279 w 1671038"/>
              <a:gd name="connsiteY13" fmla="*/ 76770 h 289297"/>
              <a:gd name="connsiteX14" fmla="*/ 12686 w 1671038"/>
              <a:gd name="connsiteY14" fmla="*/ 0 h 289297"/>
              <a:gd name="connsiteX15" fmla="*/ 20610 w 1671038"/>
              <a:gd name="connsiteY15" fmla="*/ 119633 h 289297"/>
              <a:gd name="connsiteX0" fmla="*/ 20610 w 1671038"/>
              <a:gd name="connsiteY0" fmla="*/ 119633 h 290894"/>
              <a:gd name="connsiteX1" fmla="*/ 30135 w 1671038"/>
              <a:gd name="connsiteY1" fmla="*/ 264889 h 290894"/>
              <a:gd name="connsiteX2" fmla="*/ 56329 w 1671038"/>
              <a:gd name="connsiteY2" fmla="*/ 257745 h 290894"/>
              <a:gd name="connsiteX3" fmla="*/ 120622 w 1671038"/>
              <a:gd name="connsiteY3" fmla="*/ 248220 h 290894"/>
              <a:gd name="connsiteX4" fmla="*/ 275404 w 1671038"/>
              <a:gd name="connsiteY4" fmla="*/ 236314 h 290894"/>
              <a:gd name="connsiteX5" fmla="*/ 300717 w 1671038"/>
              <a:gd name="connsiteY5" fmla="*/ 288032 h 290894"/>
              <a:gd name="connsiteX6" fmla="*/ 1668870 w 1671038"/>
              <a:gd name="connsiteY6" fmla="*/ 288032 h 290894"/>
              <a:gd name="connsiteX7" fmla="*/ 258735 w 1671038"/>
              <a:gd name="connsiteY7" fmla="*/ 217264 h 290894"/>
              <a:gd name="connsiteX8" fmla="*/ 194441 w 1671038"/>
              <a:gd name="connsiteY8" fmla="*/ 188689 h 290894"/>
              <a:gd name="connsiteX9" fmla="*/ 99191 w 1671038"/>
              <a:gd name="connsiteY9" fmla="*/ 129158 h 290894"/>
              <a:gd name="connsiteX10" fmla="*/ 89666 w 1671038"/>
              <a:gd name="connsiteY10" fmla="*/ 122014 h 290894"/>
              <a:gd name="connsiteX11" fmla="*/ 80141 w 1671038"/>
              <a:gd name="connsiteY11" fmla="*/ 107727 h 290894"/>
              <a:gd name="connsiteX12" fmla="*/ 44422 w 1671038"/>
              <a:gd name="connsiteY12" fmla="*/ 79152 h 290894"/>
              <a:gd name="connsiteX13" fmla="*/ 37279 w 1671038"/>
              <a:gd name="connsiteY13" fmla="*/ 76770 h 290894"/>
              <a:gd name="connsiteX14" fmla="*/ 12686 w 1671038"/>
              <a:gd name="connsiteY14" fmla="*/ 0 h 290894"/>
              <a:gd name="connsiteX15" fmla="*/ 20610 w 1671038"/>
              <a:gd name="connsiteY15" fmla="*/ 119633 h 290894"/>
              <a:gd name="connsiteX0" fmla="*/ 20610 w 1671038"/>
              <a:gd name="connsiteY0" fmla="*/ 119633 h 296793"/>
              <a:gd name="connsiteX1" fmla="*/ 12685 w 1671038"/>
              <a:gd name="connsiteY1" fmla="*/ 288031 h 296793"/>
              <a:gd name="connsiteX2" fmla="*/ 56329 w 1671038"/>
              <a:gd name="connsiteY2" fmla="*/ 257745 h 296793"/>
              <a:gd name="connsiteX3" fmla="*/ 120622 w 1671038"/>
              <a:gd name="connsiteY3" fmla="*/ 248220 h 296793"/>
              <a:gd name="connsiteX4" fmla="*/ 275404 w 1671038"/>
              <a:gd name="connsiteY4" fmla="*/ 236314 h 296793"/>
              <a:gd name="connsiteX5" fmla="*/ 300717 w 1671038"/>
              <a:gd name="connsiteY5" fmla="*/ 288032 h 296793"/>
              <a:gd name="connsiteX6" fmla="*/ 1668870 w 1671038"/>
              <a:gd name="connsiteY6" fmla="*/ 288032 h 296793"/>
              <a:gd name="connsiteX7" fmla="*/ 258735 w 1671038"/>
              <a:gd name="connsiteY7" fmla="*/ 217264 h 296793"/>
              <a:gd name="connsiteX8" fmla="*/ 194441 w 1671038"/>
              <a:gd name="connsiteY8" fmla="*/ 188689 h 296793"/>
              <a:gd name="connsiteX9" fmla="*/ 99191 w 1671038"/>
              <a:gd name="connsiteY9" fmla="*/ 129158 h 296793"/>
              <a:gd name="connsiteX10" fmla="*/ 89666 w 1671038"/>
              <a:gd name="connsiteY10" fmla="*/ 122014 h 296793"/>
              <a:gd name="connsiteX11" fmla="*/ 80141 w 1671038"/>
              <a:gd name="connsiteY11" fmla="*/ 107727 h 296793"/>
              <a:gd name="connsiteX12" fmla="*/ 44422 w 1671038"/>
              <a:gd name="connsiteY12" fmla="*/ 79152 h 296793"/>
              <a:gd name="connsiteX13" fmla="*/ 37279 w 1671038"/>
              <a:gd name="connsiteY13" fmla="*/ 76770 h 296793"/>
              <a:gd name="connsiteX14" fmla="*/ 12686 w 1671038"/>
              <a:gd name="connsiteY14" fmla="*/ 0 h 296793"/>
              <a:gd name="connsiteX15" fmla="*/ 20610 w 1671038"/>
              <a:gd name="connsiteY15" fmla="*/ 119633 h 296793"/>
              <a:gd name="connsiteX0" fmla="*/ 20610 w 1671038"/>
              <a:gd name="connsiteY0" fmla="*/ 119633 h 296793"/>
              <a:gd name="connsiteX1" fmla="*/ 12685 w 1671038"/>
              <a:gd name="connsiteY1" fmla="*/ 288031 h 296793"/>
              <a:gd name="connsiteX2" fmla="*/ 56329 w 1671038"/>
              <a:gd name="connsiteY2" fmla="*/ 257745 h 296793"/>
              <a:gd name="connsiteX3" fmla="*/ 120622 w 1671038"/>
              <a:gd name="connsiteY3" fmla="*/ 248220 h 296793"/>
              <a:gd name="connsiteX4" fmla="*/ 275404 w 1671038"/>
              <a:gd name="connsiteY4" fmla="*/ 236314 h 296793"/>
              <a:gd name="connsiteX5" fmla="*/ 300717 w 1671038"/>
              <a:gd name="connsiteY5" fmla="*/ 288032 h 296793"/>
              <a:gd name="connsiteX6" fmla="*/ 1668870 w 1671038"/>
              <a:gd name="connsiteY6" fmla="*/ 288032 h 296793"/>
              <a:gd name="connsiteX7" fmla="*/ 258735 w 1671038"/>
              <a:gd name="connsiteY7" fmla="*/ 217264 h 296793"/>
              <a:gd name="connsiteX8" fmla="*/ 194441 w 1671038"/>
              <a:gd name="connsiteY8" fmla="*/ 188689 h 296793"/>
              <a:gd name="connsiteX9" fmla="*/ 99191 w 1671038"/>
              <a:gd name="connsiteY9" fmla="*/ 129158 h 296793"/>
              <a:gd name="connsiteX10" fmla="*/ 89666 w 1671038"/>
              <a:gd name="connsiteY10" fmla="*/ 122014 h 296793"/>
              <a:gd name="connsiteX11" fmla="*/ 80141 w 1671038"/>
              <a:gd name="connsiteY11" fmla="*/ 107727 h 296793"/>
              <a:gd name="connsiteX12" fmla="*/ 44422 w 1671038"/>
              <a:gd name="connsiteY12" fmla="*/ 79152 h 296793"/>
              <a:gd name="connsiteX13" fmla="*/ 37279 w 1671038"/>
              <a:gd name="connsiteY13" fmla="*/ 76770 h 296793"/>
              <a:gd name="connsiteX14" fmla="*/ 12686 w 1671038"/>
              <a:gd name="connsiteY14" fmla="*/ 0 h 296793"/>
              <a:gd name="connsiteX15" fmla="*/ 20610 w 1671038"/>
              <a:gd name="connsiteY15" fmla="*/ 119633 h 296793"/>
              <a:gd name="connsiteX0" fmla="*/ 20610 w 1671038"/>
              <a:gd name="connsiteY0" fmla="*/ 119633 h 296793"/>
              <a:gd name="connsiteX1" fmla="*/ 12685 w 1671038"/>
              <a:gd name="connsiteY1" fmla="*/ 288031 h 296793"/>
              <a:gd name="connsiteX2" fmla="*/ 56329 w 1671038"/>
              <a:gd name="connsiteY2" fmla="*/ 257745 h 296793"/>
              <a:gd name="connsiteX3" fmla="*/ 120622 w 1671038"/>
              <a:gd name="connsiteY3" fmla="*/ 248220 h 296793"/>
              <a:gd name="connsiteX4" fmla="*/ 300717 w 1671038"/>
              <a:gd name="connsiteY4" fmla="*/ 288032 h 296793"/>
              <a:gd name="connsiteX5" fmla="*/ 1668870 w 1671038"/>
              <a:gd name="connsiteY5" fmla="*/ 288032 h 296793"/>
              <a:gd name="connsiteX6" fmla="*/ 258735 w 1671038"/>
              <a:gd name="connsiteY6" fmla="*/ 217264 h 296793"/>
              <a:gd name="connsiteX7" fmla="*/ 194441 w 1671038"/>
              <a:gd name="connsiteY7" fmla="*/ 188689 h 296793"/>
              <a:gd name="connsiteX8" fmla="*/ 99191 w 1671038"/>
              <a:gd name="connsiteY8" fmla="*/ 129158 h 296793"/>
              <a:gd name="connsiteX9" fmla="*/ 89666 w 1671038"/>
              <a:gd name="connsiteY9" fmla="*/ 122014 h 296793"/>
              <a:gd name="connsiteX10" fmla="*/ 80141 w 1671038"/>
              <a:gd name="connsiteY10" fmla="*/ 107727 h 296793"/>
              <a:gd name="connsiteX11" fmla="*/ 44422 w 1671038"/>
              <a:gd name="connsiteY11" fmla="*/ 79152 h 296793"/>
              <a:gd name="connsiteX12" fmla="*/ 37279 w 1671038"/>
              <a:gd name="connsiteY12" fmla="*/ 76770 h 296793"/>
              <a:gd name="connsiteX13" fmla="*/ 12686 w 1671038"/>
              <a:gd name="connsiteY13" fmla="*/ 0 h 296793"/>
              <a:gd name="connsiteX14" fmla="*/ 20610 w 1671038"/>
              <a:gd name="connsiteY14" fmla="*/ 119633 h 296793"/>
              <a:gd name="connsiteX0" fmla="*/ 20610 w 1671038"/>
              <a:gd name="connsiteY0" fmla="*/ 119633 h 296793"/>
              <a:gd name="connsiteX1" fmla="*/ 12685 w 1671038"/>
              <a:gd name="connsiteY1" fmla="*/ 288031 h 296793"/>
              <a:gd name="connsiteX2" fmla="*/ 56329 w 1671038"/>
              <a:gd name="connsiteY2" fmla="*/ 257745 h 296793"/>
              <a:gd name="connsiteX3" fmla="*/ 300717 w 1671038"/>
              <a:gd name="connsiteY3" fmla="*/ 288032 h 296793"/>
              <a:gd name="connsiteX4" fmla="*/ 1668870 w 1671038"/>
              <a:gd name="connsiteY4" fmla="*/ 288032 h 296793"/>
              <a:gd name="connsiteX5" fmla="*/ 258735 w 1671038"/>
              <a:gd name="connsiteY5" fmla="*/ 217264 h 296793"/>
              <a:gd name="connsiteX6" fmla="*/ 194441 w 1671038"/>
              <a:gd name="connsiteY6" fmla="*/ 188689 h 296793"/>
              <a:gd name="connsiteX7" fmla="*/ 99191 w 1671038"/>
              <a:gd name="connsiteY7" fmla="*/ 129158 h 296793"/>
              <a:gd name="connsiteX8" fmla="*/ 89666 w 1671038"/>
              <a:gd name="connsiteY8" fmla="*/ 122014 h 296793"/>
              <a:gd name="connsiteX9" fmla="*/ 80141 w 1671038"/>
              <a:gd name="connsiteY9" fmla="*/ 107727 h 296793"/>
              <a:gd name="connsiteX10" fmla="*/ 44422 w 1671038"/>
              <a:gd name="connsiteY10" fmla="*/ 79152 h 296793"/>
              <a:gd name="connsiteX11" fmla="*/ 37279 w 1671038"/>
              <a:gd name="connsiteY11" fmla="*/ 76770 h 296793"/>
              <a:gd name="connsiteX12" fmla="*/ 12686 w 1671038"/>
              <a:gd name="connsiteY12" fmla="*/ 0 h 296793"/>
              <a:gd name="connsiteX13" fmla="*/ 20610 w 1671038"/>
              <a:gd name="connsiteY13" fmla="*/ 119633 h 296793"/>
              <a:gd name="connsiteX0" fmla="*/ 20610 w 1671038"/>
              <a:gd name="connsiteY0" fmla="*/ 119633 h 296793"/>
              <a:gd name="connsiteX1" fmla="*/ 12685 w 1671038"/>
              <a:gd name="connsiteY1" fmla="*/ 288031 h 296793"/>
              <a:gd name="connsiteX2" fmla="*/ 12685 w 1671038"/>
              <a:gd name="connsiteY2" fmla="*/ 216023 h 296793"/>
              <a:gd name="connsiteX3" fmla="*/ 300717 w 1671038"/>
              <a:gd name="connsiteY3" fmla="*/ 288032 h 296793"/>
              <a:gd name="connsiteX4" fmla="*/ 1668870 w 1671038"/>
              <a:gd name="connsiteY4" fmla="*/ 288032 h 296793"/>
              <a:gd name="connsiteX5" fmla="*/ 258735 w 1671038"/>
              <a:gd name="connsiteY5" fmla="*/ 217264 h 296793"/>
              <a:gd name="connsiteX6" fmla="*/ 194441 w 1671038"/>
              <a:gd name="connsiteY6" fmla="*/ 188689 h 296793"/>
              <a:gd name="connsiteX7" fmla="*/ 99191 w 1671038"/>
              <a:gd name="connsiteY7" fmla="*/ 129158 h 296793"/>
              <a:gd name="connsiteX8" fmla="*/ 89666 w 1671038"/>
              <a:gd name="connsiteY8" fmla="*/ 122014 h 296793"/>
              <a:gd name="connsiteX9" fmla="*/ 80141 w 1671038"/>
              <a:gd name="connsiteY9" fmla="*/ 107727 h 296793"/>
              <a:gd name="connsiteX10" fmla="*/ 44422 w 1671038"/>
              <a:gd name="connsiteY10" fmla="*/ 79152 h 296793"/>
              <a:gd name="connsiteX11" fmla="*/ 37279 w 1671038"/>
              <a:gd name="connsiteY11" fmla="*/ 76770 h 296793"/>
              <a:gd name="connsiteX12" fmla="*/ 12686 w 1671038"/>
              <a:gd name="connsiteY12" fmla="*/ 0 h 296793"/>
              <a:gd name="connsiteX13" fmla="*/ 20610 w 1671038"/>
              <a:gd name="connsiteY13" fmla="*/ 119633 h 296793"/>
              <a:gd name="connsiteX0" fmla="*/ 20610 w 1671038"/>
              <a:gd name="connsiteY0" fmla="*/ 119633 h 316097"/>
              <a:gd name="connsiteX1" fmla="*/ 12685 w 1671038"/>
              <a:gd name="connsiteY1" fmla="*/ 288031 h 316097"/>
              <a:gd name="connsiteX2" fmla="*/ 300717 w 1671038"/>
              <a:gd name="connsiteY2" fmla="*/ 288032 h 316097"/>
              <a:gd name="connsiteX3" fmla="*/ 1668870 w 1671038"/>
              <a:gd name="connsiteY3" fmla="*/ 288032 h 316097"/>
              <a:gd name="connsiteX4" fmla="*/ 258735 w 1671038"/>
              <a:gd name="connsiteY4" fmla="*/ 217264 h 316097"/>
              <a:gd name="connsiteX5" fmla="*/ 194441 w 1671038"/>
              <a:gd name="connsiteY5" fmla="*/ 188689 h 316097"/>
              <a:gd name="connsiteX6" fmla="*/ 99191 w 1671038"/>
              <a:gd name="connsiteY6" fmla="*/ 129158 h 316097"/>
              <a:gd name="connsiteX7" fmla="*/ 89666 w 1671038"/>
              <a:gd name="connsiteY7" fmla="*/ 122014 h 316097"/>
              <a:gd name="connsiteX8" fmla="*/ 80141 w 1671038"/>
              <a:gd name="connsiteY8" fmla="*/ 107727 h 316097"/>
              <a:gd name="connsiteX9" fmla="*/ 44422 w 1671038"/>
              <a:gd name="connsiteY9" fmla="*/ 79152 h 316097"/>
              <a:gd name="connsiteX10" fmla="*/ 37279 w 1671038"/>
              <a:gd name="connsiteY10" fmla="*/ 76770 h 316097"/>
              <a:gd name="connsiteX11" fmla="*/ 12686 w 1671038"/>
              <a:gd name="connsiteY11" fmla="*/ 0 h 316097"/>
              <a:gd name="connsiteX12" fmla="*/ 20610 w 1671038"/>
              <a:gd name="connsiteY12" fmla="*/ 119633 h 316097"/>
              <a:gd name="connsiteX0" fmla="*/ 20610 w 1671038"/>
              <a:gd name="connsiteY0" fmla="*/ 119633 h 316097"/>
              <a:gd name="connsiteX1" fmla="*/ 12685 w 1671038"/>
              <a:gd name="connsiteY1" fmla="*/ 288031 h 316097"/>
              <a:gd name="connsiteX2" fmla="*/ 300717 w 1671038"/>
              <a:gd name="connsiteY2" fmla="*/ 288032 h 316097"/>
              <a:gd name="connsiteX3" fmla="*/ 1668870 w 1671038"/>
              <a:gd name="connsiteY3" fmla="*/ 288032 h 316097"/>
              <a:gd name="connsiteX4" fmla="*/ 258735 w 1671038"/>
              <a:gd name="connsiteY4" fmla="*/ 217264 h 316097"/>
              <a:gd name="connsiteX5" fmla="*/ 194441 w 1671038"/>
              <a:gd name="connsiteY5" fmla="*/ 188689 h 316097"/>
              <a:gd name="connsiteX6" fmla="*/ 99191 w 1671038"/>
              <a:gd name="connsiteY6" fmla="*/ 129158 h 316097"/>
              <a:gd name="connsiteX7" fmla="*/ 89666 w 1671038"/>
              <a:gd name="connsiteY7" fmla="*/ 122014 h 316097"/>
              <a:gd name="connsiteX8" fmla="*/ 80141 w 1671038"/>
              <a:gd name="connsiteY8" fmla="*/ 107727 h 316097"/>
              <a:gd name="connsiteX9" fmla="*/ 44422 w 1671038"/>
              <a:gd name="connsiteY9" fmla="*/ 79152 h 316097"/>
              <a:gd name="connsiteX10" fmla="*/ 37279 w 1671038"/>
              <a:gd name="connsiteY10" fmla="*/ 76770 h 316097"/>
              <a:gd name="connsiteX11" fmla="*/ 12686 w 1671038"/>
              <a:gd name="connsiteY11" fmla="*/ 0 h 316097"/>
              <a:gd name="connsiteX12" fmla="*/ 20610 w 1671038"/>
              <a:gd name="connsiteY12" fmla="*/ 119633 h 316097"/>
              <a:gd name="connsiteX0" fmla="*/ 20610 w 1668870"/>
              <a:gd name="connsiteY0" fmla="*/ 119633 h 316098"/>
              <a:gd name="connsiteX1" fmla="*/ 12685 w 1668870"/>
              <a:gd name="connsiteY1" fmla="*/ 288031 h 316098"/>
              <a:gd name="connsiteX2" fmla="*/ 1668870 w 1668870"/>
              <a:gd name="connsiteY2" fmla="*/ 288032 h 316098"/>
              <a:gd name="connsiteX3" fmla="*/ 258735 w 1668870"/>
              <a:gd name="connsiteY3" fmla="*/ 217264 h 316098"/>
              <a:gd name="connsiteX4" fmla="*/ 194441 w 1668870"/>
              <a:gd name="connsiteY4" fmla="*/ 188689 h 316098"/>
              <a:gd name="connsiteX5" fmla="*/ 99191 w 1668870"/>
              <a:gd name="connsiteY5" fmla="*/ 129158 h 316098"/>
              <a:gd name="connsiteX6" fmla="*/ 89666 w 1668870"/>
              <a:gd name="connsiteY6" fmla="*/ 122014 h 316098"/>
              <a:gd name="connsiteX7" fmla="*/ 80141 w 1668870"/>
              <a:gd name="connsiteY7" fmla="*/ 107727 h 316098"/>
              <a:gd name="connsiteX8" fmla="*/ 44422 w 1668870"/>
              <a:gd name="connsiteY8" fmla="*/ 79152 h 316098"/>
              <a:gd name="connsiteX9" fmla="*/ 37279 w 1668870"/>
              <a:gd name="connsiteY9" fmla="*/ 76770 h 316098"/>
              <a:gd name="connsiteX10" fmla="*/ 12686 w 1668870"/>
              <a:gd name="connsiteY10" fmla="*/ 0 h 316098"/>
              <a:gd name="connsiteX11" fmla="*/ 20610 w 1668870"/>
              <a:gd name="connsiteY11" fmla="*/ 119633 h 316098"/>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99191 w 1668870"/>
              <a:gd name="connsiteY5" fmla="*/ 129158 h 316097"/>
              <a:gd name="connsiteX6" fmla="*/ 89666 w 1668870"/>
              <a:gd name="connsiteY6" fmla="*/ 122014 h 316097"/>
              <a:gd name="connsiteX7" fmla="*/ 80141 w 1668870"/>
              <a:gd name="connsiteY7" fmla="*/ 107727 h 316097"/>
              <a:gd name="connsiteX8" fmla="*/ 44422 w 1668870"/>
              <a:gd name="connsiteY8" fmla="*/ 79152 h 316097"/>
              <a:gd name="connsiteX9" fmla="*/ 37279 w 1668870"/>
              <a:gd name="connsiteY9" fmla="*/ 76770 h 316097"/>
              <a:gd name="connsiteX10" fmla="*/ 12686 w 1668870"/>
              <a:gd name="connsiteY10" fmla="*/ 0 h 316097"/>
              <a:gd name="connsiteX11" fmla="*/ 20610 w 1668870"/>
              <a:gd name="connsiteY11" fmla="*/ 119633 h 316097"/>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99191 w 1668870"/>
              <a:gd name="connsiteY5" fmla="*/ 129158 h 316097"/>
              <a:gd name="connsiteX6" fmla="*/ 89666 w 1668870"/>
              <a:gd name="connsiteY6" fmla="*/ 122014 h 316097"/>
              <a:gd name="connsiteX7" fmla="*/ 44422 w 1668870"/>
              <a:gd name="connsiteY7" fmla="*/ 79152 h 316097"/>
              <a:gd name="connsiteX8" fmla="*/ 37279 w 1668870"/>
              <a:gd name="connsiteY8" fmla="*/ 76770 h 316097"/>
              <a:gd name="connsiteX9" fmla="*/ 12686 w 1668870"/>
              <a:gd name="connsiteY9" fmla="*/ 0 h 316097"/>
              <a:gd name="connsiteX10" fmla="*/ 20610 w 1668870"/>
              <a:gd name="connsiteY10" fmla="*/ 119633 h 316097"/>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99191 w 1668870"/>
              <a:gd name="connsiteY5" fmla="*/ 129158 h 316097"/>
              <a:gd name="connsiteX6" fmla="*/ 44422 w 1668870"/>
              <a:gd name="connsiteY6" fmla="*/ 79152 h 316097"/>
              <a:gd name="connsiteX7" fmla="*/ 37279 w 1668870"/>
              <a:gd name="connsiteY7" fmla="*/ 76770 h 316097"/>
              <a:gd name="connsiteX8" fmla="*/ 12686 w 1668870"/>
              <a:gd name="connsiteY8" fmla="*/ 0 h 316097"/>
              <a:gd name="connsiteX9" fmla="*/ 20610 w 1668870"/>
              <a:gd name="connsiteY9" fmla="*/ 119633 h 316097"/>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44422 w 1668870"/>
              <a:gd name="connsiteY5" fmla="*/ 79152 h 316097"/>
              <a:gd name="connsiteX6" fmla="*/ 37279 w 1668870"/>
              <a:gd name="connsiteY6" fmla="*/ 76770 h 316097"/>
              <a:gd name="connsiteX7" fmla="*/ 12686 w 1668870"/>
              <a:gd name="connsiteY7" fmla="*/ 0 h 316097"/>
              <a:gd name="connsiteX8" fmla="*/ 20610 w 1668870"/>
              <a:gd name="connsiteY8" fmla="*/ 119633 h 316097"/>
              <a:gd name="connsiteX0" fmla="*/ 20610 w 1699163"/>
              <a:gd name="connsiteY0" fmla="*/ 119633 h 316097"/>
              <a:gd name="connsiteX1" fmla="*/ 12685 w 1699163"/>
              <a:gd name="connsiteY1" fmla="*/ 288030 h 316097"/>
              <a:gd name="connsiteX2" fmla="*/ 1668870 w 1699163"/>
              <a:gd name="connsiteY2" fmla="*/ 288032 h 316097"/>
              <a:gd name="connsiteX3" fmla="*/ 194441 w 1699163"/>
              <a:gd name="connsiteY3" fmla="*/ 188689 h 316097"/>
              <a:gd name="connsiteX4" fmla="*/ 44422 w 1699163"/>
              <a:gd name="connsiteY4" fmla="*/ 79152 h 316097"/>
              <a:gd name="connsiteX5" fmla="*/ 37279 w 1699163"/>
              <a:gd name="connsiteY5" fmla="*/ 76770 h 316097"/>
              <a:gd name="connsiteX6" fmla="*/ 12686 w 1699163"/>
              <a:gd name="connsiteY6" fmla="*/ 0 h 316097"/>
              <a:gd name="connsiteX7" fmla="*/ 20610 w 1699163"/>
              <a:gd name="connsiteY7" fmla="*/ 119633 h 316097"/>
              <a:gd name="connsiteX0" fmla="*/ 20074 w 1698627"/>
              <a:gd name="connsiteY0" fmla="*/ 126380 h 322844"/>
              <a:gd name="connsiteX1" fmla="*/ 12149 w 1698627"/>
              <a:gd name="connsiteY1" fmla="*/ 294777 h 322844"/>
              <a:gd name="connsiteX2" fmla="*/ 1668334 w 1698627"/>
              <a:gd name="connsiteY2" fmla="*/ 294779 h 322844"/>
              <a:gd name="connsiteX3" fmla="*/ 193905 w 1698627"/>
              <a:gd name="connsiteY3" fmla="*/ 195436 h 322844"/>
              <a:gd name="connsiteX4" fmla="*/ 43886 w 1698627"/>
              <a:gd name="connsiteY4" fmla="*/ 85899 h 322844"/>
              <a:gd name="connsiteX5" fmla="*/ 12150 w 1698627"/>
              <a:gd name="connsiteY5" fmla="*/ 6747 h 322844"/>
              <a:gd name="connsiteX6" fmla="*/ 20074 w 1698627"/>
              <a:gd name="connsiteY6" fmla="*/ 126380 h 322844"/>
              <a:gd name="connsiteX0" fmla="*/ 276032 w 1962509"/>
              <a:gd name="connsiteY0" fmla="*/ 34813 h 350910"/>
              <a:gd name="connsiteX1" fmla="*/ 276031 w 1962509"/>
              <a:gd name="connsiteY1" fmla="*/ 322843 h 350910"/>
              <a:gd name="connsiteX2" fmla="*/ 1932216 w 1962509"/>
              <a:gd name="connsiteY2" fmla="*/ 322845 h 350910"/>
              <a:gd name="connsiteX3" fmla="*/ 457787 w 1962509"/>
              <a:gd name="connsiteY3" fmla="*/ 223502 h 350910"/>
              <a:gd name="connsiteX4" fmla="*/ 307768 w 1962509"/>
              <a:gd name="connsiteY4" fmla="*/ 113965 h 350910"/>
              <a:gd name="connsiteX5" fmla="*/ 276032 w 1962509"/>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181756 w 1686478"/>
              <a:gd name="connsiteY3" fmla="*/ 223502 h 350910"/>
              <a:gd name="connsiteX4" fmla="*/ 31737 w 1686478"/>
              <a:gd name="connsiteY4" fmla="*/ 113965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31737 w 1686478"/>
              <a:gd name="connsiteY4" fmla="*/ 113965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144015 w 1686478"/>
              <a:gd name="connsiteY4" fmla="*/ 106820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144015 w 1686478"/>
              <a:gd name="connsiteY4" fmla="*/ 106820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216023 w 1686478"/>
              <a:gd name="connsiteY4" fmla="*/ 106820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216023 w 1686478"/>
              <a:gd name="connsiteY4" fmla="*/ 106820 h 350910"/>
              <a:gd name="connsiteX5" fmla="*/ 1 w 1686478"/>
              <a:gd name="connsiteY5" fmla="*/ 34813 h 350910"/>
              <a:gd name="connsiteX0" fmla="*/ 1 w 1686478"/>
              <a:gd name="connsiteY0" fmla="*/ 0 h 316097"/>
              <a:gd name="connsiteX1" fmla="*/ 0 w 1686478"/>
              <a:gd name="connsiteY1" fmla="*/ 288030 h 316097"/>
              <a:gd name="connsiteX2" fmla="*/ 1656185 w 1686478"/>
              <a:gd name="connsiteY2" fmla="*/ 288032 h 316097"/>
              <a:gd name="connsiteX3" fmla="*/ 792087 w 1686478"/>
              <a:gd name="connsiteY3" fmla="*/ 216023 h 316097"/>
              <a:gd name="connsiteX4" fmla="*/ 216023 w 1686478"/>
              <a:gd name="connsiteY4" fmla="*/ 72007 h 316097"/>
              <a:gd name="connsiteX5" fmla="*/ 1 w 1686478"/>
              <a:gd name="connsiteY5" fmla="*/ 0 h 316097"/>
              <a:gd name="connsiteX0" fmla="*/ 1 w 1686478"/>
              <a:gd name="connsiteY0" fmla="*/ 0 h 316097"/>
              <a:gd name="connsiteX1" fmla="*/ 0 w 1686478"/>
              <a:gd name="connsiteY1" fmla="*/ 288030 h 316097"/>
              <a:gd name="connsiteX2" fmla="*/ 1656185 w 1686478"/>
              <a:gd name="connsiteY2" fmla="*/ 288032 h 316097"/>
              <a:gd name="connsiteX3" fmla="*/ 792087 w 1686478"/>
              <a:gd name="connsiteY3" fmla="*/ 216023 h 316097"/>
              <a:gd name="connsiteX4" fmla="*/ 216023 w 1686478"/>
              <a:gd name="connsiteY4" fmla="*/ 72007 h 316097"/>
              <a:gd name="connsiteX5" fmla="*/ 1 w 1686478"/>
              <a:gd name="connsiteY5" fmla="*/ 0 h 316097"/>
              <a:gd name="connsiteX0" fmla="*/ 0 w 1686479"/>
              <a:gd name="connsiteY0" fmla="*/ 0 h 244090"/>
              <a:gd name="connsiteX1" fmla="*/ 1 w 1686479"/>
              <a:gd name="connsiteY1" fmla="*/ 216023 h 244090"/>
              <a:gd name="connsiteX2" fmla="*/ 1656186 w 1686479"/>
              <a:gd name="connsiteY2" fmla="*/ 216025 h 244090"/>
              <a:gd name="connsiteX3" fmla="*/ 792088 w 1686479"/>
              <a:gd name="connsiteY3" fmla="*/ 144016 h 244090"/>
              <a:gd name="connsiteX4" fmla="*/ 216024 w 1686479"/>
              <a:gd name="connsiteY4" fmla="*/ 0 h 244090"/>
              <a:gd name="connsiteX5" fmla="*/ 0 w 1686479"/>
              <a:gd name="connsiteY5" fmla="*/ 0 h 244090"/>
              <a:gd name="connsiteX0" fmla="*/ 0 w 1686478"/>
              <a:gd name="connsiteY0" fmla="*/ 0 h 316099"/>
              <a:gd name="connsiteX1" fmla="*/ 0 w 1686478"/>
              <a:gd name="connsiteY1" fmla="*/ 288032 h 316099"/>
              <a:gd name="connsiteX2" fmla="*/ 1656185 w 1686478"/>
              <a:gd name="connsiteY2" fmla="*/ 288034 h 316099"/>
              <a:gd name="connsiteX3" fmla="*/ 792087 w 1686478"/>
              <a:gd name="connsiteY3" fmla="*/ 216025 h 316099"/>
              <a:gd name="connsiteX4" fmla="*/ 216023 w 1686478"/>
              <a:gd name="connsiteY4" fmla="*/ 72009 h 316099"/>
              <a:gd name="connsiteX5" fmla="*/ 0 w 1686478"/>
              <a:gd name="connsiteY5" fmla="*/ 0 h 316099"/>
              <a:gd name="connsiteX0" fmla="*/ 0 w 1686478"/>
              <a:gd name="connsiteY0" fmla="*/ 0 h 316099"/>
              <a:gd name="connsiteX1" fmla="*/ 0 w 1686478"/>
              <a:gd name="connsiteY1" fmla="*/ 288032 h 316099"/>
              <a:gd name="connsiteX2" fmla="*/ 1656185 w 1686478"/>
              <a:gd name="connsiteY2" fmla="*/ 288034 h 316099"/>
              <a:gd name="connsiteX3" fmla="*/ 792087 w 1686478"/>
              <a:gd name="connsiteY3" fmla="*/ 216025 h 316099"/>
              <a:gd name="connsiteX4" fmla="*/ 288031 w 1686478"/>
              <a:gd name="connsiteY4" fmla="*/ 144017 h 316099"/>
              <a:gd name="connsiteX5" fmla="*/ 0 w 1686478"/>
              <a:gd name="connsiteY5" fmla="*/ 0 h 316099"/>
              <a:gd name="connsiteX0" fmla="*/ 0 w 1686478"/>
              <a:gd name="connsiteY0" fmla="*/ 0 h 316099"/>
              <a:gd name="connsiteX1" fmla="*/ 0 w 1686478"/>
              <a:gd name="connsiteY1" fmla="*/ 288032 h 316099"/>
              <a:gd name="connsiteX2" fmla="*/ 1656185 w 1686478"/>
              <a:gd name="connsiteY2" fmla="*/ 288034 h 316099"/>
              <a:gd name="connsiteX3" fmla="*/ 792087 w 1686478"/>
              <a:gd name="connsiteY3" fmla="*/ 216025 h 316099"/>
              <a:gd name="connsiteX4" fmla="*/ 360039 w 1686478"/>
              <a:gd name="connsiteY4" fmla="*/ 144017 h 316099"/>
              <a:gd name="connsiteX5" fmla="*/ 0 w 1686478"/>
              <a:gd name="connsiteY5" fmla="*/ 0 h 316099"/>
              <a:gd name="connsiteX0" fmla="*/ 0 w 1686478"/>
              <a:gd name="connsiteY0" fmla="*/ 0 h 288034"/>
              <a:gd name="connsiteX1" fmla="*/ 0 w 1686478"/>
              <a:gd name="connsiteY1" fmla="*/ 288032 h 288034"/>
              <a:gd name="connsiteX2" fmla="*/ 1656185 w 1686478"/>
              <a:gd name="connsiteY2" fmla="*/ 288034 h 288034"/>
              <a:gd name="connsiteX3" fmla="*/ 792087 w 1686478"/>
              <a:gd name="connsiteY3" fmla="*/ 216025 h 288034"/>
              <a:gd name="connsiteX4" fmla="*/ 360039 w 1686478"/>
              <a:gd name="connsiteY4" fmla="*/ 144017 h 288034"/>
              <a:gd name="connsiteX5" fmla="*/ 0 w 1686478"/>
              <a:gd name="connsiteY5" fmla="*/ 0 h 288034"/>
              <a:gd name="connsiteX0" fmla="*/ 0 w 1686478"/>
              <a:gd name="connsiteY0" fmla="*/ 0 h 360042"/>
              <a:gd name="connsiteX1" fmla="*/ 0 w 1686478"/>
              <a:gd name="connsiteY1" fmla="*/ 360040 h 360042"/>
              <a:gd name="connsiteX2" fmla="*/ 1656185 w 1686478"/>
              <a:gd name="connsiteY2" fmla="*/ 360042 h 360042"/>
              <a:gd name="connsiteX3" fmla="*/ 792087 w 1686478"/>
              <a:gd name="connsiteY3" fmla="*/ 288033 h 360042"/>
              <a:gd name="connsiteX4" fmla="*/ 360039 w 1686478"/>
              <a:gd name="connsiteY4" fmla="*/ 216025 h 360042"/>
              <a:gd name="connsiteX5" fmla="*/ 0 w 1686478"/>
              <a:gd name="connsiteY5" fmla="*/ 0 h 36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478" h="360042">
                <a:moveTo>
                  <a:pt x="0" y="0"/>
                </a:moveTo>
                <a:lnTo>
                  <a:pt x="0" y="360040"/>
                </a:lnTo>
                <a:lnTo>
                  <a:pt x="1656185" y="360042"/>
                </a:lnTo>
                <a:cubicBezTo>
                  <a:pt x="1686478" y="343485"/>
                  <a:pt x="1062828" y="322846"/>
                  <a:pt x="792087" y="288033"/>
                </a:cubicBezTo>
                <a:cubicBezTo>
                  <a:pt x="756368" y="265014"/>
                  <a:pt x="390331" y="247473"/>
                  <a:pt x="360039" y="216025"/>
                </a:cubicBezTo>
                <a:lnTo>
                  <a:pt x="0" y="0"/>
                </a:lnTo>
                <a:close/>
              </a:path>
            </a:pathLst>
          </a:custGeom>
          <a:solidFill>
            <a:srgbClr val="00B050">
              <a:alpha val="51000"/>
            </a:srgb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9" name="TextBox 28"/>
          <p:cNvSpPr txBox="1"/>
          <p:nvPr/>
        </p:nvSpPr>
        <p:spPr>
          <a:xfrm>
            <a:off x="179512" y="481896"/>
            <a:ext cx="8964488" cy="1938992"/>
          </a:xfrm>
          <a:prstGeom prst="rect">
            <a:avLst/>
          </a:prstGeom>
          <a:noFill/>
        </p:spPr>
        <p:txBody>
          <a:bodyPr wrap="square" rtlCol="0">
            <a:spAutoFit/>
          </a:bodyPr>
          <a:lstStyle/>
          <a:p>
            <a:r>
              <a:rPr lang="en-GB" sz="2400" dirty="0"/>
              <a:t>The volume of cartons of milk is normally distributed with a mean of 995ml and a standard deviation of 5ml.  </a:t>
            </a:r>
          </a:p>
          <a:p>
            <a:r>
              <a:rPr lang="en-GB" sz="2400" dirty="0"/>
              <a:t>10% of cartons are rejected for containing to little milk. Find the minimum volume, to the nearest ml, that a carton must contain if it is to be accepted.</a:t>
            </a:r>
          </a:p>
        </p:txBody>
      </p:sp>
      <p:sp>
        <p:nvSpPr>
          <p:cNvPr id="30" name="TextBox 29"/>
          <p:cNvSpPr txBox="1"/>
          <p:nvPr/>
        </p:nvSpPr>
        <p:spPr>
          <a:xfrm>
            <a:off x="2807804" y="2422169"/>
            <a:ext cx="5926422" cy="830997"/>
          </a:xfrm>
          <a:prstGeom prst="rect">
            <a:avLst/>
          </a:prstGeom>
          <a:noFill/>
        </p:spPr>
        <p:txBody>
          <a:bodyPr wrap="square" rtlCol="0">
            <a:spAutoFit/>
          </a:bodyPr>
          <a:lstStyle/>
          <a:p>
            <a:r>
              <a:rPr lang="en-GB" sz="2400" dirty="0"/>
              <a:t>Sketching the normal distribution diagram gives a clear idea of what is happening.</a:t>
            </a:r>
          </a:p>
        </p:txBody>
      </p:sp>
      <p:sp>
        <p:nvSpPr>
          <p:cNvPr id="31" name="TextBox 30"/>
          <p:cNvSpPr txBox="1"/>
          <p:nvPr/>
        </p:nvSpPr>
        <p:spPr>
          <a:xfrm>
            <a:off x="2855785" y="3294367"/>
            <a:ext cx="2193009" cy="1569660"/>
          </a:xfrm>
          <a:prstGeom prst="rect">
            <a:avLst/>
          </a:prstGeom>
          <a:noFill/>
        </p:spPr>
        <p:txBody>
          <a:bodyPr wrap="square" rtlCol="0">
            <a:spAutoFit/>
          </a:bodyPr>
          <a:lstStyle/>
          <a:p>
            <a:r>
              <a:rPr lang="en-GB" sz="2400" dirty="0"/>
              <a:t>The shaded area represents 10% of the cartons.</a:t>
            </a:r>
          </a:p>
        </p:txBody>
      </p:sp>
      <p:sp>
        <p:nvSpPr>
          <p:cNvPr id="32" name="TextBox 31"/>
          <p:cNvSpPr txBox="1"/>
          <p:nvPr/>
        </p:nvSpPr>
        <p:spPr>
          <a:xfrm>
            <a:off x="323528" y="35913"/>
            <a:ext cx="7488832" cy="584775"/>
          </a:xfrm>
          <a:prstGeom prst="rect">
            <a:avLst/>
          </a:prstGeom>
          <a:noFill/>
        </p:spPr>
        <p:txBody>
          <a:bodyPr wrap="square" rtlCol="0">
            <a:spAutoFit/>
          </a:bodyPr>
          <a:lstStyle/>
          <a:p>
            <a:r>
              <a:rPr lang="en-GB" sz="3200" b="1" dirty="0">
                <a:solidFill>
                  <a:schemeClr val="accent4">
                    <a:lumMod val="75000"/>
                  </a:schemeClr>
                </a:solidFill>
                <a:latin typeface="Comic Sans MS" panose="030F0702030302020204" pitchFamily="66" charset="0"/>
              </a:rPr>
              <a:t>Inverse normal calculations</a:t>
            </a:r>
            <a:endParaRPr lang="en-GB" sz="3200" dirty="0">
              <a:solidFill>
                <a:schemeClr val="accent4">
                  <a:lumMod val="75000"/>
                </a:schemeClr>
              </a:solidFill>
              <a:latin typeface="Comic Sans MS" panose="030F0702030302020204" pitchFamily="66" charset="0"/>
            </a:endParaRPr>
          </a:p>
        </p:txBody>
      </p:sp>
      <p:sp>
        <p:nvSpPr>
          <p:cNvPr id="33" name="Rectangle 32"/>
          <p:cNvSpPr/>
          <p:nvPr/>
        </p:nvSpPr>
        <p:spPr>
          <a:xfrm>
            <a:off x="6574858" y="4910183"/>
            <a:ext cx="458780" cy="307777"/>
          </a:xfrm>
          <a:prstGeom prst="rect">
            <a:avLst/>
          </a:prstGeom>
        </p:spPr>
        <p:txBody>
          <a:bodyPr wrap="none">
            <a:spAutoFit/>
          </a:bodyPr>
          <a:lstStyle/>
          <a:p>
            <a:r>
              <a:rPr lang="en-US" sz="1400" dirty="0">
                <a:solidFill>
                  <a:srgbClr val="FF0000"/>
                </a:solidFill>
              </a:rPr>
              <a:t>995</a:t>
            </a:r>
            <a:endParaRPr lang="en-GB" sz="1400" dirty="0">
              <a:solidFill>
                <a:srgbClr val="FF0000"/>
              </a:solidFill>
            </a:endParaRPr>
          </a:p>
        </p:txBody>
      </p:sp>
      <p:sp>
        <p:nvSpPr>
          <p:cNvPr id="16" name="Rectangle 15">
            <a:hlinkClick r:id="rId3"/>
            <a:extLst>
              <a:ext uri="{FF2B5EF4-FFF2-40B4-BE49-F238E27FC236}">
                <a16:creationId xmlns:a16="http://schemas.microsoft.com/office/drawing/2014/main" id="{7A04DD8B-69F3-4F1B-8E34-E80FE5396500}"/>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hlinkClick r:id="rId3"/>
            <a:extLst>
              <a:ext uri="{FF2B5EF4-FFF2-40B4-BE49-F238E27FC236}">
                <a16:creationId xmlns:a16="http://schemas.microsoft.com/office/drawing/2014/main" id="{FA24F993-5D0A-44C4-BEE6-76ABE2C12859}"/>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1084D669-BEA4-7F04-189C-A04542BE434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800" y="2331720"/>
            <a:ext cx="1788599" cy="4206240"/>
          </a:xfrm>
          <a:prstGeom prst="rect">
            <a:avLst/>
          </a:prstGeom>
        </p:spPr>
      </p:pic>
      <p:pic>
        <p:nvPicPr>
          <p:cNvPr id="6" name="Picture 5">
            <a:extLst>
              <a:ext uri="{FF2B5EF4-FFF2-40B4-BE49-F238E27FC236}">
                <a16:creationId xmlns:a16="http://schemas.microsoft.com/office/drawing/2014/main" id="{F8541742-5F6B-6BD2-23B9-1B3B6BF18C26}"/>
              </a:ext>
            </a:extLst>
          </p:cNvPr>
          <p:cNvPicPr>
            <a:picLocks noChangeAspect="1"/>
          </p:cNvPicPr>
          <p:nvPr/>
        </p:nvPicPr>
        <p:blipFill>
          <a:blip r:embed="rId5"/>
          <a:stretch>
            <a:fillRect/>
          </a:stretch>
        </p:blipFill>
        <p:spPr>
          <a:xfrm>
            <a:off x="3877417" y="5661248"/>
            <a:ext cx="381053" cy="190527"/>
          </a:xfrm>
          <a:prstGeom prst="rect">
            <a:avLst/>
          </a:prstGeom>
        </p:spPr>
      </p:pic>
      <p:sp>
        <p:nvSpPr>
          <p:cNvPr id="7" name="TextBox 6">
            <a:extLst>
              <a:ext uri="{FF2B5EF4-FFF2-40B4-BE49-F238E27FC236}">
                <a16:creationId xmlns:a16="http://schemas.microsoft.com/office/drawing/2014/main" id="{6BBB1CAA-139D-DCC5-BC20-A20B00629382}"/>
              </a:ext>
            </a:extLst>
          </p:cNvPr>
          <p:cNvSpPr txBox="1"/>
          <p:nvPr/>
        </p:nvSpPr>
        <p:spPr>
          <a:xfrm>
            <a:off x="4363236" y="5494206"/>
            <a:ext cx="1788598" cy="461665"/>
          </a:xfrm>
          <a:prstGeom prst="rect">
            <a:avLst/>
          </a:prstGeom>
          <a:noFill/>
        </p:spPr>
        <p:txBody>
          <a:bodyPr wrap="square" rtlCol="0">
            <a:spAutoFit/>
          </a:bodyPr>
          <a:lstStyle/>
          <a:p>
            <a:r>
              <a:rPr lang="en-US" sz="2400" dirty="0" err="1"/>
              <a:t>invNorm</a:t>
            </a:r>
            <a:r>
              <a:rPr lang="en-US" sz="2400" dirty="0"/>
              <a:t>(</a:t>
            </a:r>
            <a:endParaRPr lang="en-GB" sz="2400" dirty="0"/>
          </a:p>
        </p:txBody>
      </p:sp>
    </p:spTree>
    <p:extLst>
      <p:ext uri="{BB962C8B-B14F-4D97-AF65-F5344CB8AC3E}">
        <p14:creationId xmlns:p14="http://schemas.microsoft.com/office/powerpoint/2010/main" val="146681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DBEBD">
            <a:alpha val="66000"/>
          </a:srgbClr>
        </a:solidFill>
        <a:effectLst/>
      </p:bgPr>
    </p:bg>
    <p:spTree>
      <p:nvGrpSpPr>
        <p:cNvPr id="1" name=""/>
        <p:cNvGrpSpPr/>
        <p:nvPr/>
      </p:nvGrpSpPr>
      <p:grpSpPr>
        <a:xfrm>
          <a:off x="0" y="0"/>
          <a:ext cx="0" cy="0"/>
          <a:chOff x="0" y="0"/>
          <a:chExt cx="0" cy="0"/>
        </a:xfrm>
      </p:grpSpPr>
      <p:sp>
        <p:nvSpPr>
          <p:cNvPr id="17" name="TextBox 16"/>
          <p:cNvSpPr txBox="1"/>
          <p:nvPr/>
        </p:nvSpPr>
        <p:spPr>
          <a:xfrm>
            <a:off x="2804527" y="4696588"/>
            <a:ext cx="2266308" cy="1569660"/>
          </a:xfrm>
          <a:prstGeom prst="rect">
            <a:avLst/>
          </a:prstGeom>
          <a:noFill/>
        </p:spPr>
        <p:txBody>
          <a:bodyPr wrap="square" rtlCol="0">
            <a:spAutoFit/>
          </a:bodyPr>
          <a:lstStyle/>
          <a:p>
            <a:r>
              <a:rPr lang="en-US" sz="2400" dirty="0"/>
              <a:t>Now type the information from the problem: </a:t>
            </a:r>
            <a:endParaRPr lang="en-GB" sz="2400" dirty="0"/>
          </a:p>
        </p:txBody>
      </p:sp>
      <p:sp>
        <p:nvSpPr>
          <p:cNvPr id="18" name="TextBox 17"/>
          <p:cNvSpPr txBox="1"/>
          <p:nvPr/>
        </p:nvSpPr>
        <p:spPr>
          <a:xfrm>
            <a:off x="4621782" y="5184955"/>
            <a:ext cx="1626595" cy="461665"/>
          </a:xfrm>
          <a:prstGeom prst="rect">
            <a:avLst/>
          </a:prstGeom>
          <a:noFill/>
        </p:spPr>
        <p:txBody>
          <a:bodyPr wrap="square" rtlCol="0">
            <a:spAutoFit/>
          </a:bodyPr>
          <a:lstStyle/>
          <a:p>
            <a:r>
              <a:rPr lang="en-US" sz="2400" dirty="0"/>
              <a:t>Area: 0.1 </a:t>
            </a:r>
            <a:endParaRPr lang="en-GB" sz="2400" dirty="0"/>
          </a:p>
        </p:txBody>
      </p:sp>
      <p:sp>
        <p:nvSpPr>
          <p:cNvPr id="19" name="TextBox 18"/>
          <p:cNvSpPr txBox="1"/>
          <p:nvPr/>
        </p:nvSpPr>
        <p:spPr>
          <a:xfrm>
            <a:off x="5032002" y="5861189"/>
            <a:ext cx="1626595" cy="461665"/>
          </a:xfrm>
          <a:prstGeom prst="rect">
            <a:avLst/>
          </a:prstGeom>
          <a:noFill/>
        </p:spPr>
        <p:txBody>
          <a:bodyPr wrap="square" rtlCol="0">
            <a:spAutoFit/>
          </a:bodyPr>
          <a:lstStyle/>
          <a:p>
            <a:r>
              <a:rPr lang="en-US" sz="2400" dirty="0">
                <a:sym typeface="Symbol" panose="05050102010706020507" pitchFamily="18" charset="2"/>
              </a:rPr>
              <a:t></a:t>
            </a:r>
            <a:r>
              <a:rPr lang="en-US" sz="2400" dirty="0"/>
              <a:t>: 5  </a:t>
            </a:r>
            <a:endParaRPr lang="en-GB" sz="2400" dirty="0"/>
          </a:p>
        </p:txBody>
      </p:sp>
      <p:sp>
        <p:nvSpPr>
          <p:cNvPr id="20" name="TextBox 19"/>
          <p:cNvSpPr txBox="1"/>
          <p:nvPr/>
        </p:nvSpPr>
        <p:spPr>
          <a:xfrm>
            <a:off x="5052545" y="5519347"/>
            <a:ext cx="1626595" cy="461665"/>
          </a:xfrm>
          <a:prstGeom prst="rect">
            <a:avLst/>
          </a:prstGeom>
          <a:noFill/>
        </p:spPr>
        <p:txBody>
          <a:bodyPr wrap="square" rtlCol="0">
            <a:spAutoFit/>
          </a:bodyPr>
          <a:lstStyle/>
          <a:p>
            <a:r>
              <a:rPr lang="en-US" sz="2400" dirty="0">
                <a:sym typeface="Symbol" panose="05050102010706020507" pitchFamily="18" charset="2"/>
              </a:rPr>
              <a:t></a:t>
            </a:r>
            <a:r>
              <a:rPr lang="en-US" sz="2400" dirty="0"/>
              <a:t>: 995</a:t>
            </a:r>
          </a:p>
        </p:txBody>
      </p:sp>
      <p:cxnSp>
        <p:nvCxnSpPr>
          <p:cNvPr id="26" name="Straight Connector 25"/>
          <p:cNvCxnSpPr/>
          <p:nvPr/>
        </p:nvCxnSpPr>
        <p:spPr>
          <a:xfrm>
            <a:off x="6804248" y="3294367"/>
            <a:ext cx="0" cy="160722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4860032" y="3173581"/>
            <a:ext cx="3973463" cy="2088232"/>
            <a:chOff x="4932040" y="1124745"/>
            <a:chExt cx="3973463" cy="2088232"/>
          </a:xfrm>
        </p:grpSpPr>
        <p:cxnSp>
          <p:nvCxnSpPr>
            <p:cNvPr id="28" name="Straight Arrow Connector 27"/>
            <p:cNvCxnSpPr/>
            <p:nvPr/>
          </p:nvCxnSpPr>
          <p:spPr>
            <a:xfrm>
              <a:off x="5220072" y="2808000"/>
              <a:ext cx="3600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nvGraphicFramePr>
          <p:xfrm>
            <a:off x="4932040" y="1124745"/>
            <a:ext cx="3973463" cy="2088232"/>
          </p:xfrm>
          <a:graphic>
            <a:graphicData uri="http://schemas.openxmlformats.org/drawingml/2006/chart">
              <c:chart xmlns:c="http://schemas.openxmlformats.org/drawingml/2006/chart" xmlns:r="http://schemas.openxmlformats.org/officeDocument/2006/relationships" r:id="rId3"/>
            </a:graphicData>
          </a:graphic>
        </p:graphicFrame>
        <p:cxnSp>
          <p:nvCxnSpPr>
            <p:cNvPr id="30" name="Straight Arrow Connector 29"/>
            <p:cNvCxnSpPr/>
            <p:nvPr/>
          </p:nvCxnSpPr>
          <p:spPr>
            <a:xfrm flipV="1">
              <a:off x="5220072" y="1196752"/>
              <a:ext cx="0" cy="1656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1" name="Freeform 30"/>
          <p:cNvSpPr/>
          <p:nvPr/>
        </p:nvSpPr>
        <p:spPr>
          <a:xfrm flipH="1">
            <a:off x="5148064" y="4472029"/>
            <a:ext cx="1224136" cy="396000"/>
          </a:xfrm>
          <a:custGeom>
            <a:avLst/>
            <a:gdLst>
              <a:gd name="connsiteX0" fmla="*/ 7924 w 276399"/>
              <a:gd name="connsiteY0" fmla="*/ 47625 h 201643"/>
              <a:gd name="connsiteX1" fmla="*/ 17449 w 276399"/>
              <a:gd name="connsiteY1" fmla="*/ 192881 h 201643"/>
              <a:gd name="connsiteX2" fmla="*/ 43643 w 276399"/>
              <a:gd name="connsiteY2" fmla="*/ 185737 h 201643"/>
              <a:gd name="connsiteX3" fmla="*/ 107936 w 276399"/>
              <a:gd name="connsiteY3" fmla="*/ 176212 h 201643"/>
              <a:gd name="connsiteX4" fmla="*/ 262718 w 276399"/>
              <a:gd name="connsiteY4" fmla="*/ 164306 h 201643"/>
              <a:gd name="connsiteX5" fmla="*/ 274624 w 276399"/>
              <a:gd name="connsiteY5" fmla="*/ 161925 h 201643"/>
              <a:gd name="connsiteX6" fmla="*/ 272243 w 276399"/>
              <a:gd name="connsiteY6" fmla="*/ 154781 h 201643"/>
              <a:gd name="connsiteX7" fmla="*/ 246049 w 276399"/>
              <a:gd name="connsiteY7" fmla="*/ 145256 h 201643"/>
              <a:gd name="connsiteX8" fmla="*/ 181755 w 276399"/>
              <a:gd name="connsiteY8" fmla="*/ 116681 h 201643"/>
              <a:gd name="connsiteX9" fmla="*/ 86505 w 276399"/>
              <a:gd name="connsiteY9" fmla="*/ 57150 h 201643"/>
              <a:gd name="connsiteX10" fmla="*/ 76980 w 276399"/>
              <a:gd name="connsiteY10" fmla="*/ 50006 h 201643"/>
              <a:gd name="connsiteX11" fmla="*/ 67455 w 276399"/>
              <a:gd name="connsiteY11" fmla="*/ 35719 h 201643"/>
              <a:gd name="connsiteX12" fmla="*/ 31736 w 276399"/>
              <a:gd name="connsiteY12" fmla="*/ 7144 h 201643"/>
              <a:gd name="connsiteX13" fmla="*/ 24593 w 276399"/>
              <a:gd name="connsiteY13" fmla="*/ 4762 h 201643"/>
              <a:gd name="connsiteX14" fmla="*/ 12686 w 276399"/>
              <a:gd name="connsiteY14" fmla="*/ 0 h 201643"/>
              <a:gd name="connsiteX15" fmla="*/ 7924 w 276399"/>
              <a:gd name="connsiteY15" fmla="*/ 47625 h 201643"/>
              <a:gd name="connsiteX0" fmla="*/ 20610 w 289085"/>
              <a:gd name="connsiteY0" fmla="*/ 119633 h 273651"/>
              <a:gd name="connsiteX1" fmla="*/ 30135 w 289085"/>
              <a:gd name="connsiteY1" fmla="*/ 264889 h 273651"/>
              <a:gd name="connsiteX2" fmla="*/ 56329 w 289085"/>
              <a:gd name="connsiteY2" fmla="*/ 257745 h 273651"/>
              <a:gd name="connsiteX3" fmla="*/ 120622 w 289085"/>
              <a:gd name="connsiteY3" fmla="*/ 248220 h 273651"/>
              <a:gd name="connsiteX4" fmla="*/ 275404 w 289085"/>
              <a:gd name="connsiteY4" fmla="*/ 236314 h 273651"/>
              <a:gd name="connsiteX5" fmla="*/ 287310 w 289085"/>
              <a:gd name="connsiteY5" fmla="*/ 233933 h 273651"/>
              <a:gd name="connsiteX6" fmla="*/ 284929 w 289085"/>
              <a:gd name="connsiteY6" fmla="*/ 226789 h 273651"/>
              <a:gd name="connsiteX7" fmla="*/ 258735 w 289085"/>
              <a:gd name="connsiteY7" fmla="*/ 217264 h 273651"/>
              <a:gd name="connsiteX8" fmla="*/ 194441 w 289085"/>
              <a:gd name="connsiteY8" fmla="*/ 188689 h 273651"/>
              <a:gd name="connsiteX9" fmla="*/ 99191 w 289085"/>
              <a:gd name="connsiteY9" fmla="*/ 129158 h 273651"/>
              <a:gd name="connsiteX10" fmla="*/ 89666 w 289085"/>
              <a:gd name="connsiteY10" fmla="*/ 122014 h 273651"/>
              <a:gd name="connsiteX11" fmla="*/ 80141 w 289085"/>
              <a:gd name="connsiteY11" fmla="*/ 107727 h 273651"/>
              <a:gd name="connsiteX12" fmla="*/ 44422 w 289085"/>
              <a:gd name="connsiteY12" fmla="*/ 79152 h 273651"/>
              <a:gd name="connsiteX13" fmla="*/ 37279 w 289085"/>
              <a:gd name="connsiteY13" fmla="*/ 76770 h 273651"/>
              <a:gd name="connsiteX14" fmla="*/ 12686 w 289085"/>
              <a:gd name="connsiteY14" fmla="*/ 0 h 273651"/>
              <a:gd name="connsiteX15" fmla="*/ 20610 w 289085"/>
              <a:gd name="connsiteY15" fmla="*/ 119633 h 273651"/>
              <a:gd name="connsiteX0" fmla="*/ 20610 w 1671038"/>
              <a:gd name="connsiteY0" fmla="*/ 119633 h 289297"/>
              <a:gd name="connsiteX1" fmla="*/ 30135 w 1671038"/>
              <a:gd name="connsiteY1" fmla="*/ 264889 h 289297"/>
              <a:gd name="connsiteX2" fmla="*/ 56329 w 1671038"/>
              <a:gd name="connsiteY2" fmla="*/ 257745 h 289297"/>
              <a:gd name="connsiteX3" fmla="*/ 120622 w 1671038"/>
              <a:gd name="connsiteY3" fmla="*/ 248220 h 289297"/>
              <a:gd name="connsiteX4" fmla="*/ 275404 w 1671038"/>
              <a:gd name="connsiteY4" fmla="*/ 236314 h 289297"/>
              <a:gd name="connsiteX5" fmla="*/ 287310 w 1671038"/>
              <a:gd name="connsiteY5" fmla="*/ 233933 h 289297"/>
              <a:gd name="connsiteX6" fmla="*/ 1668870 w 1671038"/>
              <a:gd name="connsiteY6" fmla="*/ 288032 h 289297"/>
              <a:gd name="connsiteX7" fmla="*/ 258735 w 1671038"/>
              <a:gd name="connsiteY7" fmla="*/ 217264 h 289297"/>
              <a:gd name="connsiteX8" fmla="*/ 194441 w 1671038"/>
              <a:gd name="connsiteY8" fmla="*/ 188689 h 289297"/>
              <a:gd name="connsiteX9" fmla="*/ 99191 w 1671038"/>
              <a:gd name="connsiteY9" fmla="*/ 129158 h 289297"/>
              <a:gd name="connsiteX10" fmla="*/ 89666 w 1671038"/>
              <a:gd name="connsiteY10" fmla="*/ 122014 h 289297"/>
              <a:gd name="connsiteX11" fmla="*/ 80141 w 1671038"/>
              <a:gd name="connsiteY11" fmla="*/ 107727 h 289297"/>
              <a:gd name="connsiteX12" fmla="*/ 44422 w 1671038"/>
              <a:gd name="connsiteY12" fmla="*/ 79152 h 289297"/>
              <a:gd name="connsiteX13" fmla="*/ 37279 w 1671038"/>
              <a:gd name="connsiteY13" fmla="*/ 76770 h 289297"/>
              <a:gd name="connsiteX14" fmla="*/ 12686 w 1671038"/>
              <a:gd name="connsiteY14" fmla="*/ 0 h 289297"/>
              <a:gd name="connsiteX15" fmla="*/ 20610 w 1671038"/>
              <a:gd name="connsiteY15" fmla="*/ 119633 h 289297"/>
              <a:gd name="connsiteX0" fmla="*/ 20610 w 1671038"/>
              <a:gd name="connsiteY0" fmla="*/ 119633 h 290894"/>
              <a:gd name="connsiteX1" fmla="*/ 30135 w 1671038"/>
              <a:gd name="connsiteY1" fmla="*/ 264889 h 290894"/>
              <a:gd name="connsiteX2" fmla="*/ 56329 w 1671038"/>
              <a:gd name="connsiteY2" fmla="*/ 257745 h 290894"/>
              <a:gd name="connsiteX3" fmla="*/ 120622 w 1671038"/>
              <a:gd name="connsiteY3" fmla="*/ 248220 h 290894"/>
              <a:gd name="connsiteX4" fmla="*/ 275404 w 1671038"/>
              <a:gd name="connsiteY4" fmla="*/ 236314 h 290894"/>
              <a:gd name="connsiteX5" fmla="*/ 300717 w 1671038"/>
              <a:gd name="connsiteY5" fmla="*/ 288032 h 290894"/>
              <a:gd name="connsiteX6" fmla="*/ 1668870 w 1671038"/>
              <a:gd name="connsiteY6" fmla="*/ 288032 h 290894"/>
              <a:gd name="connsiteX7" fmla="*/ 258735 w 1671038"/>
              <a:gd name="connsiteY7" fmla="*/ 217264 h 290894"/>
              <a:gd name="connsiteX8" fmla="*/ 194441 w 1671038"/>
              <a:gd name="connsiteY8" fmla="*/ 188689 h 290894"/>
              <a:gd name="connsiteX9" fmla="*/ 99191 w 1671038"/>
              <a:gd name="connsiteY9" fmla="*/ 129158 h 290894"/>
              <a:gd name="connsiteX10" fmla="*/ 89666 w 1671038"/>
              <a:gd name="connsiteY10" fmla="*/ 122014 h 290894"/>
              <a:gd name="connsiteX11" fmla="*/ 80141 w 1671038"/>
              <a:gd name="connsiteY11" fmla="*/ 107727 h 290894"/>
              <a:gd name="connsiteX12" fmla="*/ 44422 w 1671038"/>
              <a:gd name="connsiteY12" fmla="*/ 79152 h 290894"/>
              <a:gd name="connsiteX13" fmla="*/ 37279 w 1671038"/>
              <a:gd name="connsiteY13" fmla="*/ 76770 h 290894"/>
              <a:gd name="connsiteX14" fmla="*/ 12686 w 1671038"/>
              <a:gd name="connsiteY14" fmla="*/ 0 h 290894"/>
              <a:gd name="connsiteX15" fmla="*/ 20610 w 1671038"/>
              <a:gd name="connsiteY15" fmla="*/ 119633 h 290894"/>
              <a:gd name="connsiteX0" fmla="*/ 20610 w 1671038"/>
              <a:gd name="connsiteY0" fmla="*/ 119633 h 296793"/>
              <a:gd name="connsiteX1" fmla="*/ 12685 w 1671038"/>
              <a:gd name="connsiteY1" fmla="*/ 288031 h 296793"/>
              <a:gd name="connsiteX2" fmla="*/ 56329 w 1671038"/>
              <a:gd name="connsiteY2" fmla="*/ 257745 h 296793"/>
              <a:gd name="connsiteX3" fmla="*/ 120622 w 1671038"/>
              <a:gd name="connsiteY3" fmla="*/ 248220 h 296793"/>
              <a:gd name="connsiteX4" fmla="*/ 275404 w 1671038"/>
              <a:gd name="connsiteY4" fmla="*/ 236314 h 296793"/>
              <a:gd name="connsiteX5" fmla="*/ 300717 w 1671038"/>
              <a:gd name="connsiteY5" fmla="*/ 288032 h 296793"/>
              <a:gd name="connsiteX6" fmla="*/ 1668870 w 1671038"/>
              <a:gd name="connsiteY6" fmla="*/ 288032 h 296793"/>
              <a:gd name="connsiteX7" fmla="*/ 258735 w 1671038"/>
              <a:gd name="connsiteY7" fmla="*/ 217264 h 296793"/>
              <a:gd name="connsiteX8" fmla="*/ 194441 w 1671038"/>
              <a:gd name="connsiteY8" fmla="*/ 188689 h 296793"/>
              <a:gd name="connsiteX9" fmla="*/ 99191 w 1671038"/>
              <a:gd name="connsiteY9" fmla="*/ 129158 h 296793"/>
              <a:gd name="connsiteX10" fmla="*/ 89666 w 1671038"/>
              <a:gd name="connsiteY10" fmla="*/ 122014 h 296793"/>
              <a:gd name="connsiteX11" fmla="*/ 80141 w 1671038"/>
              <a:gd name="connsiteY11" fmla="*/ 107727 h 296793"/>
              <a:gd name="connsiteX12" fmla="*/ 44422 w 1671038"/>
              <a:gd name="connsiteY12" fmla="*/ 79152 h 296793"/>
              <a:gd name="connsiteX13" fmla="*/ 37279 w 1671038"/>
              <a:gd name="connsiteY13" fmla="*/ 76770 h 296793"/>
              <a:gd name="connsiteX14" fmla="*/ 12686 w 1671038"/>
              <a:gd name="connsiteY14" fmla="*/ 0 h 296793"/>
              <a:gd name="connsiteX15" fmla="*/ 20610 w 1671038"/>
              <a:gd name="connsiteY15" fmla="*/ 119633 h 296793"/>
              <a:gd name="connsiteX0" fmla="*/ 20610 w 1671038"/>
              <a:gd name="connsiteY0" fmla="*/ 119633 h 296793"/>
              <a:gd name="connsiteX1" fmla="*/ 12685 w 1671038"/>
              <a:gd name="connsiteY1" fmla="*/ 288031 h 296793"/>
              <a:gd name="connsiteX2" fmla="*/ 56329 w 1671038"/>
              <a:gd name="connsiteY2" fmla="*/ 257745 h 296793"/>
              <a:gd name="connsiteX3" fmla="*/ 120622 w 1671038"/>
              <a:gd name="connsiteY3" fmla="*/ 248220 h 296793"/>
              <a:gd name="connsiteX4" fmla="*/ 275404 w 1671038"/>
              <a:gd name="connsiteY4" fmla="*/ 236314 h 296793"/>
              <a:gd name="connsiteX5" fmla="*/ 300717 w 1671038"/>
              <a:gd name="connsiteY5" fmla="*/ 288032 h 296793"/>
              <a:gd name="connsiteX6" fmla="*/ 1668870 w 1671038"/>
              <a:gd name="connsiteY6" fmla="*/ 288032 h 296793"/>
              <a:gd name="connsiteX7" fmla="*/ 258735 w 1671038"/>
              <a:gd name="connsiteY7" fmla="*/ 217264 h 296793"/>
              <a:gd name="connsiteX8" fmla="*/ 194441 w 1671038"/>
              <a:gd name="connsiteY8" fmla="*/ 188689 h 296793"/>
              <a:gd name="connsiteX9" fmla="*/ 99191 w 1671038"/>
              <a:gd name="connsiteY9" fmla="*/ 129158 h 296793"/>
              <a:gd name="connsiteX10" fmla="*/ 89666 w 1671038"/>
              <a:gd name="connsiteY10" fmla="*/ 122014 h 296793"/>
              <a:gd name="connsiteX11" fmla="*/ 80141 w 1671038"/>
              <a:gd name="connsiteY11" fmla="*/ 107727 h 296793"/>
              <a:gd name="connsiteX12" fmla="*/ 44422 w 1671038"/>
              <a:gd name="connsiteY12" fmla="*/ 79152 h 296793"/>
              <a:gd name="connsiteX13" fmla="*/ 37279 w 1671038"/>
              <a:gd name="connsiteY13" fmla="*/ 76770 h 296793"/>
              <a:gd name="connsiteX14" fmla="*/ 12686 w 1671038"/>
              <a:gd name="connsiteY14" fmla="*/ 0 h 296793"/>
              <a:gd name="connsiteX15" fmla="*/ 20610 w 1671038"/>
              <a:gd name="connsiteY15" fmla="*/ 119633 h 296793"/>
              <a:gd name="connsiteX0" fmla="*/ 20610 w 1671038"/>
              <a:gd name="connsiteY0" fmla="*/ 119633 h 296793"/>
              <a:gd name="connsiteX1" fmla="*/ 12685 w 1671038"/>
              <a:gd name="connsiteY1" fmla="*/ 288031 h 296793"/>
              <a:gd name="connsiteX2" fmla="*/ 56329 w 1671038"/>
              <a:gd name="connsiteY2" fmla="*/ 257745 h 296793"/>
              <a:gd name="connsiteX3" fmla="*/ 120622 w 1671038"/>
              <a:gd name="connsiteY3" fmla="*/ 248220 h 296793"/>
              <a:gd name="connsiteX4" fmla="*/ 300717 w 1671038"/>
              <a:gd name="connsiteY4" fmla="*/ 288032 h 296793"/>
              <a:gd name="connsiteX5" fmla="*/ 1668870 w 1671038"/>
              <a:gd name="connsiteY5" fmla="*/ 288032 h 296793"/>
              <a:gd name="connsiteX6" fmla="*/ 258735 w 1671038"/>
              <a:gd name="connsiteY6" fmla="*/ 217264 h 296793"/>
              <a:gd name="connsiteX7" fmla="*/ 194441 w 1671038"/>
              <a:gd name="connsiteY7" fmla="*/ 188689 h 296793"/>
              <a:gd name="connsiteX8" fmla="*/ 99191 w 1671038"/>
              <a:gd name="connsiteY8" fmla="*/ 129158 h 296793"/>
              <a:gd name="connsiteX9" fmla="*/ 89666 w 1671038"/>
              <a:gd name="connsiteY9" fmla="*/ 122014 h 296793"/>
              <a:gd name="connsiteX10" fmla="*/ 80141 w 1671038"/>
              <a:gd name="connsiteY10" fmla="*/ 107727 h 296793"/>
              <a:gd name="connsiteX11" fmla="*/ 44422 w 1671038"/>
              <a:gd name="connsiteY11" fmla="*/ 79152 h 296793"/>
              <a:gd name="connsiteX12" fmla="*/ 37279 w 1671038"/>
              <a:gd name="connsiteY12" fmla="*/ 76770 h 296793"/>
              <a:gd name="connsiteX13" fmla="*/ 12686 w 1671038"/>
              <a:gd name="connsiteY13" fmla="*/ 0 h 296793"/>
              <a:gd name="connsiteX14" fmla="*/ 20610 w 1671038"/>
              <a:gd name="connsiteY14" fmla="*/ 119633 h 296793"/>
              <a:gd name="connsiteX0" fmla="*/ 20610 w 1671038"/>
              <a:gd name="connsiteY0" fmla="*/ 119633 h 296793"/>
              <a:gd name="connsiteX1" fmla="*/ 12685 w 1671038"/>
              <a:gd name="connsiteY1" fmla="*/ 288031 h 296793"/>
              <a:gd name="connsiteX2" fmla="*/ 56329 w 1671038"/>
              <a:gd name="connsiteY2" fmla="*/ 257745 h 296793"/>
              <a:gd name="connsiteX3" fmla="*/ 300717 w 1671038"/>
              <a:gd name="connsiteY3" fmla="*/ 288032 h 296793"/>
              <a:gd name="connsiteX4" fmla="*/ 1668870 w 1671038"/>
              <a:gd name="connsiteY4" fmla="*/ 288032 h 296793"/>
              <a:gd name="connsiteX5" fmla="*/ 258735 w 1671038"/>
              <a:gd name="connsiteY5" fmla="*/ 217264 h 296793"/>
              <a:gd name="connsiteX6" fmla="*/ 194441 w 1671038"/>
              <a:gd name="connsiteY6" fmla="*/ 188689 h 296793"/>
              <a:gd name="connsiteX7" fmla="*/ 99191 w 1671038"/>
              <a:gd name="connsiteY7" fmla="*/ 129158 h 296793"/>
              <a:gd name="connsiteX8" fmla="*/ 89666 w 1671038"/>
              <a:gd name="connsiteY8" fmla="*/ 122014 h 296793"/>
              <a:gd name="connsiteX9" fmla="*/ 80141 w 1671038"/>
              <a:gd name="connsiteY9" fmla="*/ 107727 h 296793"/>
              <a:gd name="connsiteX10" fmla="*/ 44422 w 1671038"/>
              <a:gd name="connsiteY10" fmla="*/ 79152 h 296793"/>
              <a:gd name="connsiteX11" fmla="*/ 37279 w 1671038"/>
              <a:gd name="connsiteY11" fmla="*/ 76770 h 296793"/>
              <a:gd name="connsiteX12" fmla="*/ 12686 w 1671038"/>
              <a:gd name="connsiteY12" fmla="*/ 0 h 296793"/>
              <a:gd name="connsiteX13" fmla="*/ 20610 w 1671038"/>
              <a:gd name="connsiteY13" fmla="*/ 119633 h 296793"/>
              <a:gd name="connsiteX0" fmla="*/ 20610 w 1671038"/>
              <a:gd name="connsiteY0" fmla="*/ 119633 h 296793"/>
              <a:gd name="connsiteX1" fmla="*/ 12685 w 1671038"/>
              <a:gd name="connsiteY1" fmla="*/ 288031 h 296793"/>
              <a:gd name="connsiteX2" fmla="*/ 12685 w 1671038"/>
              <a:gd name="connsiteY2" fmla="*/ 216023 h 296793"/>
              <a:gd name="connsiteX3" fmla="*/ 300717 w 1671038"/>
              <a:gd name="connsiteY3" fmla="*/ 288032 h 296793"/>
              <a:gd name="connsiteX4" fmla="*/ 1668870 w 1671038"/>
              <a:gd name="connsiteY4" fmla="*/ 288032 h 296793"/>
              <a:gd name="connsiteX5" fmla="*/ 258735 w 1671038"/>
              <a:gd name="connsiteY5" fmla="*/ 217264 h 296793"/>
              <a:gd name="connsiteX6" fmla="*/ 194441 w 1671038"/>
              <a:gd name="connsiteY6" fmla="*/ 188689 h 296793"/>
              <a:gd name="connsiteX7" fmla="*/ 99191 w 1671038"/>
              <a:gd name="connsiteY7" fmla="*/ 129158 h 296793"/>
              <a:gd name="connsiteX8" fmla="*/ 89666 w 1671038"/>
              <a:gd name="connsiteY8" fmla="*/ 122014 h 296793"/>
              <a:gd name="connsiteX9" fmla="*/ 80141 w 1671038"/>
              <a:gd name="connsiteY9" fmla="*/ 107727 h 296793"/>
              <a:gd name="connsiteX10" fmla="*/ 44422 w 1671038"/>
              <a:gd name="connsiteY10" fmla="*/ 79152 h 296793"/>
              <a:gd name="connsiteX11" fmla="*/ 37279 w 1671038"/>
              <a:gd name="connsiteY11" fmla="*/ 76770 h 296793"/>
              <a:gd name="connsiteX12" fmla="*/ 12686 w 1671038"/>
              <a:gd name="connsiteY12" fmla="*/ 0 h 296793"/>
              <a:gd name="connsiteX13" fmla="*/ 20610 w 1671038"/>
              <a:gd name="connsiteY13" fmla="*/ 119633 h 296793"/>
              <a:gd name="connsiteX0" fmla="*/ 20610 w 1671038"/>
              <a:gd name="connsiteY0" fmla="*/ 119633 h 316097"/>
              <a:gd name="connsiteX1" fmla="*/ 12685 w 1671038"/>
              <a:gd name="connsiteY1" fmla="*/ 288031 h 316097"/>
              <a:gd name="connsiteX2" fmla="*/ 300717 w 1671038"/>
              <a:gd name="connsiteY2" fmla="*/ 288032 h 316097"/>
              <a:gd name="connsiteX3" fmla="*/ 1668870 w 1671038"/>
              <a:gd name="connsiteY3" fmla="*/ 288032 h 316097"/>
              <a:gd name="connsiteX4" fmla="*/ 258735 w 1671038"/>
              <a:gd name="connsiteY4" fmla="*/ 217264 h 316097"/>
              <a:gd name="connsiteX5" fmla="*/ 194441 w 1671038"/>
              <a:gd name="connsiteY5" fmla="*/ 188689 h 316097"/>
              <a:gd name="connsiteX6" fmla="*/ 99191 w 1671038"/>
              <a:gd name="connsiteY6" fmla="*/ 129158 h 316097"/>
              <a:gd name="connsiteX7" fmla="*/ 89666 w 1671038"/>
              <a:gd name="connsiteY7" fmla="*/ 122014 h 316097"/>
              <a:gd name="connsiteX8" fmla="*/ 80141 w 1671038"/>
              <a:gd name="connsiteY8" fmla="*/ 107727 h 316097"/>
              <a:gd name="connsiteX9" fmla="*/ 44422 w 1671038"/>
              <a:gd name="connsiteY9" fmla="*/ 79152 h 316097"/>
              <a:gd name="connsiteX10" fmla="*/ 37279 w 1671038"/>
              <a:gd name="connsiteY10" fmla="*/ 76770 h 316097"/>
              <a:gd name="connsiteX11" fmla="*/ 12686 w 1671038"/>
              <a:gd name="connsiteY11" fmla="*/ 0 h 316097"/>
              <a:gd name="connsiteX12" fmla="*/ 20610 w 1671038"/>
              <a:gd name="connsiteY12" fmla="*/ 119633 h 316097"/>
              <a:gd name="connsiteX0" fmla="*/ 20610 w 1671038"/>
              <a:gd name="connsiteY0" fmla="*/ 119633 h 316097"/>
              <a:gd name="connsiteX1" fmla="*/ 12685 w 1671038"/>
              <a:gd name="connsiteY1" fmla="*/ 288031 h 316097"/>
              <a:gd name="connsiteX2" fmla="*/ 300717 w 1671038"/>
              <a:gd name="connsiteY2" fmla="*/ 288032 h 316097"/>
              <a:gd name="connsiteX3" fmla="*/ 1668870 w 1671038"/>
              <a:gd name="connsiteY3" fmla="*/ 288032 h 316097"/>
              <a:gd name="connsiteX4" fmla="*/ 258735 w 1671038"/>
              <a:gd name="connsiteY4" fmla="*/ 217264 h 316097"/>
              <a:gd name="connsiteX5" fmla="*/ 194441 w 1671038"/>
              <a:gd name="connsiteY5" fmla="*/ 188689 h 316097"/>
              <a:gd name="connsiteX6" fmla="*/ 99191 w 1671038"/>
              <a:gd name="connsiteY6" fmla="*/ 129158 h 316097"/>
              <a:gd name="connsiteX7" fmla="*/ 89666 w 1671038"/>
              <a:gd name="connsiteY7" fmla="*/ 122014 h 316097"/>
              <a:gd name="connsiteX8" fmla="*/ 80141 w 1671038"/>
              <a:gd name="connsiteY8" fmla="*/ 107727 h 316097"/>
              <a:gd name="connsiteX9" fmla="*/ 44422 w 1671038"/>
              <a:gd name="connsiteY9" fmla="*/ 79152 h 316097"/>
              <a:gd name="connsiteX10" fmla="*/ 37279 w 1671038"/>
              <a:gd name="connsiteY10" fmla="*/ 76770 h 316097"/>
              <a:gd name="connsiteX11" fmla="*/ 12686 w 1671038"/>
              <a:gd name="connsiteY11" fmla="*/ 0 h 316097"/>
              <a:gd name="connsiteX12" fmla="*/ 20610 w 1671038"/>
              <a:gd name="connsiteY12" fmla="*/ 119633 h 316097"/>
              <a:gd name="connsiteX0" fmla="*/ 20610 w 1668870"/>
              <a:gd name="connsiteY0" fmla="*/ 119633 h 316098"/>
              <a:gd name="connsiteX1" fmla="*/ 12685 w 1668870"/>
              <a:gd name="connsiteY1" fmla="*/ 288031 h 316098"/>
              <a:gd name="connsiteX2" fmla="*/ 1668870 w 1668870"/>
              <a:gd name="connsiteY2" fmla="*/ 288032 h 316098"/>
              <a:gd name="connsiteX3" fmla="*/ 258735 w 1668870"/>
              <a:gd name="connsiteY3" fmla="*/ 217264 h 316098"/>
              <a:gd name="connsiteX4" fmla="*/ 194441 w 1668870"/>
              <a:gd name="connsiteY4" fmla="*/ 188689 h 316098"/>
              <a:gd name="connsiteX5" fmla="*/ 99191 w 1668870"/>
              <a:gd name="connsiteY5" fmla="*/ 129158 h 316098"/>
              <a:gd name="connsiteX6" fmla="*/ 89666 w 1668870"/>
              <a:gd name="connsiteY6" fmla="*/ 122014 h 316098"/>
              <a:gd name="connsiteX7" fmla="*/ 80141 w 1668870"/>
              <a:gd name="connsiteY7" fmla="*/ 107727 h 316098"/>
              <a:gd name="connsiteX8" fmla="*/ 44422 w 1668870"/>
              <a:gd name="connsiteY8" fmla="*/ 79152 h 316098"/>
              <a:gd name="connsiteX9" fmla="*/ 37279 w 1668870"/>
              <a:gd name="connsiteY9" fmla="*/ 76770 h 316098"/>
              <a:gd name="connsiteX10" fmla="*/ 12686 w 1668870"/>
              <a:gd name="connsiteY10" fmla="*/ 0 h 316098"/>
              <a:gd name="connsiteX11" fmla="*/ 20610 w 1668870"/>
              <a:gd name="connsiteY11" fmla="*/ 119633 h 316098"/>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99191 w 1668870"/>
              <a:gd name="connsiteY5" fmla="*/ 129158 h 316097"/>
              <a:gd name="connsiteX6" fmla="*/ 89666 w 1668870"/>
              <a:gd name="connsiteY6" fmla="*/ 122014 h 316097"/>
              <a:gd name="connsiteX7" fmla="*/ 80141 w 1668870"/>
              <a:gd name="connsiteY7" fmla="*/ 107727 h 316097"/>
              <a:gd name="connsiteX8" fmla="*/ 44422 w 1668870"/>
              <a:gd name="connsiteY8" fmla="*/ 79152 h 316097"/>
              <a:gd name="connsiteX9" fmla="*/ 37279 w 1668870"/>
              <a:gd name="connsiteY9" fmla="*/ 76770 h 316097"/>
              <a:gd name="connsiteX10" fmla="*/ 12686 w 1668870"/>
              <a:gd name="connsiteY10" fmla="*/ 0 h 316097"/>
              <a:gd name="connsiteX11" fmla="*/ 20610 w 1668870"/>
              <a:gd name="connsiteY11" fmla="*/ 119633 h 316097"/>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99191 w 1668870"/>
              <a:gd name="connsiteY5" fmla="*/ 129158 h 316097"/>
              <a:gd name="connsiteX6" fmla="*/ 89666 w 1668870"/>
              <a:gd name="connsiteY6" fmla="*/ 122014 h 316097"/>
              <a:gd name="connsiteX7" fmla="*/ 44422 w 1668870"/>
              <a:gd name="connsiteY7" fmla="*/ 79152 h 316097"/>
              <a:gd name="connsiteX8" fmla="*/ 37279 w 1668870"/>
              <a:gd name="connsiteY8" fmla="*/ 76770 h 316097"/>
              <a:gd name="connsiteX9" fmla="*/ 12686 w 1668870"/>
              <a:gd name="connsiteY9" fmla="*/ 0 h 316097"/>
              <a:gd name="connsiteX10" fmla="*/ 20610 w 1668870"/>
              <a:gd name="connsiteY10" fmla="*/ 119633 h 316097"/>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99191 w 1668870"/>
              <a:gd name="connsiteY5" fmla="*/ 129158 h 316097"/>
              <a:gd name="connsiteX6" fmla="*/ 44422 w 1668870"/>
              <a:gd name="connsiteY6" fmla="*/ 79152 h 316097"/>
              <a:gd name="connsiteX7" fmla="*/ 37279 w 1668870"/>
              <a:gd name="connsiteY7" fmla="*/ 76770 h 316097"/>
              <a:gd name="connsiteX8" fmla="*/ 12686 w 1668870"/>
              <a:gd name="connsiteY8" fmla="*/ 0 h 316097"/>
              <a:gd name="connsiteX9" fmla="*/ 20610 w 1668870"/>
              <a:gd name="connsiteY9" fmla="*/ 119633 h 316097"/>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44422 w 1668870"/>
              <a:gd name="connsiteY5" fmla="*/ 79152 h 316097"/>
              <a:gd name="connsiteX6" fmla="*/ 37279 w 1668870"/>
              <a:gd name="connsiteY6" fmla="*/ 76770 h 316097"/>
              <a:gd name="connsiteX7" fmla="*/ 12686 w 1668870"/>
              <a:gd name="connsiteY7" fmla="*/ 0 h 316097"/>
              <a:gd name="connsiteX8" fmla="*/ 20610 w 1668870"/>
              <a:gd name="connsiteY8" fmla="*/ 119633 h 316097"/>
              <a:gd name="connsiteX0" fmla="*/ 20610 w 1699163"/>
              <a:gd name="connsiteY0" fmla="*/ 119633 h 316097"/>
              <a:gd name="connsiteX1" fmla="*/ 12685 w 1699163"/>
              <a:gd name="connsiteY1" fmla="*/ 288030 h 316097"/>
              <a:gd name="connsiteX2" fmla="*/ 1668870 w 1699163"/>
              <a:gd name="connsiteY2" fmla="*/ 288032 h 316097"/>
              <a:gd name="connsiteX3" fmla="*/ 194441 w 1699163"/>
              <a:gd name="connsiteY3" fmla="*/ 188689 h 316097"/>
              <a:gd name="connsiteX4" fmla="*/ 44422 w 1699163"/>
              <a:gd name="connsiteY4" fmla="*/ 79152 h 316097"/>
              <a:gd name="connsiteX5" fmla="*/ 37279 w 1699163"/>
              <a:gd name="connsiteY5" fmla="*/ 76770 h 316097"/>
              <a:gd name="connsiteX6" fmla="*/ 12686 w 1699163"/>
              <a:gd name="connsiteY6" fmla="*/ 0 h 316097"/>
              <a:gd name="connsiteX7" fmla="*/ 20610 w 1699163"/>
              <a:gd name="connsiteY7" fmla="*/ 119633 h 316097"/>
              <a:gd name="connsiteX0" fmla="*/ 20074 w 1698627"/>
              <a:gd name="connsiteY0" fmla="*/ 126380 h 322844"/>
              <a:gd name="connsiteX1" fmla="*/ 12149 w 1698627"/>
              <a:gd name="connsiteY1" fmla="*/ 294777 h 322844"/>
              <a:gd name="connsiteX2" fmla="*/ 1668334 w 1698627"/>
              <a:gd name="connsiteY2" fmla="*/ 294779 h 322844"/>
              <a:gd name="connsiteX3" fmla="*/ 193905 w 1698627"/>
              <a:gd name="connsiteY3" fmla="*/ 195436 h 322844"/>
              <a:gd name="connsiteX4" fmla="*/ 43886 w 1698627"/>
              <a:gd name="connsiteY4" fmla="*/ 85899 h 322844"/>
              <a:gd name="connsiteX5" fmla="*/ 12150 w 1698627"/>
              <a:gd name="connsiteY5" fmla="*/ 6747 h 322844"/>
              <a:gd name="connsiteX6" fmla="*/ 20074 w 1698627"/>
              <a:gd name="connsiteY6" fmla="*/ 126380 h 322844"/>
              <a:gd name="connsiteX0" fmla="*/ 276032 w 1962509"/>
              <a:gd name="connsiteY0" fmla="*/ 34813 h 350910"/>
              <a:gd name="connsiteX1" fmla="*/ 276031 w 1962509"/>
              <a:gd name="connsiteY1" fmla="*/ 322843 h 350910"/>
              <a:gd name="connsiteX2" fmla="*/ 1932216 w 1962509"/>
              <a:gd name="connsiteY2" fmla="*/ 322845 h 350910"/>
              <a:gd name="connsiteX3" fmla="*/ 457787 w 1962509"/>
              <a:gd name="connsiteY3" fmla="*/ 223502 h 350910"/>
              <a:gd name="connsiteX4" fmla="*/ 307768 w 1962509"/>
              <a:gd name="connsiteY4" fmla="*/ 113965 h 350910"/>
              <a:gd name="connsiteX5" fmla="*/ 276032 w 1962509"/>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181756 w 1686478"/>
              <a:gd name="connsiteY3" fmla="*/ 223502 h 350910"/>
              <a:gd name="connsiteX4" fmla="*/ 31737 w 1686478"/>
              <a:gd name="connsiteY4" fmla="*/ 113965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31737 w 1686478"/>
              <a:gd name="connsiteY4" fmla="*/ 113965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144015 w 1686478"/>
              <a:gd name="connsiteY4" fmla="*/ 106820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144015 w 1686478"/>
              <a:gd name="connsiteY4" fmla="*/ 106820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216023 w 1686478"/>
              <a:gd name="connsiteY4" fmla="*/ 106820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216023 w 1686478"/>
              <a:gd name="connsiteY4" fmla="*/ 106820 h 350910"/>
              <a:gd name="connsiteX5" fmla="*/ 1 w 1686478"/>
              <a:gd name="connsiteY5" fmla="*/ 34813 h 350910"/>
              <a:gd name="connsiteX0" fmla="*/ 1 w 1686478"/>
              <a:gd name="connsiteY0" fmla="*/ 0 h 316097"/>
              <a:gd name="connsiteX1" fmla="*/ 0 w 1686478"/>
              <a:gd name="connsiteY1" fmla="*/ 288030 h 316097"/>
              <a:gd name="connsiteX2" fmla="*/ 1656185 w 1686478"/>
              <a:gd name="connsiteY2" fmla="*/ 288032 h 316097"/>
              <a:gd name="connsiteX3" fmla="*/ 792087 w 1686478"/>
              <a:gd name="connsiteY3" fmla="*/ 216023 h 316097"/>
              <a:gd name="connsiteX4" fmla="*/ 216023 w 1686478"/>
              <a:gd name="connsiteY4" fmla="*/ 72007 h 316097"/>
              <a:gd name="connsiteX5" fmla="*/ 1 w 1686478"/>
              <a:gd name="connsiteY5" fmla="*/ 0 h 316097"/>
              <a:gd name="connsiteX0" fmla="*/ 1 w 1686478"/>
              <a:gd name="connsiteY0" fmla="*/ 0 h 316097"/>
              <a:gd name="connsiteX1" fmla="*/ 0 w 1686478"/>
              <a:gd name="connsiteY1" fmla="*/ 288030 h 316097"/>
              <a:gd name="connsiteX2" fmla="*/ 1656185 w 1686478"/>
              <a:gd name="connsiteY2" fmla="*/ 288032 h 316097"/>
              <a:gd name="connsiteX3" fmla="*/ 792087 w 1686478"/>
              <a:gd name="connsiteY3" fmla="*/ 216023 h 316097"/>
              <a:gd name="connsiteX4" fmla="*/ 216023 w 1686478"/>
              <a:gd name="connsiteY4" fmla="*/ 72007 h 316097"/>
              <a:gd name="connsiteX5" fmla="*/ 1 w 1686478"/>
              <a:gd name="connsiteY5" fmla="*/ 0 h 316097"/>
              <a:gd name="connsiteX0" fmla="*/ 0 w 1686479"/>
              <a:gd name="connsiteY0" fmla="*/ 0 h 244090"/>
              <a:gd name="connsiteX1" fmla="*/ 1 w 1686479"/>
              <a:gd name="connsiteY1" fmla="*/ 216023 h 244090"/>
              <a:gd name="connsiteX2" fmla="*/ 1656186 w 1686479"/>
              <a:gd name="connsiteY2" fmla="*/ 216025 h 244090"/>
              <a:gd name="connsiteX3" fmla="*/ 792088 w 1686479"/>
              <a:gd name="connsiteY3" fmla="*/ 144016 h 244090"/>
              <a:gd name="connsiteX4" fmla="*/ 216024 w 1686479"/>
              <a:gd name="connsiteY4" fmla="*/ 0 h 244090"/>
              <a:gd name="connsiteX5" fmla="*/ 0 w 1686479"/>
              <a:gd name="connsiteY5" fmla="*/ 0 h 244090"/>
              <a:gd name="connsiteX0" fmla="*/ 0 w 1686478"/>
              <a:gd name="connsiteY0" fmla="*/ 0 h 316099"/>
              <a:gd name="connsiteX1" fmla="*/ 0 w 1686478"/>
              <a:gd name="connsiteY1" fmla="*/ 288032 h 316099"/>
              <a:gd name="connsiteX2" fmla="*/ 1656185 w 1686478"/>
              <a:gd name="connsiteY2" fmla="*/ 288034 h 316099"/>
              <a:gd name="connsiteX3" fmla="*/ 792087 w 1686478"/>
              <a:gd name="connsiteY3" fmla="*/ 216025 h 316099"/>
              <a:gd name="connsiteX4" fmla="*/ 216023 w 1686478"/>
              <a:gd name="connsiteY4" fmla="*/ 72009 h 316099"/>
              <a:gd name="connsiteX5" fmla="*/ 0 w 1686478"/>
              <a:gd name="connsiteY5" fmla="*/ 0 h 316099"/>
              <a:gd name="connsiteX0" fmla="*/ 0 w 1686478"/>
              <a:gd name="connsiteY0" fmla="*/ 0 h 316099"/>
              <a:gd name="connsiteX1" fmla="*/ 0 w 1686478"/>
              <a:gd name="connsiteY1" fmla="*/ 288032 h 316099"/>
              <a:gd name="connsiteX2" fmla="*/ 1656185 w 1686478"/>
              <a:gd name="connsiteY2" fmla="*/ 288034 h 316099"/>
              <a:gd name="connsiteX3" fmla="*/ 792087 w 1686478"/>
              <a:gd name="connsiteY3" fmla="*/ 216025 h 316099"/>
              <a:gd name="connsiteX4" fmla="*/ 288031 w 1686478"/>
              <a:gd name="connsiteY4" fmla="*/ 144017 h 316099"/>
              <a:gd name="connsiteX5" fmla="*/ 0 w 1686478"/>
              <a:gd name="connsiteY5" fmla="*/ 0 h 316099"/>
              <a:gd name="connsiteX0" fmla="*/ 0 w 1686478"/>
              <a:gd name="connsiteY0" fmla="*/ 0 h 316099"/>
              <a:gd name="connsiteX1" fmla="*/ 0 w 1686478"/>
              <a:gd name="connsiteY1" fmla="*/ 288032 h 316099"/>
              <a:gd name="connsiteX2" fmla="*/ 1656185 w 1686478"/>
              <a:gd name="connsiteY2" fmla="*/ 288034 h 316099"/>
              <a:gd name="connsiteX3" fmla="*/ 792087 w 1686478"/>
              <a:gd name="connsiteY3" fmla="*/ 216025 h 316099"/>
              <a:gd name="connsiteX4" fmla="*/ 360039 w 1686478"/>
              <a:gd name="connsiteY4" fmla="*/ 144017 h 316099"/>
              <a:gd name="connsiteX5" fmla="*/ 0 w 1686478"/>
              <a:gd name="connsiteY5" fmla="*/ 0 h 316099"/>
              <a:gd name="connsiteX0" fmla="*/ 0 w 1686478"/>
              <a:gd name="connsiteY0" fmla="*/ 0 h 288034"/>
              <a:gd name="connsiteX1" fmla="*/ 0 w 1686478"/>
              <a:gd name="connsiteY1" fmla="*/ 288032 h 288034"/>
              <a:gd name="connsiteX2" fmla="*/ 1656185 w 1686478"/>
              <a:gd name="connsiteY2" fmla="*/ 288034 h 288034"/>
              <a:gd name="connsiteX3" fmla="*/ 792087 w 1686478"/>
              <a:gd name="connsiteY3" fmla="*/ 216025 h 288034"/>
              <a:gd name="connsiteX4" fmla="*/ 360039 w 1686478"/>
              <a:gd name="connsiteY4" fmla="*/ 144017 h 288034"/>
              <a:gd name="connsiteX5" fmla="*/ 0 w 1686478"/>
              <a:gd name="connsiteY5" fmla="*/ 0 h 288034"/>
              <a:gd name="connsiteX0" fmla="*/ 0 w 1686478"/>
              <a:gd name="connsiteY0" fmla="*/ 0 h 360042"/>
              <a:gd name="connsiteX1" fmla="*/ 0 w 1686478"/>
              <a:gd name="connsiteY1" fmla="*/ 360040 h 360042"/>
              <a:gd name="connsiteX2" fmla="*/ 1656185 w 1686478"/>
              <a:gd name="connsiteY2" fmla="*/ 360042 h 360042"/>
              <a:gd name="connsiteX3" fmla="*/ 792087 w 1686478"/>
              <a:gd name="connsiteY3" fmla="*/ 288033 h 360042"/>
              <a:gd name="connsiteX4" fmla="*/ 360039 w 1686478"/>
              <a:gd name="connsiteY4" fmla="*/ 216025 h 360042"/>
              <a:gd name="connsiteX5" fmla="*/ 0 w 1686478"/>
              <a:gd name="connsiteY5" fmla="*/ 0 h 36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478" h="360042">
                <a:moveTo>
                  <a:pt x="0" y="0"/>
                </a:moveTo>
                <a:lnTo>
                  <a:pt x="0" y="360040"/>
                </a:lnTo>
                <a:lnTo>
                  <a:pt x="1656185" y="360042"/>
                </a:lnTo>
                <a:cubicBezTo>
                  <a:pt x="1686478" y="343485"/>
                  <a:pt x="1062828" y="322846"/>
                  <a:pt x="792087" y="288033"/>
                </a:cubicBezTo>
                <a:cubicBezTo>
                  <a:pt x="756368" y="265014"/>
                  <a:pt x="390331" y="247473"/>
                  <a:pt x="360039" y="216025"/>
                </a:cubicBezTo>
                <a:lnTo>
                  <a:pt x="0" y="0"/>
                </a:lnTo>
                <a:close/>
              </a:path>
            </a:pathLst>
          </a:custGeom>
          <a:solidFill>
            <a:srgbClr val="00B050">
              <a:alpha val="51000"/>
            </a:srgb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TextBox 31"/>
          <p:cNvSpPr txBox="1"/>
          <p:nvPr/>
        </p:nvSpPr>
        <p:spPr>
          <a:xfrm>
            <a:off x="179512" y="481896"/>
            <a:ext cx="8964488" cy="1938992"/>
          </a:xfrm>
          <a:prstGeom prst="rect">
            <a:avLst/>
          </a:prstGeom>
          <a:noFill/>
        </p:spPr>
        <p:txBody>
          <a:bodyPr wrap="square" rtlCol="0">
            <a:spAutoFit/>
          </a:bodyPr>
          <a:lstStyle/>
          <a:p>
            <a:r>
              <a:rPr lang="en-GB" sz="2400" dirty="0"/>
              <a:t>The volume of cartons of milk is normally distributed with a mean of 995ml and a standard deviation of 5ml.  </a:t>
            </a:r>
          </a:p>
          <a:p>
            <a:r>
              <a:rPr lang="en-GB" sz="2400" dirty="0"/>
              <a:t>10% of cartons are rejected for containing to little milk. Find the minimum volume, to the nearest ml, that a carton must contain if it is to be accepted.</a:t>
            </a:r>
          </a:p>
        </p:txBody>
      </p:sp>
      <p:sp>
        <p:nvSpPr>
          <p:cNvPr id="33" name="TextBox 32"/>
          <p:cNvSpPr txBox="1"/>
          <p:nvPr/>
        </p:nvSpPr>
        <p:spPr>
          <a:xfrm>
            <a:off x="2807804" y="2422169"/>
            <a:ext cx="5926422" cy="830997"/>
          </a:xfrm>
          <a:prstGeom prst="rect">
            <a:avLst/>
          </a:prstGeom>
          <a:noFill/>
        </p:spPr>
        <p:txBody>
          <a:bodyPr wrap="square" rtlCol="0">
            <a:spAutoFit/>
          </a:bodyPr>
          <a:lstStyle/>
          <a:p>
            <a:r>
              <a:rPr lang="en-GB" sz="2400" dirty="0"/>
              <a:t>Sketching the normal distribution diagram gives a clear idea of what is happening.</a:t>
            </a:r>
          </a:p>
        </p:txBody>
      </p:sp>
      <p:sp>
        <p:nvSpPr>
          <p:cNvPr id="34" name="TextBox 33"/>
          <p:cNvSpPr txBox="1"/>
          <p:nvPr/>
        </p:nvSpPr>
        <p:spPr>
          <a:xfrm>
            <a:off x="2855785" y="3294367"/>
            <a:ext cx="2193009" cy="1569660"/>
          </a:xfrm>
          <a:prstGeom prst="rect">
            <a:avLst/>
          </a:prstGeom>
          <a:noFill/>
        </p:spPr>
        <p:txBody>
          <a:bodyPr wrap="square" rtlCol="0">
            <a:spAutoFit/>
          </a:bodyPr>
          <a:lstStyle/>
          <a:p>
            <a:r>
              <a:rPr lang="en-GB" sz="2400" dirty="0"/>
              <a:t>The shaded area represents 10% of the cartons.</a:t>
            </a:r>
          </a:p>
        </p:txBody>
      </p:sp>
      <p:sp>
        <p:nvSpPr>
          <p:cNvPr id="35" name="TextBox 34"/>
          <p:cNvSpPr txBox="1"/>
          <p:nvPr/>
        </p:nvSpPr>
        <p:spPr>
          <a:xfrm>
            <a:off x="323528" y="35913"/>
            <a:ext cx="7488832" cy="584775"/>
          </a:xfrm>
          <a:prstGeom prst="rect">
            <a:avLst/>
          </a:prstGeom>
          <a:noFill/>
        </p:spPr>
        <p:txBody>
          <a:bodyPr wrap="square" rtlCol="0">
            <a:spAutoFit/>
          </a:bodyPr>
          <a:lstStyle/>
          <a:p>
            <a:r>
              <a:rPr lang="en-GB" sz="3200" b="1" dirty="0">
                <a:solidFill>
                  <a:schemeClr val="accent4">
                    <a:lumMod val="75000"/>
                  </a:schemeClr>
                </a:solidFill>
                <a:latin typeface="Comic Sans MS" panose="030F0702030302020204" pitchFamily="66" charset="0"/>
              </a:rPr>
              <a:t>Inverse normal calculations</a:t>
            </a:r>
            <a:endParaRPr lang="en-GB" sz="3200" dirty="0">
              <a:solidFill>
                <a:schemeClr val="accent4">
                  <a:lumMod val="75000"/>
                </a:schemeClr>
              </a:solidFill>
              <a:latin typeface="Comic Sans MS" panose="030F0702030302020204" pitchFamily="66" charset="0"/>
            </a:endParaRPr>
          </a:p>
        </p:txBody>
      </p:sp>
      <p:sp>
        <p:nvSpPr>
          <p:cNvPr id="36" name="Rectangle 35"/>
          <p:cNvSpPr/>
          <p:nvPr/>
        </p:nvSpPr>
        <p:spPr>
          <a:xfrm>
            <a:off x="6574858" y="4910183"/>
            <a:ext cx="458780" cy="307777"/>
          </a:xfrm>
          <a:prstGeom prst="rect">
            <a:avLst/>
          </a:prstGeom>
        </p:spPr>
        <p:txBody>
          <a:bodyPr wrap="none">
            <a:spAutoFit/>
          </a:bodyPr>
          <a:lstStyle/>
          <a:p>
            <a:r>
              <a:rPr lang="en-US" sz="1400" dirty="0">
                <a:solidFill>
                  <a:srgbClr val="FF0000"/>
                </a:solidFill>
              </a:rPr>
              <a:t>995</a:t>
            </a:r>
            <a:endParaRPr lang="en-GB" sz="1400" dirty="0">
              <a:solidFill>
                <a:srgbClr val="FF0000"/>
              </a:solidFill>
            </a:endParaRPr>
          </a:p>
        </p:txBody>
      </p:sp>
      <p:sp>
        <p:nvSpPr>
          <p:cNvPr id="37" name="TextBox 36"/>
          <p:cNvSpPr txBox="1"/>
          <p:nvPr/>
        </p:nvSpPr>
        <p:spPr>
          <a:xfrm>
            <a:off x="4858334" y="6188473"/>
            <a:ext cx="1703023" cy="461665"/>
          </a:xfrm>
          <a:prstGeom prst="rect">
            <a:avLst/>
          </a:prstGeom>
          <a:noFill/>
        </p:spPr>
        <p:txBody>
          <a:bodyPr wrap="square" rtlCol="0">
            <a:spAutoFit/>
          </a:bodyPr>
          <a:lstStyle/>
          <a:p>
            <a:r>
              <a:rPr lang="en-US" sz="2400" dirty="0"/>
              <a:t>Tail: Left: </a:t>
            </a:r>
            <a:endParaRPr lang="en-GB" sz="2400" dirty="0"/>
          </a:p>
        </p:txBody>
      </p:sp>
      <p:sp>
        <p:nvSpPr>
          <p:cNvPr id="24" name="Rectangle 23">
            <a:hlinkClick r:id="rId4"/>
            <a:extLst>
              <a:ext uri="{FF2B5EF4-FFF2-40B4-BE49-F238E27FC236}">
                <a16:creationId xmlns:a16="http://schemas.microsoft.com/office/drawing/2014/main" id="{03B0A35B-DC54-4CC3-88B5-180641CFF3B8}"/>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hlinkClick r:id="rId4"/>
            <a:extLst>
              <a:ext uri="{FF2B5EF4-FFF2-40B4-BE49-F238E27FC236}">
                <a16:creationId xmlns:a16="http://schemas.microsoft.com/office/drawing/2014/main" id="{21191797-BA57-4683-90BB-D5619E233576}"/>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72A2E319-50B3-D779-86D2-1F60DC49A11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5800" y="2331720"/>
            <a:ext cx="1786525" cy="4206240"/>
          </a:xfrm>
          <a:prstGeom prst="rect">
            <a:avLst/>
          </a:prstGeom>
        </p:spPr>
      </p:pic>
      <p:pic>
        <p:nvPicPr>
          <p:cNvPr id="6" name="Picture 5">
            <a:extLst>
              <a:ext uri="{FF2B5EF4-FFF2-40B4-BE49-F238E27FC236}">
                <a16:creationId xmlns:a16="http://schemas.microsoft.com/office/drawing/2014/main" id="{57A01B0E-E173-A555-10B7-9994A2F81E9A}"/>
              </a:ext>
            </a:extLst>
          </p:cNvPr>
          <p:cNvPicPr>
            <a:picLocks noChangeAspect="1"/>
          </p:cNvPicPr>
          <p:nvPr/>
        </p:nvPicPr>
        <p:blipFill>
          <a:blip r:embed="rId6"/>
          <a:stretch>
            <a:fillRect/>
          </a:stretch>
        </p:blipFill>
        <p:spPr>
          <a:xfrm>
            <a:off x="6092647" y="5298663"/>
            <a:ext cx="400106" cy="200053"/>
          </a:xfrm>
          <a:prstGeom prst="rect">
            <a:avLst/>
          </a:prstGeom>
        </p:spPr>
      </p:pic>
      <p:pic>
        <p:nvPicPr>
          <p:cNvPr id="7" name="Picture 6">
            <a:extLst>
              <a:ext uri="{FF2B5EF4-FFF2-40B4-BE49-F238E27FC236}">
                <a16:creationId xmlns:a16="http://schemas.microsoft.com/office/drawing/2014/main" id="{CF10856A-668E-F06D-A707-BC5009091971}"/>
              </a:ext>
            </a:extLst>
          </p:cNvPr>
          <p:cNvPicPr>
            <a:picLocks noChangeAspect="1"/>
          </p:cNvPicPr>
          <p:nvPr/>
        </p:nvPicPr>
        <p:blipFill>
          <a:blip r:embed="rId6"/>
          <a:stretch>
            <a:fillRect/>
          </a:stretch>
        </p:blipFill>
        <p:spPr>
          <a:xfrm>
            <a:off x="6092647" y="5654028"/>
            <a:ext cx="400106" cy="200053"/>
          </a:xfrm>
          <a:prstGeom prst="rect">
            <a:avLst/>
          </a:prstGeom>
        </p:spPr>
      </p:pic>
      <p:pic>
        <p:nvPicPr>
          <p:cNvPr id="8" name="Picture 7">
            <a:extLst>
              <a:ext uri="{FF2B5EF4-FFF2-40B4-BE49-F238E27FC236}">
                <a16:creationId xmlns:a16="http://schemas.microsoft.com/office/drawing/2014/main" id="{CA038965-4D19-9A08-F0B5-2BD9432E30E1}"/>
              </a:ext>
            </a:extLst>
          </p:cNvPr>
          <p:cNvPicPr>
            <a:picLocks noChangeAspect="1"/>
          </p:cNvPicPr>
          <p:nvPr/>
        </p:nvPicPr>
        <p:blipFill>
          <a:blip r:embed="rId6"/>
          <a:stretch>
            <a:fillRect/>
          </a:stretch>
        </p:blipFill>
        <p:spPr>
          <a:xfrm>
            <a:off x="6092647" y="5961515"/>
            <a:ext cx="400106" cy="200053"/>
          </a:xfrm>
          <a:prstGeom prst="rect">
            <a:avLst/>
          </a:prstGeom>
        </p:spPr>
      </p:pic>
      <p:pic>
        <p:nvPicPr>
          <p:cNvPr id="10" name="Picture 9">
            <a:extLst>
              <a:ext uri="{FF2B5EF4-FFF2-40B4-BE49-F238E27FC236}">
                <a16:creationId xmlns:a16="http://schemas.microsoft.com/office/drawing/2014/main" id="{771F4DC0-5D0A-2E9A-45E8-AA17E2746F37}"/>
              </a:ext>
            </a:extLst>
          </p:cNvPr>
          <p:cNvPicPr>
            <a:picLocks noChangeAspect="1"/>
          </p:cNvPicPr>
          <p:nvPr/>
        </p:nvPicPr>
        <p:blipFill>
          <a:blip r:embed="rId7"/>
          <a:stretch>
            <a:fillRect/>
          </a:stretch>
        </p:blipFill>
        <p:spPr>
          <a:xfrm>
            <a:off x="6248377" y="6321237"/>
            <a:ext cx="219106" cy="247685"/>
          </a:xfrm>
          <a:prstGeom prst="rect">
            <a:avLst/>
          </a:prstGeom>
        </p:spPr>
      </p:pic>
      <p:sp>
        <p:nvSpPr>
          <p:cNvPr id="11" name="TextBox 10">
            <a:extLst>
              <a:ext uri="{FF2B5EF4-FFF2-40B4-BE49-F238E27FC236}">
                <a16:creationId xmlns:a16="http://schemas.microsoft.com/office/drawing/2014/main" id="{D696FA6E-35D3-59C2-D14D-5FCD94CE8397}"/>
              </a:ext>
            </a:extLst>
          </p:cNvPr>
          <p:cNvSpPr txBox="1"/>
          <p:nvPr/>
        </p:nvSpPr>
        <p:spPr>
          <a:xfrm>
            <a:off x="6547207" y="6199922"/>
            <a:ext cx="917545" cy="461665"/>
          </a:xfrm>
          <a:prstGeom prst="rect">
            <a:avLst/>
          </a:prstGeom>
          <a:noFill/>
        </p:spPr>
        <p:txBody>
          <a:bodyPr wrap="square" rtlCol="0">
            <a:spAutoFit/>
          </a:bodyPr>
          <a:lstStyle/>
          <a:p>
            <a:r>
              <a:rPr lang="en-US" sz="2400" dirty="0"/>
              <a:t>Paste</a:t>
            </a:r>
            <a:endParaRPr lang="en-GB" sz="2400" dirty="0"/>
          </a:p>
        </p:txBody>
      </p:sp>
      <p:pic>
        <p:nvPicPr>
          <p:cNvPr id="12" name="Picture 11">
            <a:extLst>
              <a:ext uri="{FF2B5EF4-FFF2-40B4-BE49-F238E27FC236}">
                <a16:creationId xmlns:a16="http://schemas.microsoft.com/office/drawing/2014/main" id="{29C50B9C-93F3-EB51-89BC-05159261161B}"/>
              </a:ext>
            </a:extLst>
          </p:cNvPr>
          <p:cNvPicPr>
            <a:picLocks noChangeAspect="1"/>
          </p:cNvPicPr>
          <p:nvPr/>
        </p:nvPicPr>
        <p:blipFill>
          <a:blip r:embed="rId6"/>
          <a:stretch>
            <a:fillRect/>
          </a:stretch>
        </p:blipFill>
        <p:spPr>
          <a:xfrm>
            <a:off x="7543749" y="6337290"/>
            <a:ext cx="400106" cy="200053"/>
          </a:xfrm>
          <a:prstGeom prst="rect">
            <a:avLst/>
          </a:prstGeom>
        </p:spPr>
      </p:pic>
    </p:spTree>
    <p:extLst>
      <p:ext uri="{BB962C8B-B14F-4D97-AF65-F5344CB8AC3E}">
        <p14:creationId xmlns:p14="http://schemas.microsoft.com/office/powerpoint/2010/main" val="119499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3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DBEBD">
            <a:alpha val="66000"/>
          </a:srgbClr>
        </a:solidFill>
        <a:effectLst/>
      </p:bgPr>
    </p:bg>
    <p:spTree>
      <p:nvGrpSpPr>
        <p:cNvPr id="1" name=""/>
        <p:cNvGrpSpPr/>
        <p:nvPr/>
      </p:nvGrpSpPr>
      <p:grpSpPr>
        <a:xfrm>
          <a:off x="0" y="0"/>
          <a:ext cx="0" cy="0"/>
          <a:chOff x="0" y="0"/>
          <a:chExt cx="0" cy="0"/>
        </a:xfrm>
      </p:grpSpPr>
      <p:sp>
        <p:nvSpPr>
          <p:cNvPr id="21" name="TextBox 20"/>
          <p:cNvSpPr txBox="1"/>
          <p:nvPr/>
        </p:nvSpPr>
        <p:spPr>
          <a:xfrm>
            <a:off x="3059832" y="5271591"/>
            <a:ext cx="5993109" cy="461665"/>
          </a:xfrm>
          <a:prstGeom prst="rect">
            <a:avLst/>
          </a:prstGeom>
          <a:noFill/>
        </p:spPr>
        <p:txBody>
          <a:bodyPr wrap="square" rtlCol="0">
            <a:spAutoFit/>
          </a:bodyPr>
          <a:lstStyle/>
          <a:p>
            <a:r>
              <a:rPr lang="en-GB" sz="2400" dirty="0"/>
              <a:t>The solution on the calculator is 988.5922422</a:t>
            </a:r>
          </a:p>
        </p:txBody>
      </p:sp>
      <p:sp>
        <p:nvSpPr>
          <p:cNvPr id="22" name="TextBox 21"/>
          <p:cNvSpPr txBox="1"/>
          <p:nvPr/>
        </p:nvSpPr>
        <p:spPr>
          <a:xfrm>
            <a:off x="3059832" y="5655790"/>
            <a:ext cx="5688632" cy="830997"/>
          </a:xfrm>
          <a:prstGeom prst="rect">
            <a:avLst/>
          </a:prstGeom>
          <a:noFill/>
        </p:spPr>
        <p:txBody>
          <a:bodyPr wrap="square" rtlCol="0">
            <a:spAutoFit/>
          </a:bodyPr>
          <a:lstStyle/>
          <a:p>
            <a:r>
              <a:rPr lang="en-GB" sz="2400" dirty="0"/>
              <a:t>So the minimum volume is  </a:t>
            </a:r>
            <a:r>
              <a:rPr lang="en-GB" sz="2400" b="1" dirty="0">
                <a:solidFill>
                  <a:srgbClr val="0000FF"/>
                </a:solidFill>
              </a:rPr>
              <a:t>989ml </a:t>
            </a:r>
            <a:r>
              <a:rPr lang="en-GB" sz="2400" dirty="0"/>
              <a:t>to the nearest ml.</a:t>
            </a:r>
            <a:endParaRPr lang="en-GB" sz="2400" b="1" dirty="0">
              <a:solidFill>
                <a:srgbClr val="0000FF"/>
              </a:solidFill>
            </a:endParaRPr>
          </a:p>
        </p:txBody>
      </p:sp>
      <p:cxnSp>
        <p:nvCxnSpPr>
          <p:cNvPr id="14" name="Straight Connector 13"/>
          <p:cNvCxnSpPr/>
          <p:nvPr/>
        </p:nvCxnSpPr>
        <p:spPr>
          <a:xfrm>
            <a:off x="6804248" y="3294367"/>
            <a:ext cx="0" cy="160722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4860032" y="3173581"/>
            <a:ext cx="3973463" cy="2088232"/>
            <a:chOff x="4932040" y="1124745"/>
            <a:chExt cx="3973463" cy="2088232"/>
          </a:xfrm>
        </p:grpSpPr>
        <p:cxnSp>
          <p:nvCxnSpPr>
            <p:cNvPr id="26" name="Straight Arrow Connector 25"/>
            <p:cNvCxnSpPr/>
            <p:nvPr/>
          </p:nvCxnSpPr>
          <p:spPr>
            <a:xfrm>
              <a:off x="5220072" y="2808000"/>
              <a:ext cx="3600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7" name="Chart 26"/>
            <p:cNvGraphicFramePr/>
            <p:nvPr/>
          </p:nvGraphicFramePr>
          <p:xfrm>
            <a:off x="4932040" y="1124745"/>
            <a:ext cx="3973463" cy="2088232"/>
          </p:xfrm>
          <a:graphic>
            <a:graphicData uri="http://schemas.openxmlformats.org/drawingml/2006/chart">
              <c:chart xmlns:c="http://schemas.openxmlformats.org/drawingml/2006/chart" xmlns:r="http://schemas.openxmlformats.org/officeDocument/2006/relationships" r:id="rId2"/>
            </a:graphicData>
          </a:graphic>
        </p:graphicFrame>
        <p:cxnSp>
          <p:nvCxnSpPr>
            <p:cNvPr id="28" name="Straight Arrow Connector 27"/>
            <p:cNvCxnSpPr/>
            <p:nvPr/>
          </p:nvCxnSpPr>
          <p:spPr>
            <a:xfrm flipV="1">
              <a:off x="5220072" y="1196752"/>
              <a:ext cx="0" cy="1656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9" name="Freeform 28"/>
          <p:cNvSpPr/>
          <p:nvPr/>
        </p:nvSpPr>
        <p:spPr>
          <a:xfrm flipH="1">
            <a:off x="5148064" y="4472029"/>
            <a:ext cx="1224136" cy="396000"/>
          </a:xfrm>
          <a:custGeom>
            <a:avLst/>
            <a:gdLst>
              <a:gd name="connsiteX0" fmla="*/ 7924 w 276399"/>
              <a:gd name="connsiteY0" fmla="*/ 47625 h 201643"/>
              <a:gd name="connsiteX1" fmla="*/ 17449 w 276399"/>
              <a:gd name="connsiteY1" fmla="*/ 192881 h 201643"/>
              <a:gd name="connsiteX2" fmla="*/ 43643 w 276399"/>
              <a:gd name="connsiteY2" fmla="*/ 185737 h 201643"/>
              <a:gd name="connsiteX3" fmla="*/ 107936 w 276399"/>
              <a:gd name="connsiteY3" fmla="*/ 176212 h 201643"/>
              <a:gd name="connsiteX4" fmla="*/ 262718 w 276399"/>
              <a:gd name="connsiteY4" fmla="*/ 164306 h 201643"/>
              <a:gd name="connsiteX5" fmla="*/ 274624 w 276399"/>
              <a:gd name="connsiteY5" fmla="*/ 161925 h 201643"/>
              <a:gd name="connsiteX6" fmla="*/ 272243 w 276399"/>
              <a:gd name="connsiteY6" fmla="*/ 154781 h 201643"/>
              <a:gd name="connsiteX7" fmla="*/ 246049 w 276399"/>
              <a:gd name="connsiteY7" fmla="*/ 145256 h 201643"/>
              <a:gd name="connsiteX8" fmla="*/ 181755 w 276399"/>
              <a:gd name="connsiteY8" fmla="*/ 116681 h 201643"/>
              <a:gd name="connsiteX9" fmla="*/ 86505 w 276399"/>
              <a:gd name="connsiteY9" fmla="*/ 57150 h 201643"/>
              <a:gd name="connsiteX10" fmla="*/ 76980 w 276399"/>
              <a:gd name="connsiteY10" fmla="*/ 50006 h 201643"/>
              <a:gd name="connsiteX11" fmla="*/ 67455 w 276399"/>
              <a:gd name="connsiteY11" fmla="*/ 35719 h 201643"/>
              <a:gd name="connsiteX12" fmla="*/ 31736 w 276399"/>
              <a:gd name="connsiteY12" fmla="*/ 7144 h 201643"/>
              <a:gd name="connsiteX13" fmla="*/ 24593 w 276399"/>
              <a:gd name="connsiteY13" fmla="*/ 4762 h 201643"/>
              <a:gd name="connsiteX14" fmla="*/ 12686 w 276399"/>
              <a:gd name="connsiteY14" fmla="*/ 0 h 201643"/>
              <a:gd name="connsiteX15" fmla="*/ 7924 w 276399"/>
              <a:gd name="connsiteY15" fmla="*/ 47625 h 201643"/>
              <a:gd name="connsiteX0" fmla="*/ 20610 w 289085"/>
              <a:gd name="connsiteY0" fmla="*/ 119633 h 273651"/>
              <a:gd name="connsiteX1" fmla="*/ 30135 w 289085"/>
              <a:gd name="connsiteY1" fmla="*/ 264889 h 273651"/>
              <a:gd name="connsiteX2" fmla="*/ 56329 w 289085"/>
              <a:gd name="connsiteY2" fmla="*/ 257745 h 273651"/>
              <a:gd name="connsiteX3" fmla="*/ 120622 w 289085"/>
              <a:gd name="connsiteY3" fmla="*/ 248220 h 273651"/>
              <a:gd name="connsiteX4" fmla="*/ 275404 w 289085"/>
              <a:gd name="connsiteY4" fmla="*/ 236314 h 273651"/>
              <a:gd name="connsiteX5" fmla="*/ 287310 w 289085"/>
              <a:gd name="connsiteY5" fmla="*/ 233933 h 273651"/>
              <a:gd name="connsiteX6" fmla="*/ 284929 w 289085"/>
              <a:gd name="connsiteY6" fmla="*/ 226789 h 273651"/>
              <a:gd name="connsiteX7" fmla="*/ 258735 w 289085"/>
              <a:gd name="connsiteY7" fmla="*/ 217264 h 273651"/>
              <a:gd name="connsiteX8" fmla="*/ 194441 w 289085"/>
              <a:gd name="connsiteY8" fmla="*/ 188689 h 273651"/>
              <a:gd name="connsiteX9" fmla="*/ 99191 w 289085"/>
              <a:gd name="connsiteY9" fmla="*/ 129158 h 273651"/>
              <a:gd name="connsiteX10" fmla="*/ 89666 w 289085"/>
              <a:gd name="connsiteY10" fmla="*/ 122014 h 273651"/>
              <a:gd name="connsiteX11" fmla="*/ 80141 w 289085"/>
              <a:gd name="connsiteY11" fmla="*/ 107727 h 273651"/>
              <a:gd name="connsiteX12" fmla="*/ 44422 w 289085"/>
              <a:gd name="connsiteY12" fmla="*/ 79152 h 273651"/>
              <a:gd name="connsiteX13" fmla="*/ 37279 w 289085"/>
              <a:gd name="connsiteY13" fmla="*/ 76770 h 273651"/>
              <a:gd name="connsiteX14" fmla="*/ 12686 w 289085"/>
              <a:gd name="connsiteY14" fmla="*/ 0 h 273651"/>
              <a:gd name="connsiteX15" fmla="*/ 20610 w 289085"/>
              <a:gd name="connsiteY15" fmla="*/ 119633 h 273651"/>
              <a:gd name="connsiteX0" fmla="*/ 20610 w 1671038"/>
              <a:gd name="connsiteY0" fmla="*/ 119633 h 289297"/>
              <a:gd name="connsiteX1" fmla="*/ 30135 w 1671038"/>
              <a:gd name="connsiteY1" fmla="*/ 264889 h 289297"/>
              <a:gd name="connsiteX2" fmla="*/ 56329 w 1671038"/>
              <a:gd name="connsiteY2" fmla="*/ 257745 h 289297"/>
              <a:gd name="connsiteX3" fmla="*/ 120622 w 1671038"/>
              <a:gd name="connsiteY3" fmla="*/ 248220 h 289297"/>
              <a:gd name="connsiteX4" fmla="*/ 275404 w 1671038"/>
              <a:gd name="connsiteY4" fmla="*/ 236314 h 289297"/>
              <a:gd name="connsiteX5" fmla="*/ 287310 w 1671038"/>
              <a:gd name="connsiteY5" fmla="*/ 233933 h 289297"/>
              <a:gd name="connsiteX6" fmla="*/ 1668870 w 1671038"/>
              <a:gd name="connsiteY6" fmla="*/ 288032 h 289297"/>
              <a:gd name="connsiteX7" fmla="*/ 258735 w 1671038"/>
              <a:gd name="connsiteY7" fmla="*/ 217264 h 289297"/>
              <a:gd name="connsiteX8" fmla="*/ 194441 w 1671038"/>
              <a:gd name="connsiteY8" fmla="*/ 188689 h 289297"/>
              <a:gd name="connsiteX9" fmla="*/ 99191 w 1671038"/>
              <a:gd name="connsiteY9" fmla="*/ 129158 h 289297"/>
              <a:gd name="connsiteX10" fmla="*/ 89666 w 1671038"/>
              <a:gd name="connsiteY10" fmla="*/ 122014 h 289297"/>
              <a:gd name="connsiteX11" fmla="*/ 80141 w 1671038"/>
              <a:gd name="connsiteY11" fmla="*/ 107727 h 289297"/>
              <a:gd name="connsiteX12" fmla="*/ 44422 w 1671038"/>
              <a:gd name="connsiteY12" fmla="*/ 79152 h 289297"/>
              <a:gd name="connsiteX13" fmla="*/ 37279 w 1671038"/>
              <a:gd name="connsiteY13" fmla="*/ 76770 h 289297"/>
              <a:gd name="connsiteX14" fmla="*/ 12686 w 1671038"/>
              <a:gd name="connsiteY14" fmla="*/ 0 h 289297"/>
              <a:gd name="connsiteX15" fmla="*/ 20610 w 1671038"/>
              <a:gd name="connsiteY15" fmla="*/ 119633 h 289297"/>
              <a:gd name="connsiteX0" fmla="*/ 20610 w 1671038"/>
              <a:gd name="connsiteY0" fmla="*/ 119633 h 290894"/>
              <a:gd name="connsiteX1" fmla="*/ 30135 w 1671038"/>
              <a:gd name="connsiteY1" fmla="*/ 264889 h 290894"/>
              <a:gd name="connsiteX2" fmla="*/ 56329 w 1671038"/>
              <a:gd name="connsiteY2" fmla="*/ 257745 h 290894"/>
              <a:gd name="connsiteX3" fmla="*/ 120622 w 1671038"/>
              <a:gd name="connsiteY3" fmla="*/ 248220 h 290894"/>
              <a:gd name="connsiteX4" fmla="*/ 275404 w 1671038"/>
              <a:gd name="connsiteY4" fmla="*/ 236314 h 290894"/>
              <a:gd name="connsiteX5" fmla="*/ 300717 w 1671038"/>
              <a:gd name="connsiteY5" fmla="*/ 288032 h 290894"/>
              <a:gd name="connsiteX6" fmla="*/ 1668870 w 1671038"/>
              <a:gd name="connsiteY6" fmla="*/ 288032 h 290894"/>
              <a:gd name="connsiteX7" fmla="*/ 258735 w 1671038"/>
              <a:gd name="connsiteY7" fmla="*/ 217264 h 290894"/>
              <a:gd name="connsiteX8" fmla="*/ 194441 w 1671038"/>
              <a:gd name="connsiteY8" fmla="*/ 188689 h 290894"/>
              <a:gd name="connsiteX9" fmla="*/ 99191 w 1671038"/>
              <a:gd name="connsiteY9" fmla="*/ 129158 h 290894"/>
              <a:gd name="connsiteX10" fmla="*/ 89666 w 1671038"/>
              <a:gd name="connsiteY10" fmla="*/ 122014 h 290894"/>
              <a:gd name="connsiteX11" fmla="*/ 80141 w 1671038"/>
              <a:gd name="connsiteY11" fmla="*/ 107727 h 290894"/>
              <a:gd name="connsiteX12" fmla="*/ 44422 w 1671038"/>
              <a:gd name="connsiteY12" fmla="*/ 79152 h 290894"/>
              <a:gd name="connsiteX13" fmla="*/ 37279 w 1671038"/>
              <a:gd name="connsiteY13" fmla="*/ 76770 h 290894"/>
              <a:gd name="connsiteX14" fmla="*/ 12686 w 1671038"/>
              <a:gd name="connsiteY14" fmla="*/ 0 h 290894"/>
              <a:gd name="connsiteX15" fmla="*/ 20610 w 1671038"/>
              <a:gd name="connsiteY15" fmla="*/ 119633 h 290894"/>
              <a:gd name="connsiteX0" fmla="*/ 20610 w 1671038"/>
              <a:gd name="connsiteY0" fmla="*/ 119633 h 296793"/>
              <a:gd name="connsiteX1" fmla="*/ 12685 w 1671038"/>
              <a:gd name="connsiteY1" fmla="*/ 288031 h 296793"/>
              <a:gd name="connsiteX2" fmla="*/ 56329 w 1671038"/>
              <a:gd name="connsiteY2" fmla="*/ 257745 h 296793"/>
              <a:gd name="connsiteX3" fmla="*/ 120622 w 1671038"/>
              <a:gd name="connsiteY3" fmla="*/ 248220 h 296793"/>
              <a:gd name="connsiteX4" fmla="*/ 275404 w 1671038"/>
              <a:gd name="connsiteY4" fmla="*/ 236314 h 296793"/>
              <a:gd name="connsiteX5" fmla="*/ 300717 w 1671038"/>
              <a:gd name="connsiteY5" fmla="*/ 288032 h 296793"/>
              <a:gd name="connsiteX6" fmla="*/ 1668870 w 1671038"/>
              <a:gd name="connsiteY6" fmla="*/ 288032 h 296793"/>
              <a:gd name="connsiteX7" fmla="*/ 258735 w 1671038"/>
              <a:gd name="connsiteY7" fmla="*/ 217264 h 296793"/>
              <a:gd name="connsiteX8" fmla="*/ 194441 w 1671038"/>
              <a:gd name="connsiteY8" fmla="*/ 188689 h 296793"/>
              <a:gd name="connsiteX9" fmla="*/ 99191 w 1671038"/>
              <a:gd name="connsiteY9" fmla="*/ 129158 h 296793"/>
              <a:gd name="connsiteX10" fmla="*/ 89666 w 1671038"/>
              <a:gd name="connsiteY10" fmla="*/ 122014 h 296793"/>
              <a:gd name="connsiteX11" fmla="*/ 80141 w 1671038"/>
              <a:gd name="connsiteY11" fmla="*/ 107727 h 296793"/>
              <a:gd name="connsiteX12" fmla="*/ 44422 w 1671038"/>
              <a:gd name="connsiteY12" fmla="*/ 79152 h 296793"/>
              <a:gd name="connsiteX13" fmla="*/ 37279 w 1671038"/>
              <a:gd name="connsiteY13" fmla="*/ 76770 h 296793"/>
              <a:gd name="connsiteX14" fmla="*/ 12686 w 1671038"/>
              <a:gd name="connsiteY14" fmla="*/ 0 h 296793"/>
              <a:gd name="connsiteX15" fmla="*/ 20610 w 1671038"/>
              <a:gd name="connsiteY15" fmla="*/ 119633 h 296793"/>
              <a:gd name="connsiteX0" fmla="*/ 20610 w 1671038"/>
              <a:gd name="connsiteY0" fmla="*/ 119633 h 296793"/>
              <a:gd name="connsiteX1" fmla="*/ 12685 w 1671038"/>
              <a:gd name="connsiteY1" fmla="*/ 288031 h 296793"/>
              <a:gd name="connsiteX2" fmla="*/ 56329 w 1671038"/>
              <a:gd name="connsiteY2" fmla="*/ 257745 h 296793"/>
              <a:gd name="connsiteX3" fmla="*/ 120622 w 1671038"/>
              <a:gd name="connsiteY3" fmla="*/ 248220 h 296793"/>
              <a:gd name="connsiteX4" fmla="*/ 275404 w 1671038"/>
              <a:gd name="connsiteY4" fmla="*/ 236314 h 296793"/>
              <a:gd name="connsiteX5" fmla="*/ 300717 w 1671038"/>
              <a:gd name="connsiteY5" fmla="*/ 288032 h 296793"/>
              <a:gd name="connsiteX6" fmla="*/ 1668870 w 1671038"/>
              <a:gd name="connsiteY6" fmla="*/ 288032 h 296793"/>
              <a:gd name="connsiteX7" fmla="*/ 258735 w 1671038"/>
              <a:gd name="connsiteY7" fmla="*/ 217264 h 296793"/>
              <a:gd name="connsiteX8" fmla="*/ 194441 w 1671038"/>
              <a:gd name="connsiteY8" fmla="*/ 188689 h 296793"/>
              <a:gd name="connsiteX9" fmla="*/ 99191 w 1671038"/>
              <a:gd name="connsiteY9" fmla="*/ 129158 h 296793"/>
              <a:gd name="connsiteX10" fmla="*/ 89666 w 1671038"/>
              <a:gd name="connsiteY10" fmla="*/ 122014 h 296793"/>
              <a:gd name="connsiteX11" fmla="*/ 80141 w 1671038"/>
              <a:gd name="connsiteY11" fmla="*/ 107727 h 296793"/>
              <a:gd name="connsiteX12" fmla="*/ 44422 w 1671038"/>
              <a:gd name="connsiteY12" fmla="*/ 79152 h 296793"/>
              <a:gd name="connsiteX13" fmla="*/ 37279 w 1671038"/>
              <a:gd name="connsiteY13" fmla="*/ 76770 h 296793"/>
              <a:gd name="connsiteX14" fmla="*/ 12686 w 1671038"/>
              <a:gd name="connsiteY14" fmla="*/ 0 h 296793"/>
              <a:gd name="connsiteX15" fmla="*/ 20610 w 1671038"/>
              <a:gd name="connsiteY15" fmla="*/ 119633 h 296793"/>
              <a:gd name="connsiteX0" fmla="*/ 20610 w 1671038"/>
              <a:gd name="connsiteY0" fmla="*/ 119633 h 296793"/>
              <a:gd name="connsiteX1" fmla="*/ 12685 w 1671038"/>
              <a:gd name="connsiteY1" fmla="*/ 288031 h 296793"/>
              <a:gd name="connsiteX2" fmla="*/ 56329 w 1671038"/>
              <a:gd name="connsiteY2" fmla="*/ 257745 h 296793"/>
              <a:gd name="connsiteX3" fmla="*/ 120622 w 1671038"/>
              <a:gd name="connsiteY3" fmla="*/ 248220 h 296793"/>
              <a:gd name="connsiteX4" fmla="*/ 300717 w 1671038"/>
              <a:gd name="connsiteY4" fmla="*/ 288032 h 296793"/>
              <a:gd name="connsiteX5" fmla="*/ 1668870 w 1671038"/>
              <a:gd name="connsiteY5" fmla="*/ 288032 h 296793"/>
              <a:gd name="connsiteX6" fmla="*/ 258735 w 1671038"/>
              <a:gd name="connsiteY6" fmla="*/ 217264 h 296793"/>
              <a:gd name="connsiteX7" fmla="*/ 194441 w 1671038"/>
              <a:gd name="connsiteY7" fmla="*/ 188689 h 296793"/>
              <a:gd name="connsiteX8" fmla="*/ 99191 w 1671038"/>
              <a:gd name="connsiteY8" fmla="*/ 129158 h 296793"/>
              <a:gd name="connsiteX9" fmla="*/ 89666 w 1671038"/>
              <a:gd name="connsiteY9" fmla="*/ 122014 h 296793"/>
              <a:gd name="connsiteX10" fmla="*/ 80141 w 1671038"/>
              <a:gd name="connsiteY10" fmla="*/ 107727 h 296793"/>
              <a:gd name="connsiteX11" fmla="*/ 44422 w 1671038"/>
              <a:gd name="connsiteY11" fmla="*/ 79152 h 296793"/>
              <a:gd name="connsiteX12" fmla="*/ 37279 w 1671038"/>
              <a:gd name="connsiteY12" fmla="*/ 76770 h 296793"/>
              <a:gd name="connsiteX13" fmla="*/ 12686 w 1671038"/>
              <a:gd name="connsiteY13" fmla="*/ 0 h 296793"/>
              <a:gd name="connsiteX14" fmla="*/ 20610 w 1671038"/>
              <a:gd name="connsiteY14" fmla="*/ 119633 h 296793"/>
              <a:gd name="connsiteX0" fmla="*/ 20610 w 1671038"/>
              <a:gd name="connsiteY0" fmla="*/ 119633 h 296793"/>
              <a:gd name="connsiteX1" fmla="*/ 12685 w 1671038"/>
              <a:gd name="connsiteY1" fmla="*/ 288031 h 296793"/>
              <a:gd name="connsiteX2" fmla="*/ 56329 w 1671038"/>
              <a:gd name="connsiteY2" fmla="*/ 257745 h 296793"/>
              <a:gd name="connsiteX3" fmla="*/ 300717 w 1671038"/>
              <a:gd name="connsiteY3" fmla="*/ 288032 h 296793"/>
              <a:gd name="connsiteX4" fmla="*/ 1668870 w 1671038"/>
              <a:gd name="connsiteY4" fmla="*/ 288032 h 296793"/>
              <a:gd name="connsiteX5" fmla="*/ 258735 w 1671038"/>
              <a:gd name="connsiteY5" fmla="*/ 217264 h 296793"/>
              <a:gd name="connsiteX6" fmla="*/ 194441 w 1671038"/>
              <a:gd name="connsiteY6" fmla="*/ 188689 h 296793"/>
              <a:gd name="connsiteX7" fmla="*/ 99191 w 1671038"/>
              <a:gd name="connsiteY7" fmla="*/ 129158 h 296793"/>
              <a:gd name="connsiteX8" fmla="*/ 89666 w 1671038"/>
              <a:gd name="connsiteY8" fmla="*/ 122014 h 296793"/>
              <a:gd name="connsiteX9" fmla="*/ 80141 w 1671038"/>
              <a:gd name="connsiteY9" fmla="*/ 107727 h 296793"/>
              <a:gd name="connsiteX10" fmla="*/ 44422 w 1671038"/>
              <a:gd name="connsiteY10" fmla="*/ 79152 h 296793"/>
              <a:gd name="connsiteX11" fmla="*/ 37279 w 1671038"/>
              <a:gd name="connsiteY11" fmla="*/ 76770 h 296793"/>
              <a:gd name="connsiteX12" fmla="*/ 12686 w 1671038"/>
              <a:gd name="connsiteY12" fmla="*/ 0 h 296793"/>
              <a:gd name="connsiteX13" fmla="*/ 20610 w 1671038"/>
              <a:gd name="connsiteY13" fmla="*/ 119633 h 296793"/>
              <a:gd name="connsiteX0" fmla="*/ 20610 w 1671038"/>
              <a:gd name="connsiteY0" fmla="*/ 119633 h 296793"/>
              <a:gd name="connsiteX1" fmla="*/ 12685 w 1671038"/>
              <a:gd name="connsiteY1" fmla="*/ 288031 h 296793"/>
              <a:gd name="connsiteX2" fmla="*/ 12685 w 1671038"/>
              <a:gd name="connsiteY2" fmla="*/ 216023 h 296793"/>
              <a:gd name="connsiteX3" fmla="*/ 300717 w 1671038"/>
              <a:gd name="connsiteY3" fmla="*/ 288032 h 296793"/>
              <a:gd name="connsiteX4" fmla="*/ 1668870 w 1671038"/>
              <a:gd name="connsiteY4" fmla="*/ 288032 h 296793"/>
              <a:gd name="connsiteX5" fmla="*/ 258735 w 1671038"/>
              <a:gd name="connsiteY5" fmla="*/ 217264 h 296793"/>
              <a:gd name="connsiteX6" fmla="*/ 194441 w 1671038"/>
              <a:gd name="connsiteY6" fmla="*/ 188689 h 296793"/>
              <a:gd name="connsiteX7" fmla="*/ 99191 w 1671038"/>
              <a:gd name="connsiteY7" fmla="*/ 129158 h 296793"/>
              <a:gd name="connsiteX8" fmla="*/ 89666 w 1671038"/>
              <a:gd name="connsiteY8" fmla="*/ 122014 h 296793"/>
              <a:gd name="connsiteX9" fmla="*/ 80141 w 1671038"/>
              <a:gd name="connsiteY9" fmla="*/ 107727 h 296793"/>
              <a:gd name="connsiteX10" fmla="*/ 44422 w 1671038"/>
              <a:gd name="connsiteY10" fmla="*/ 79152 h 296793"/>
              <a:gd name="connsiteX11" fmla="*/ 37279 w 1671038"/>
              <a:gd name="connsiteY11" fmla="*/ 76770 h 296793"/>
              <a:gd name="connsiteX12" fmla="*/ 12686 w 1671038"/>
              <a:gd name="connsiteY12" fmla="*/ 0 h 296793"/>
              <a:gd name="connsiteX13" fmla="*/ 20610 w 1671038"/>
              <a:gd name="connsiteY13" fmla="*/ 119633 h 296793"/>
              <a:gd name="connsiteX0" fmla="*/ 20610 w 1671038"/>
              <a:gd name="connsiteY0" fmla="*/ 119633 h 316097"/>
              <a:gd name="connsiteX1" fmla="*/ 12685 w 1671038"/>
              <a:gd name="connsiteY1" fmla="*/ 288031 h 316097"/>
              <a:gd name="connsiteX2" fmla="*/ 300717 w 1671038"/>
              <a:gd name="connsiteY2" fmla="*/ 288032 h 316097"/>
              <a:gd name="connsiteX3" fmla="*/ 1668870 w 1671038"/>
              <a:gd name="connsiteY3" fmla="*/ 288032 h 316097"/>
              <a:gd name="connsiteX4" fmla="*/ 258735 w 1671038"/>
              <a:gd name="connsiteY4" fmla="*/ 217264 h 316097"/>
              <a:gd name="connsiteX5" fmla="*/ 194441 w 1671038"/>
              <a:gd name="connsiteY5" fmla="*/ 188689 h 316097"/>
              <a:gd name="connsiteX6" fmla="*/ 99191 w 1671038"/>
              <a:gd name="connsiteY6" fmla="*/ 129158 h 316097"/>
              <a:gd name="connsiteX7" fmla="*/ 89666 w 1671038"/>
              <a:gd name="connsiteY7" fmla="*/ 122014 h 316097"/>
              <a:gd name="connsiteX8" fmla="*/ 80141 w 1671038"/>
              <a:gd name="connsiteY8" fmla="*/ 107727 h 316097"/>
              <a:gd name="connsiteX9" fmla="*/ 44422 w 1671038"/>
              <a:gd name="connsiteY9" fmla="*/ 79152 h 316097"/>
              <a:gd name="connsiteX10" fmla="*/ 37279 w 1671038"/>
              <a:gd name="connsiteY10" fmla="*/ 76770 h 316097"/>
              <a:gd name="connsiteX11" fmla="*/ 12686 w 1671038"/>
              <a:gd name="connsiteY11" fmla="*/ 0 h 316097"/>
              <a:gd name="connsiteX12" fmla="*/ 20610 w 1671038"/>
              <a:gd name="connsiteY12" fmla="*/ 119633 h 316097"/>
              <a:gd name="connsiteX0" fmla="*/ 20610 w 1671038"/>
              <a:gd name="connsiteY0" fmla="*/ 119633 h 316097"/>
              <a:gd name="connsiteX1" fmla="*/ 12685 w 1671038"/>
              <a:gd name="connsiteY1" fmla="*/ 288031 h 316097"/>
              <a:gd name="connsiteX2" fmla="*/ 300717 w 1671038"/>
              <a:gd name="connsiteY2" fmla="*/ 288032 h 316097"/>
              <a:gd name="connsiteX3" fmla="*/ 1668870 w 1671038"/>
              <a:gd name="connsiteY3" fmla="*/ 288032 h 316097"/>
              <a:gd name="connsiteX4" fmla="*/ 258735 w 1671038"/>
              <a:gd name="connsiteY4" fmla="*/ 217264 h 316097"/>
              <a:gd name="connsiteX5" fmla="*/ 194441 w 1671038"/>
              <a:gd name="connsiteY5" fmla="*/ 188689 h 316097"/>
              <a:gd name="connsiteX6" fmla="*/ 99191 w 1671038"/>
              <a:gd name="connsiteY6" fmla="*/ 129158 h 316097"/>
              <a:gd name="connsiteX7" fmla="*/ 89666 w 1671038"/>
              <a:gd name="connsiteY7" fmla="*/ 122014 h 316097"/>
              <a:gd name="connsiteX8" fmla="*/ 80141 w 1671038"/>
              <a:gd name="connsiteY8" fmla="*/ 107727 h 316097"/>
              <a:gd name="connsiteX9" fmla="*/ 44422 w 1671038"/>
              <a:gd name="connsiteY9" fmla="*/ 79152 h 316097"/>
              <a:gd name="connsiteX10" fmla="*/ 37279 w 1671038"/>
              <a:gd name="connsiteY10" fmla="*/ 76770 h 316097"/>
              <a:gd name="connsiteX11" fmla="*/ 12686 w 1671038"/>
              <a:gd name="connsiteY11" fmla="*/ 0 h 316097"/>
              <a:gd name="connsiteX12" fmla="*/ 20610 w 1671038"/>
              <a:gd name="connsiteY12" fmla="*/ 119633 h 316097"/>
              <a:gd name="connsiteX0" fmla="*/ 20610 w 1668870"/>
              <a:gd name="connsiteY0" fmla="*/ 119633 h 316098"/>
              <a:gd name="connsiteX1" fmla="*/ 12685 w 1668870"/>
              <a:gd name="connsiteY1" fmla="*/ 288031 h 316098"/>
              <a:gd name="connsiteX2" fmla="*/ 1668870 w 1668870"/>
              <a:gd name="connsiteY2" fmla="*/ 288032 h 316098"/>
              <a:gd name="connsiteX3" fmla="*/ 258735 w 1668870"/>
              <a:gd name="connsiteY3" fmla="*/ 217264 h 316098"/>
              <a:gd name="connsiteX4" fmla="*/ 194441 w 1668870"/>
              <a:gd name="connsiteY4" fmla="*/ 188689 h 316098"/>
              <a:gd name="connsiteX5" fmla="*/ 99191 w 1668870"/>
              <a:gd name="connsiteY5" fmla="*/ 129158 h 316098"/>
              <a:gd name="connsiteX6" fmla="*/ 89666 w 1668870"/>
              <a:gd name="connsiteY6" fmla="*/ 122014 h 316098"/>
              <a:gd name="connsiteX7" fmla="*/ 80141 w 1668870"/>
              <a:gd name="connsiteY7" fmla="*/ 107727 h 316098"/>
              <a:gd name="connsiteX8" fmla="*/ 44422 w 1668870"/>
              <a:gd name="connsiteY8" fmla="*/ 79152 h 316098"/>
              <a:gd name="connsiteX9" fmla="*/ 37279 w 1668870"/>
              <a:gd name="connsiteY9" fmla="*/ 76770 h 316098"/>
              <a:gd name="connsiteX10" fmla="*/ 12686 w 1668870"/>
              <a:gd name="connsiteY10" fmla="*/ 0 h 316098"/>
              <a:gd name="connsiteX11" fmla="*/ 20610 w 1668870"/>
              <a:gd name="connsiteY11" fmla="*/ 119633 h 316098"/>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99191 w 1668870"/>
              <a:gd name="connsiteY5" fmla="*/ 129158 h 316097"/>
              <a:gd name="connsiteX6" fmla="*/ 89666 w 1668870"/>
              <a:gd name="connsiteY6" fmla="*/ 122014 h 316097"/>
              <a:gd name="connsiteX7" fmla="*/ 80141 w 1668870"/>
              <a:gd name="connsiteY7" fmla="*/ 107727 h 316097"/>
              <a:gd name="connsiteX8" fmla="*/ 44422 w 1668870"/>
              <a:gd name="connsiteY8" fmla="*/ 79152 h 316097"/>
              <a:gd name="connsiteX9" fmla="*/ 37279 w 1668870"/>
              <a:gd name="connsiteY9" fmla="*/ 76770 h 316097"/>
              <a:gd name="connsiteX10" fmla="*/ 12686 w 1668870"/>
              <a:gd name="connsiteY10" fmla="*/ 0 h 316097"/>
              <a:gd name="connsiteX11" fmla="*/ 20610 w 1668870"/>
              <a:gd name="connsiteY11" fmla="*/ 119633 h 316097"/>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99191 w 1668870"/>
              <a:gd name="connsiteY5" fmla="*/ 129158 h 316097"/>
              <a:gd name="connsiteX6" fmla="*/ 89666 w 1668870"/>
              <a:gd name="connsiteY6" fmla="*/ 122014 h 316097"/>
              <a:gd name="connsiteX7" fmla="*/ 44422 w 1668870"/>
              <a:gd name="connsiteY7" fmla="*/ 79152 h 316097"/>
              <a:gd name="connsiteX8" fmla="*/ 37279 w 1668870"/>
              <a:gd name="connsiteY8" fmla="*/ 76770 h 316097"/>
              <a:gd name="connsiteX9" fmla="*/ 12686 w 1668870"/>
              <a:gd name="connsiteY9" fmla="*/ 0 h 316097"/>
              <a:gd name="connsiteX10" fmla="*/ 20610 w 1668870"/>
              <a:gd name="connsiteY10" fmla="*/ 119633 h 316097"/>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99191 w 1668870"/>
              <a:gd name="connsiteY5" fmla="*/ 129158 h 316097"/>
              <a:gd name="connsiteX6" fmla="*/ 44422 w 1668870"/>
              <a:gd name="connsiteY6" fmla="*/ 79152 h 316097"/>
              <a:gd name="connsiteX7" fmla="*/ 37279 w 1668870"/>
              <a:gd name="connsiteY7" fmla="*/ 76770 h 316097"/>
              <a:gd name="connsiteX8" fmla="*/ 12686 w 1668870"/>
              <a:gd name="connsiteY8" fmla="*/ 0 h 316097"/>
              <a:gd name="connsiteX9" fmla="*/ 20610 w 1668870"/>
              <a:gd name="connsiteY9" fmla="*/ 119633 h 316097"/>
              <a:gd name="connsiteX0" fmla="*/ 20610 w 1668870"/>
              <a:gd name="connsiteY0" fmla="*/ 119633 h 316097"/>
              <a:gd name="connsiteX1" fmla="*/ 12685 w 1668870"/>
              <a:gd name="connsiteY1" fmla="*/ 288030 h 316097"/>
              <a:gd name="connsiteX2" fmla="*/ 1668870 w 1668870"/>
              <a:gd name="connsiteY2" fmla="*/ 288032 h 316097"/>
              <a:gd name="connsiteX3" fmla="*/ 258735 w 1668870"/>
              <a:gd name="connsiteY3" fmla="*/ 217264 h 316097"/>
              <a:gd name="connsiteX4" fmla="*/ 194441 w 1668870"/>
              <a:gd name="connsiteY4" fmla="*/ 188689 h 316097"/>
              <a:gd name="connsiteX5" fmla="*/ 44422 w 1668870"/>
              <a:gd name="connsiteY5" fmla="*/ 79152 h 316097"/>
              <a:gd name="connsiteX6" fmla="*/ 37279 w 1668870"/>
              <a:gd name="connsiteY6" fmla="*/ 76770 h 316097"/>
              <a:gd name="connsiteX7" fmla="*/ 12686 w 1668870"/>
              <a:gd name="connsiteY7" fmla="*/ 0 h 316097"/>
              <a:gd name="connsiteX8" fmla="*/ 20610 w 1668870"/>
              <a:gd name="connsiteY8" fmla="*/ 119633 h 316097"/>
              <a:gd name="connsiteX0" fmla="*/ 20610 w 1699163"/>
              <a:gd name="connsiteY0" fmla="*/ 119633 h 316097"/>
              <a:gd name="connsiteX1" fmla="*/ 12685 w 1699163"/>
              <a:gd name="connsiteY1" fmla="*/ 288030 h 316097"/>
              <a:gd name="connsiteX2" fmla="*/ 1668870 w 1699163"/>
              <a:gd name="connsiteY2" fmla="*/ 288032 h 316097"/>
              <a:gd name="connsiteX3" fmla="*/ 194441 w 1699163"/>
              <a:gd name="connsiteY3" fmla="*/ 188689 h 316097"/>
              <a:gd name="connsiteX4" fmla="*/ 44422 w 1699163"/>
              <a:gd name="connsiteY4" fmla="*/ 79152 h 316097"/>
              <a:gd name="connsiteX5" fmla="*/ 37279 w 1699163"/>
              <a:gd name="connsiteY5" fmla="*/ 76770 h 316097"/>
              <a:gd name="connsiteX6" fmla="*/ 12686 w 1699163"/>
              <a:gd name="connsiteY6" fmla="*/ 0 h 316097"/>
              <a:gd name="connsiteX7" fmla="*/ 20610 w 1699163"/>
              <a:gd name="connsiteY7" fmla="*/ 119633 h 316097"/>
              <a:gd name="connsiteX0" fmla="*/ 20074 w 1698627"/>
              <a:gd name="connsiteY0" fmla="*/ 126380 h 322844"/>
              <a:gd name="connsiteX1" fmla="*/ 12149 w 1698627"/>
              <a:gd name="connsiteY1" fmla="*/ 294777 h 322844"/>
              <a:gd name="connsiteX2" fmla="*/ 1668334 w 1698627"/>
              <a:gd name="connsiteY2" fmla="*/ 294779 h 322844"/>
              <a:gd name="connsiteX3" fmla="*/ 193905 w 1698627"/>
              <a:gd name="connsiteY3" fmla="*/ 195436 h 322844"/>
              <a:gd name="connsiteX4" fmla="*/ 43886 w 1698627"/>
              <a:gd name="connsiteY4" fmla="*/ 85899 h 322844"/>
              <a:gd name="connsiteX5" fmla="*/ 12150 w 1698627"/>
              <a:gd name="connsiteY5" fmla="*/ 6747 h 322844"/>
              <a:gd name="connsiteX6" fmla="*/ 20074 w 1698627"/>
              <a:gd name="connsiteY6" fmla="*/ 126380 h 322844"/>
              <a:gd name="connsiteX0" fmla="*/ 276032 w 1962509"/>
              <a:gd name="connsiteY0" fmla="*/ 34813 h 350910"/>
              <a:gd name="connsiteX1" fmla="*/ 276031 w 1962509"/>
              <a:gd name="connsiteY1" fmla="*/ 322843 h 350910"/>
              <a:gd name="connsiteX2" fmla="*/ 1932216 w 1962509"/>
              <a:gd name="connsiteY2" fmla="*/ 322845 h 350910"/>
              <a:gd name="connsiteX3" fmla="*/ 457787 w 1962509"/>
              <a:gd name="connsiteY3" fmla="*/ 223502 h 350910"/>
              <a:gd name="connsiteX4" fmla="*/ 307768 w 1962509"/>
              <a:gd name="connsiteY4" fmla="*/ 113965 h 350910"/>
              <a:gd name="connsiteX5" fmla="*/ 276032 w 1962509"/>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181756 w 1686478"/>
              <a:gd name="connsiteY3" fmla="*/ 223502 h 350910"/>
              <a:gd name="connsiteX4" fmla="*/ 31737 w 1686478"/>
              <a:gd name="connsiteY4" fmla="*/ 113965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31737 w 1686478"/>
              <a:gd name="connsiteY4" fmla="*/ 113965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144015 w 1686478"/>
              <a:gd name="connsiteY4" fmla="*/ 106820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144015 w 1686478"/>
              <a:gd name="connsiteY4" fmla="*/ 106820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216023 w 1686478"/>
              <a:gd name="connsiteY4" fmla="*/ 106820 h 350910"/>
              <a:gd name="connsiteX5" fmla="*/ 1 w 1686478"/>
              <a:gd name="connsiteY5" fmla="*/ 34813 h 350910"/>
              <a:gd name="connsiteX0" fmla="*/ 1 w 1686478"/>
              <a:gd name="connsiteY0" fmla="*/ 34813 h 350910"/>
              <a:gd name="connsiteX1" fmla="*/ 0 w 1686478"/>
              <a:gd name="connsiteY1" fmla="*/ 322843 h 350910"/>
              <a:gd name="connsiteX2" fmla="*/ 1656185 w 1686478"/>
              <a:gd name="connsiteY2" fmla="*/ 322845 h 350910"/>
              <a:gd name="connsiteX3" fmla="*/ 792087 w 1686478"/>
              <a:gd name="connsiteY3" fmla="*/ 250836 h 350910"/>
              <a:gd name="connsiteX4" fmla="*/ 216023 w 1686478"/>
              <a:gd name="connsiteY4" fmla="*/ 106820 h 350910"/>
              <a:gd name="connsiteX5" fmla="*/ 1 w 1686478"/>
              <a:gd name="connsiteY5" fmla="*/ 34813 h 350910"/>
              <a:gd name="connsiteX0" fmla="*/ 1 w 1686478"/>
              <a:gd name="connsiteY0" fmla="*/ 0 h 316097"/>
              <a:gd name="connsiteX1" fmla="*/ 0 w 1686478"/>
              <a:gd name="connsiteY1" fmla="*/ 288030 h 316097"/>
              <a:gd name="connsiteX2" fmla="*/ 1656185 w 1686478"/>
              <a:gd name="connsiteY2" fmla="*/ 288032 h 316097"/>
              <a:gd name="connsiteX3" fmla="*/ 792087 w 1686478"/>
              <a:gd name="connsiteY3" fmla="*/ 216023 h 316097"/>
              <a:gd name="connsiteX4" fmla="*/ 216023 w 1686478"/>
              <a:gd name="connsiteY4" fmla="*/ 72007 h 316097"/>
              <a:gd name="connsiteX5" fmla="*/ 1 w 1686478"/>
              <a:gd name="connsiteY5" fmla="*/ 0 h 316097"/>
              <a:gd name="connsiteX0" fmla="*/ 1 w 1686478"/>
              <a:gd name="connsiteY0" fmla="*/ 0 h 316097"/>
              <a:gd name="connsiteX1" fmla="*/ 0 w 1686478"/>
              <a:gd name="connsiteY1" fmla="*/ 288030 h 316097"/>
              <a:gd name="connsiteX2" fmla="*/ 1656185 w 1686478"/>
              <a:gd name="connsiteY2" fmla="*/ 288032 h 316097"/>
              <a:gd name="connsiteX3" fmla="*/ 792087 w 1686478"/>
              <a:gd name="connsiteY3" fmla="*/ 216023 h 316097"/>
              <a:gd name="connsiteX4" fmla="*/ 216023 w 1686478"/>
              <a:gd name="connsiteY4" fmla="*/ 72007 h 316097"/>
              <a:gd name="connsiteX5" fmla="*/ 1 w 1686478"/>
              <a:gd name="connsiteY5" fmla="*/ 0 h 316097"/>
              <a:gd name="connsiteX0" fmla="*/ 0 w 1686479"/>
              <a:gd name="connsiteY0" fmla="*/ 0 h 244090"/>
              <a:gd name="connsiteX1" fmla="*/ 1 w 1686479"/>
              <a:gd name="connsiteY1" fmla="*/ 216023 h 244090"/>
              <a:gd name="connsiteX2" fmla="*/ 1656186 w 1686479"/>
              <a:gd name="connsiteY2" fmla="*/ 216025 h 244090"/>
              <a:gd name="connsiteX3" fmla="*/ 792088 w 1686479"/>
              <a:gd name="connsiteY3" fmla="*/ 144016 h 244090"/>
              <a:gd name="connsiteX4" fmla="*/ 216024 w 1686479"/>
              <a:gd name="connsiteY4" fmla="*/ 0 h 244090"/>
              <a:gd name="connsiteX5" fmla="*/ 0 w 1686479"/>
              <a:gd name="connsiteY5" fmla="*/ 0 h 244090"/>
              <a:gd name="connsiteX0" fmla="*/ 0 w 1686478"/>
              <a:gd name="connsiteY0" fmla="*/ 0 h 316099"/>
              <a:gd name="connsiteX1" fmla="*/ 0 w 1686478"/>
              <a:gd name="connsiteY1" fmla="*/ 288032 h 316099"/>
              <a:gd name="connsiteX2" fmla="*/ 1656185 w 1686478"/>
              <a:gd name="connsiteY2" fmla="*/ 288034 h 316099"/>
              <a:gd name="connsiteX3" fmla="*/ 792087 w 1686478"/>
              <a:gd name="connsiteY3" fmla="*/ 216025 h 316099"/>
              <a:gd name="connsiteX4" fmla="*/ 216023 w 1686478"/>
              <a:gd name="connsiteY4" fmla="*/ 72009 h 316099"/>
              <a:gd name="connsiteX5" fmla="*/ 0 w 1686478"/>
              <a:gd name="connsiteY5" fmla="*/ 0 h 316099"/>
              <a:gd name="connsiteX0" fmla="*/ 0 w 1686478"/>
              <a:gd name="connsiteY0" fmla="*/ 0 h 316099"/>
              <a:gd name="connsiteX1" fmla="*/ 0 w 1686478"/>
              <a:gd name="connsiteY1" fmla="*/ 288032 h 316099"/>
              <a:gd name="connsiteX2" fmla="*/ 1656185 w 1686478"/>
              <a:gd name="connsiteY2" fmla="*/ 288034 h 316099"/>
              <a:gd name="connsiteX3" fmla="*/ 792087 w 1686478"/>
              <a:gd name="connsiteY3" fmla="*/ 216025 h 316099"/>
              <a:gd name="connsiteX4" fmla="*/ 288031 w 1686478"/>
              <a:gd name="connsiteY4" fmla="*/ 144017 h 316099"/>
              <a:gd name="connsiteX5" fmla="*/ 0 w 1686478"/>
              <a:gd name="connsiteY5" fmla="*/ 0 h 316099"/>
              <a:gd name="connsiteX0" fmla="*/ 0 w 1686478"/>
              <a:gd name="connsiteY0" fmla="*/ 0 h 316099"/>
              <a:gd name="connsiteX1" fmla="*/ 0 w 1686478"/>
              <a:gd name="connsiteY1" fmla="*/ 288032 h 316099"/>
              <a:gd name="connsiteX2" fmla="*/ 1656185 w 1686478"/>
              <a:gd name="connsiteY2" fmla="*/ 288034 h 316099"/>
              <a:gd name="connsiteX3" fmla="*/ 792087 w 1686478"/>
              <a:gd name="connsiteY3" fmla="*/ 216025 h 316099"/>
              <a:gd name="connsiteX4" fmla="*/ 360039 w 1686478"/>
              <a:gd name="connsiteY4" fmla="*/ 144017 h 316099"/>
              <a:gd name="connsiteX5" fmla="*/ 0 w 1686478"/>
              <a:gd name="connsiteY5" fmla="*/ 0 h 316099"/>
              <a:gd name="connsiteX0" fmla="*/ 0 w 1686478"/>
              <a:gd name="connsiteY0" fmla="*/ 0 h 288034"/>
              <a:gd name="connsiteX1" fmla="*/ 0 w 1686478"/>
              <a:gd name="connsiteY1" fmla="*/ 288032 h 288034"/>
              <a:gd name="connsiteX2" fmla="*/ 1656185 w 1686478"/>
              <a:gd name="connsiteY2" fmla="*/ 288034 h 288034"/>
              <a:gd name="connsiteX3" fmla="*/ 792087 w 1686478"/>
              <a:gd name="connsiteY3" fmla="*/ 216025 h 288034"/>
              <a:gd name="connsiteX4" fmla="*/ 360039 w 1686478"/>
              <a:gd name="connsiteY4" fmla="*/ 144017 h 288034"/>
              <a:gd name="connsiteX5" fmla="*/ 0 w 1686478"/>
              <a:gd name="connsiteY5" fmla="*/ 0 h 288034"/>
              <a:gd name="connsiteX0" fmla="*/ 0 w 1686478"/>
              <a:gd name="connsiteY0" fmla="*/ 0 h 360042"/>
              <a:gd name="connsiteX1" fmla="*/ 0 w 1686478"/>
              <a:gd name="connsiteY1" fmla="*/ 360040 h 360042"/>
              <a:gd name="connsiteX2" fmla="*/ 1656185 w 1686478"/>
              <a:gd name="connsiteY2" fmla="*/ 360042 h 360042"/>
              <a:gd name="connsiteX3" fmla="*/ 792087 w 1686478"/>
              <a:gd name="connsiteY3" fmla="*/ 288033 h 360042"/>
              <a:gd name="connsiteX4" fmla="*/ 360039 w 1686478"/>
              <a:gd name="connsiteY4" fmla="*/ 216025 h 360042"/>
              <a:gd name="connsiteX5" fmla="*/ 0 w 1686478"/>
              <a:gd name="connsiteY5" fmla="*/ 0 h 36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6478" h="360042">
                <a:moveTo>
                  <a:pt x="0" y="0"/>
                </a:moveTo>
                <a:lnTo>
                  <a:pt x="0" y="360040"/>
                </a:lnTo>
                <a:lnTo>
                  <a:pt x="1656185" y="360042"/>
                </a:lnTo>
                <a:cubicBezTo>
                  <a:pt x="1686478" y="343485"/>
                  <a:pt x="1062828" y="322846"/>
                  <a:pt x="792087" y="288033"/>
                </a:cubicBezTo>
                <a:cubicBezTo>
                  <a:pt x="756368" y="265014"/>
                  <a:pt x="390331" y="247473"/>
                  <a:pt x="360039" y="216025"/>
                </a:cubicBezTo>
                <a:lnTo>
                  <a:pt x="0" y="0"/>
                </a:lnTo>
                <a:close/>
              </a:path>
            </a:pathLst>
          </a:custGeom>
          <a:solidFill>
            <a:srgbClr val="00B050">
              <a:alpha val="51000"/>
            </a:srgb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TextBox 29"/>
          <p:cNvSpPr txBox="1"/>
          <p:nvPr/>
        </p:nvSpPr>
        <p:spPr>
          <a:xfrm>
            <a:off x="179512" y="481896"/>
            <a:ext cx="8964488" cy="1938992"/>
          </a:xfrm>
          <a:prstGeom prst="rect">
            <a:avLst/>
          </a:prstGeom>
          <a:noFill/>
        </p:spPr>
        <p:txBody>
          <a:bodyPr wrap="square" rtlCol="0">
            <a:spAutoFit/>
          </a:bodyPr>
          <a:lstStyle/>
          <a:p>
            <a:r>
              <a:rPr lang="en-GB" sz="2400" dirty="0"/>
              <a:t>The volume of cartons of milk is normally distributed with a mean of 995ml and a standard deviation of 5ml.  </a:t>
            </a:r>
          </a:p>
          <a:p>
            <a:r>
              <a:rPr lang="en-GB" sz="2400" dirty="0"/>
              <a:t>10% of cartons are rejected for containing to little milk. Find the minimum volume, to the nearest ml, that a carton must contain if it is to be accepted.</a:t>
            </a:r>
          </a:p>
        </p:txBody>
      </p:sp>
      <p:sp>
        <p:nvSpPr>
          <p:cNvPr id="31" name="TextBox 30"/>
          <p:cNvSpPr txBox="1"/>
          <p:nvPr/>
        </p:nvSpPr>
        <p:spPr>
          <a:xfrm>
            <a:off x="2807804" y="2422169"/>
            <a:ext cx="5926422" cy="830997"/>
          </a:xfrm>
          <a:prstGeom prst="rect">
            <a:avLst/>
          </a:prstGeom>
          <a:noFill/>
        </p:spPr>
        <p:txBody>
          <a:bodyPr wrap="square" rtlCol="0">
            <a:spAutoFit/>
          </a:bodyPr>
          <a:lstStyle/>
          <a:p>
            <a:r>
              <a:rPr lang="en-GB" sz="2400" dirty="0"/>
              <a:t>Sketching the normal distribution diagram gives a clear idea of what is happening.</a:t>
            </a:r>
          </a:p>
        </p:txBody>
      </p:sp>
      <p:sp>
        <p:nvSpPr>
          <p:cNvPr id="32" name="TextBox 31"/>
          <p:cNvSpPr txBox="1"/>
          <p:nvPr/>
        </p:nvSpPr>
        <p:spPr>
          <a:xfrm>
            <a:off x="2855785" y="3294367"/>
            <a:ext cx="2193009" cy="1569660"/>
          </a:xfrm>
          <a:prstGeom prst="rect">
            <a:avLst/>
          </a:prstGeom>
          <a:noFill/>
        </p:spPr>
        <p:txBody>
          <a:bodyPr wrap="square" rtlCol="0">
            <a:spAutoFit/>
          </a:bodyPr>
          <a:lstStyle/>
          <a:p>
            <a:r>
              <a:rPr lang="en-GB" sz="2400" dirty="0"/>
              <a:t>The shaded area represents 10% of the cartons.</a:t>
            </a:r>
          </a:p>
        </p:txBody>
      </p:sp>
      <p:sp>
        <p:nvSpPr>
          <p:cNvPr id="33" name="TextBox 32"/>
          <p:cNvSpPr txBox="1"/>
          <p:nvPr/>
        </p:nvSpPr>
        <p:spPr>
          <a:xfrm>
            <a:off x="323528" y="35913"/>
            <a:ext cx="7488832" cy="584775"/>
          </a:xfrm>
          <a:prstGeom prst="rect">
            <a:avLst/>
          </a:prstGeom>
          <a:noFill/>
        </p:spPr>
        <p:txBody>
          <a:bodyPr wrap="square" rtlCol="0">
            <a:spAutoFit/>
          </a:bodyPr>
          <a:lstStyle/>
          <a:p>
            <a:r>
              <a:rPr lang="en-GB" sz="3200" b="1" dirty="0">
                <a:solidFill>
                  <a:schemeClr val="accent4">
                    <a:lumMod val="75000"/>
                  </a:schemeClr>
                </a:solidFill>
                <a:latin typeface="Comic Sans MS" panose="030F0702030302020204" pitchFamily="66" charset="0"/>
              </a:rPr>
              <a:t>Inverse normal calculations</a:t>
            </a:r>
            <a:endParaRPr lang="en-GB" sz="3200" dirty="0">
              <a:solidFill>
                <a:schemeClr val="accent4">
                  <a:lumMod val="75000"/>
                </a:schemeClr>
              </a:solidFill>
              <a:latin typeface="Comic Sans MS" panose="030F0702030302020204" pitchFamily="66" charset="0"/>
            </a:endParaRPr>
          </a:p>
        </p:txBody>
      </p:sp>
      <p:sp>
        <p:nvSpPr>
          <p:cNvPr id="34" name="Rectangle 33"/>
          <p:cNvSpPr/>
          <p:nvPr/>
        </p:nvSpPr>
        <p:spPr>
          <a:xfrm>
            <a:off x="6574858" y="4910183"/>
            <a:ext cx="458780" cy="307777"/>
          </a:xfrm>
          <a:prstGeom prst="rect">
            <a:avLst/>
          </a:prstGeom>
        </p:spPr>
        <p:txBody>
          <a:bodyPr wrap="none">
            <a:spAutoFit/>
          </a:bodyPr>
          <a:lstStyle/>
          <a:p>
            <a:r>
              <a:rPr lang="en-US" sz="1400" dirty="0">
                <a:solidFill>
                  <a:srgbClr val="FF0000"/>
                </a:solidFill>
              </a:rPr>
              <a:t>995</a:t>
            </a:r>
            <a:endParaRPr lang="en-GB" sz="1400" dirty="0">
              <a:solidFill>
                <a:srgbClr val="FF0000"/>
              </a:solidFill>
            </a:endParaRPr>
          </a:p>
        </p:txBody>
      </p:sp>
      <p:sp>
        <p:nvSpPr>
          <p:cNvPr id="16" name="Rectangle 15">
            <a:hlinkClick r:id="rId3"/>
            <a:extLst>
              <a:ext uri="{FF2B5EF4-FFF2-40B4-BE49-F238E27FC236}">
                <a16:creationId xmlns:a16="http://schemas.microsoft.com/office/drawing/2014/main" id="{6CF41A54-7171-4D2E-8D04-7619B4699B6F}"/>
              </a:ext>
            </a:extLst>
          </p:cNvPr>
          <p:cNvSpPr/>
          <p:nvPr/>
        </p:nvSpPr>
        <p:spPr>
          <a:xfrm>
            <a:off x="8047101" y="101642"/>
            <a:ext cx="1005840"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hlinkClick r:id="rId3"/>
            <a:extLst>
              <a:ext uri="{FF2B5EF4-FFF2-40B4-BE49-F238E27FC236}">
                <a16:creationId xmlns:a16="http://schemas.microsoft.com/office/drawing/2014/main" id="{0D50FC29-96C7-46F8-8E2D-C422755C9D1E}"/>
              </a:ext>
            </a:extLst>
          </p:cNvPr>
          <p:cNvSpPr/>
          <p:nvPr/>
        </p:nvSpPr>
        <p:spPr>
          <a:xfrm>
            <a:off x="827584" y="6551438"/>
            <a:ext cx="1728192" cy="178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52825B11-EB80-8F42-8C6E-84609B086E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800" y="2331720"/>
            <a:ext cx="1800513" cy="4206240"/>
          </a:xfrm>
          <a:prstGeom prst="rect">
            <a:avLst/>
          </a:prstGeom>
        </p:spPr>
      </p:pic>
    </p:spTree>
    <p:extLst>
      <p:ext uri="{BB962C8B-B14F-4D97-AF65-F5344CB8AC3E}">
        <p14:creationId xmlns:p14="http://schemas.microsoft.com/office/powerpoint/2010/main" val="173258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Equidad">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extLst>
    <a:ext uri="{05A4C25C-085E-4340-85A3-A5531E510DB2}">
      <thm15:themeFamily xmlns:thm15="http://schemas.microsoft.com/office/thememl/2012/main" name="template 4a_IBAA" id="{EA486DE6-56AA-470A-B098-B31830625E61}" vid="{F4A86DA8-54E2-49B1-9DF1-B2111BA4D8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9243829267EB340BF5D421EAC6FC51D" ma:contentTypeVersion="0" ma:contentTypeDescription="Create a new document." ma:contentTypeScope="" ma:versionID="1527a3fa544ba38c99da23a3d5038c4f">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A32A4B-E5FF-4893-A0F2-7109C8B6D140}">
  <ds:schemaRefs>
    <ds:schemaRef ds:uri="http://schemas.microsoft.com/sharepoint/v3/contenttype/forms"/>
  </ds:schemaRefs>
</ds:datastoreItem>
</file>

<file path=customXml/itemProps2.xml><?xml version="1.0" encoding="utf-8"?>
<ds:datastoreItem xmlns:ds="http://schemas.openxmlformats.org/officeDocument/2006/customXml" ds:itemID="{5AE53E6D-171D-4B8D-841C-E552FA840498}">
  <ds:schemaRef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 ds:uri="http://purl.org/dc/elements/1.1/"/>
  </ds:schemaRefs>
</ds:datastoreItem>
</file>

<file path=customXml/itemProps3.xml><?xml version="1.0" encoding="utf-8"?>
<ds:datastoreItem xmlns:ds="http://schemas.openxmlformats.org/officeDocument/2006/customXml" ds:itemID="{199CEC2B-D811-4E3B-8B80-83E11AB321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5208</TotalTime>
  <Words>2508</Words>
  <Application>Microsoft Office PowerPoint</Application>
  <PresentationFormat>On-screen Show (4:3)</PresentationFormat>
  <Paragraphs>439</Paragraphs>
  <Slides>23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Calibri</vt:lpstr>
      <vt:lpstr>Calibri Light</vt:lpstr>
      <vt:lpstr>Comic Sans MS</vt:lpstr>
      <vt:lpstr>Symbol</vt:lpstr>
      <vt:lpstr>Times New Roman</vt:lpstr>
      <vt:lpstr>Wingdings 2</vt:lpstr>
      <vt:lpstr>Theme1</vt:lpstr>
      <vt:lpstr>Inverse Normal calculations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Mathssupport</dc:creator>
  <cp:lastModifiedBy>Orlando Hurtado</cp:lastModifiedBy>
  <cp:revision>217</cp:revision>
  <dcterms:created xsi:type="dcterms:W3CDTF">2012-07-26T15:21:18Z</dcterms:created>
  <dcterms:modified xsi:type="dcterms:W3CDTF">2024-04-14T18:46:21Z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0x01010049243829267EB340BF5D421EAC6FC51D</vt:lpwstr>
  </property>
</Properties>
</file>