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72" r:id="rId2"/>
    <p:sldId id="262" r:id="rId3"/>
    <p:sldId id="273" r:id="rId4"/>
    <p:sldId id="274" r:id="rId5"/>
    <p:sldId id="373" r:id="rId6"/>
    <p:sldId id="374" r:id="rId7"/>
    <p:sldId id="375" r:id="rId8"/>
    <p:sldId id="376" r:id="rId9"/>
    <p:sldId id="377" r:id="rId10"/>
    <p:sldId id="401" r:id="rId11"/>
    <p:sldId id="402" r:id="rId12"/>
    <p:sldId id="378" r:id="rId13"/>
    <p:sldId id="379" r:id="rId14"/>
    <p:sldId id="259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403" r:id="rId23"/>
    <p:sldId id="404" r:id="rId24"/>
    <p:sldId id="405" r:id="rId25"/>
    <p:sldId id="395" r:id="rId26"/>
    <p:sldId id="396" r:id="rId27"/>
    <p:sldId id="397" r:id="rId28"/>
    <p:sldId id="400" r:id="rId29"/>
    <p:sldId id="257" r:id="rId30"/>
    <p:sldId id="258" r:id="rId31"/>
    <p:sldId id="380" r:id="rId32"/>
    <p:sldId id="260" r:id="rId33"/>
    <p:sldId id="261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30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04/02/2024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3C1CDD-DF52-43FB-9B62-811E7E026D30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1925B72-90DF-40EB-9915-EE284069DDDD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AB6645F-974B-4855-9636-D5F832BABE95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3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7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27.wmf"/><Relationship Id="rId14" Type="http://schemas.openxmlformats.org/officeDocument/2006/relationships/hyperlink" Target="http://www.mathssupport.org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35.wmf"/><Relationship Id="rId18" Type="http://schemas.openxmlformats.org/officeDocument/2006/relationships/hyperlink" Target="http://www.mathssupport.org/" TargetMode="External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37.wmf"/><Relationship Id="rId2" Type="http://schemas.openxmlformats.org/officeDocument/2006/relationships/oleObject" Target="../embeddings/oleObject8.bin"/><Relationship Id="rId16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1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4 February 2024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algn="l"/>
            <a:r>
              <a:rPr lang="en-US" dirty="0"/>
              <a:t>LO: Solve exponential equations using logarithms.</a:t>
            </a:r>
            <a:endParaRPr lang="en-GB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GB" sz="3200" dirty="0"/>
              <a:t>Solving exponential equations using logarithms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03AC0CC5-4141-40D6-A377-14A01F3D44D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E5FDEA69-5222-46EA-BA6B-D8566BD791EF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4678E8-D00A-1FC5-A93F-BE00EDECBB4A}"/>
              </a:ext>
            </a:extLst>
          </p:cNvPr>
          <p:cNvSpPr/>
          <p:nvPr/>
        </p:nvSpPr>
        <p:spPr>
          <a:xfrm>
            <a:off x="3740743" y="43363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DE782B-690B-50BD-7190-11CAA14AE0FE}"/>
              </a:ext>
            </a:extLst>
          </p:cNvPr>
          <p:cNvSpPr/>
          <p:nvPr/>
        </p:nvSpPr>
        <p:spPr>
          <a:xfrm>
            <a:off x="4264534" y="43484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SOLVE</a:t>
            </a:r>
            <a:endParaRPr lang="en-GB" sz="2400" dirty="0"/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57D09218-A517-C348-28E9-D79C4069F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4D0778D3-676D-2D27-C3A8-129C8430E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8F9157-480E-833A-52CE-5119485E89DF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E677B9-A180-6A41-8D29-C5C1A3598464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425E8D89-A9BF-F4F1-6285-7E7996C1E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08B2FD9C-22CA-8C19-50E6-86A79CE96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878986-F61A-B1E2-D585-78C0F46D37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1989065" cy="46634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32232CE-19F3-434C-2BCA-0AD26F9A040F}"/>
              </a:ext>
            </a:extLst>
          </p:cNvPr>
          <p:cNvSpPr/>
          <p:nvPr/>
        </p:nvSpPr>
        <p:spPr>
          <a:xfrm>
            <a:off x="5087808" y="3288329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074F5C-C126-735A-D5CB-19D7D282D441}"/>
              </a:ext>
            </a:extLst>
          </p:cNvPr>
          <p:cNvSpPr/>
          <p:nvPr/>
        </p:nvSpPr>
        <p:spPr>
          <a:xfrm>
            <a:off x="3524704" y="3288329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E1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A94C12-976B-A9DA-CF8B-16C03243CE21}"/>
              </a:ext>
            </a:extLst>
          </p:cNvPr>
          <p:cNvSpPr/>
          <p:nvPr/>
        </p:nvSpPr>
        <p:spPr>
          <a:xfrm>
            <a:off x="5688057" y="3288329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BCA694-B2A1-4F53-F9EE-3277BB80E362}"/>
              </a:ext>
            </a:extLst>
          </p:cNvPr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4A3FB-D0B7-923D-0842-190CE2628E40}"/>
              </a:ext>
            </a:extLst>
          </p:cNvPr>
          <p:cNvSpPr/>
          <p:nvPr/>
        </p:nvSpPr>
        <p:spPr>
          <a:xfrm>
            <a:off x="5050362" y="274146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19718F-4A50-ABA1-2336-C2A46F3C7F48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A71CBD-4D85-89E7-7D26-05507B89B22F}"/>
              </a:ext>
            </a:extLst>
          </p:cNvPr>
          <p:cNvSpPr/>
          <p:nvPr/>
        </p:nvSpPr>
        <p:spPr>
          <a:xfrm>
            <a:off x="4696187" y="2726278"/>
            <a:ext cx="523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A89F6-3600-2621-84C1-C7C75251F427}"/>
              </a:ext>
            </a:extLst>
          </p:cNvPr>
          <p:cNvSpPr/>
          <p:nvPr/>
        </p:nvSpPr>
        <p:spPr>
          <a:xfrm>
            <a:off x="5117179" y="3789800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A5F968-39F4-1720-A2B6-AAAB62DCDF6E}"/>
              </a:ext>
            </a:extLst>
          </p:cNvPr>
          <p:cNvSpPr/>
          <p:nvPr/>
        </p:nvSpPr>
        <p:spPr>
          <a:xfrm>
            <a:off x="3554075" y="3789800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E2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BB8075-9F9C-4C64-06A3-A4BA6154AFC4}"/>
              </a:ext>
            </a:extLst>
          </p:cNvPr>
          <p:cNvSpPr/>
          <p:nvPr/>
        </p:nvSpPr>
        <p:spPr>
          <a:xfrm>
            <a:off x="5717428" y="3789800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539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63DE20-5AE0-BD16-E692-49F3782A8D99}"/>
              </a:ext>
            </a:extLst>
          </p:cNvPr>
          <p:cNvSpPr/>
          <p:nvPr/>
        </p:nvSpPr>
        <p:spPr>
          <a:xfrm>
            <a:off x="3652018" y="4908644"/>
            <a:ext cx="2876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The answer for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F9DF7E5-CF17-FF8A-81A1-FE93D07723A1}"/>
              </a:ext>
            </a:extLst>
          </p:cNvPr>
          <p:cNvSpPr/>
          <p:nvPr/>
        </p:nvSpPr>
        <p:spPr>
          <a:xfrm>
            <a:off x="6332240" y="4908959"/>
            <a:ext cx="2270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1.54795206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B2AC32-C454-FFED-C352-2FBB8065F746}"/>
              </a:ext>
            </a:extLst>
          </p:cNvPr>
          <p:cNvSpPr/>
          <p:nvPr/>
        </p:nvSpPr>
        <p:spPr>
          <a:xfrm>
            <a:off x="3647223" y="5499748"/>
            <a:ext cx="2876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Rounded to 3sf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8226DA-A86E-B10D-4986-7CA08CF05418}"/>
              </a:ext>
            </a:extLst>
          </p:cNvPr>
          <p:cNvSpPr/>
          <p:nvPr/>
        </p:nvSpPr>
        <p:spPr>
          <a:xfrm>
            <a:off x="6304237" y="5451223"/>
            <a:ext cx="2270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1.55</a:t>
            </a:r>
            <a:endParaRPr lang="en-GB" sz="2400" dirty="0"/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57D09218-A517-C348-28E9-D79C4069F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4D0778D3-676D-2D27-C3A8-129C8430E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8F9157-480E-833A-52CE-5119485E89DF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E677B9-A180-6A41-8D29-C5C1A3598464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425E8D89-A9BF-F4F1-6285-7E7996C1E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08B2FD9C-22CA-8C19-50E6-86A79CE96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9FACA7-D38F-C70C-BF98-2119D77462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1997423" cy="46634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572B378-8853-7431-4935-F4F97897490E}"/>
              </a:ext>
            </a:extLst>
          </p:cNvPr>
          <p:cNvSpPr/>
          <p:nvPr/>
        </p:nvSpPr>
        <p:spPr>
          <a:xfrm>
            <a:off x="3740743" y="43363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F1B3F-914E-DB06-6973-0CBDC5C26FEC}"/>
              </a:ext>
            </a:extLst>
          </p:cNvPr>
          <p:cNvSpPr/>
          <p:nvPr/>
        </p:nvSpPr>
        <p:spPr>
          <a:xfrm>
            <a:off x="4264534" y="43484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SOLVE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853625-209B-E107-AB83-36A110495B9B}"/>
              </a:ext>
            </a:extLst>
          </p:cNvPr>
          <p:cNvSpPr/>
          <p:nvPr/>
        </p:nvSpPr>
        <p:spPr>
          <a:xfrm>
            <a:off x="5087808" y="3288329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AFAFC-9EC6-B0A3-2CB9-808D256C9E61}"/>
              </a:ext>
            </a:extLst>
          </p:cNvPr>
          <p:cNvSpPr/>
          <p:nvPr/>
        </p:nvSpPr>
        <p:spPr>
          <a:xfrm>
            <a:off x="3524704" y="3288329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E1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66FC72-178F-3A45-06E6-9CA4B21F243B}"/>
              </a:ext>
            </a:extLst>
          </p:cNvPr>
          <p:cNvSpPr/>
          <p:nvPr/>
        </p:nvSpPr>
        <p:spPr>
          <a:xfrm>
            <a:off x="5688057" y="3288329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F26AF-B9D2-3D63-E454-4B925E4E2832}"/>
              </a:ext>
            </a:extLst>
          </p:cNvPr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367D40-DEFD-6197-7CDE-89B489C1D929}"/>
              </a:ext>
            </a:extLst>
          </p:cNvPr>
          <p:cNvSpPr/>
          <p:nvPr/>
        </p:nvSpPr>
        <p:spPr>
          <a:xfrm>
            <a:off x="5050362" y="274146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2912A4-802B-4657-7D4D-19574E1F9D5D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A6EEFF-5338-E6A2-6D55-700B4436D26D}"/>
              </a:ext>
            </a:extLst>
          </p:cNvPr>
          <p:cNvSpPr/>
          <p:nvPr/>
        </p:nvSpPr>
        <p:spPr>
          <a:xfrm>
            <a:off x="4696187" y="2726278"/>
            <a:ext cx="523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1ACBC7-D12C-6D01-DCE4-5BF98EED75AD}"/>
              </a:ext>
            </a:extLst>
          </p:cNvPr>
          <p:cNvSpPr/>
          <p:nvPr/>
        </p:nvSpPr>
        <p:spPr>
          <a:xfrm>
            <a:off x="5117179" y="3789800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0DFD12-88EC-15C1-7CF4-14707A49535C}"/>
              </a:ext>
            </a:extLst>
          </p:cNvPr>
          <p:cNvSpPr/>
          <p:nvPr/>
        </p:nvSpPr>
        <p:spPr>
          <a:xfrm>
            <a:off x="3554075" y="3789800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E2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29EE14-DD52-2FFE-D719-FCD57E28C9D4}"/>
              </a:ext>
            </a:extLst>
          </p:cNvPr>
          <p:cNvSpPr/>
          <p:nvPr/>
        </p:nvSpPr>
        <p:spPr>
          <a:xfrm>
            <a:off x="5717428" y="3789800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574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Solve using logarithms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6675" y="1069975"/>
            <a:ext cx="569739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Solve e</a:t>
            </a:r>
            <a:r>
              <a:rPr lang="en-GB" altLang="en-US" sz="2400" baseline="30000" dirty="0"/>
              <a:t>3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27</a:t>
            </a:r>
            <a:r>
              <a:rPr lang="en-GB" altLang="en-US" sz="2400" i="1" dirty="0">
                <a:latin typeface="Times New Roman" panose="02020603050405020304" pitchFamily="18" charset="0"/>
              </a:rPr>
              <a:t> </a:t>
            </a:r>
            <a:r>
              <a:rPr lang="en-GB" altLang="en-US" sz="2400" dirty="0"/>
              <a:t> giving an exact answer.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7902" y="2291732"/>
            <a:ext cx="3727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Taking</a:t>
            </a:r>
            <a:r>
              <a:rPr lang="en-GB" altLang="en-US" sz="2400" dirty="0"/>
              <a:t> </a:t>
            </a:r>
            <a:r>
              <a:rPr lang="en-GB" altLang="en-US" dirty="0">
                <a:solidFill>
                  <a:srgbClr val="FF6600"/>
                </a:solidFill>
              </a:rPr>
              <a:t>natural logs of both sides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80979" y="3849016"/>
            <a:ext cx="1569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Dividing by 3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8004" y="1667315"/>
            <a:ext cx="1300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e</a:t>
            </a:r>
            <a:r>
              <a:rPr lang="en-GB" altLang="en-US" sz="2400" baseline="30000" dirty="0">
                <a:solidFill>
                  <a:srgbClr val="002060"/>
                </a:solidFill>
              </a:rPr>
              <a:t>3</a:t>
            </a:r>
            <a:r>
              <a:rPr lang="en-GB" alt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27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7006" y="2309387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ln e</a:t>
            </a:r>
            <a:r>
              <a:rPr lang="en-GB" altLang="en-US" sz="2400" baseline="30000" dirty="0">
                <a:solidFill>
                  <a:srgbClr val="002060"/>
                </a:solidFill>
              </a:rPr>
              <a:t>3</a:t>
            </a:r>
            <a:r>
              <a:rPr lang="en-GB" alt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ln 27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75820" y="3017469"/>
            <a:ext cx="1577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3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ln 27</a:t>
            </a:r>
            <a:endParaRPr lang="en-GB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0" y="3656592"/>
                <a:ext cx="1481496" cy="754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02060"/>
                    </a:solidFill>
                  </a:rPr>
                  <a:t>  </a:t>
                </a:r>
                <a:r>
                  <a:rPr lang="en-GB" alt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altLang="en-US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altLang="en-US" sz="2400" dirty="0">
                            <a:solidFill>
                              <a:srgbClr val="002060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altLang="en-US" sz="2400" b="0" i="0" dirty="0" smtClean="0">
                            <a:solidFill>
                              <a:srgbClr val="002060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altLang="en-US" sz="2400" b="0" i="0" dirty="0" smtClean="0">
                            <a:solidFill>
                              <a:srgbClr val="002060"/>
                            </a:solidFill>
                          </a:rPr>
                          <m:t> 27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altLang="en-US" sz="2400" dirty="0">
                            <a:solidFill>
                              <a:srgbClr val="002060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6592"/>
                <a:ext cx="1481496" cy="754181"/>
              </a:xfrm>
              <a:prstGeom prst="rect">
                <a:avLst/>
              </a:prstGeom>
              <a:blipFill>
                <a:blip r:embed="rId2"/>
                <a:stretch>
                  <a:fillRect l="-617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22784" y="4469095"/>
            <a:ext cx="77210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Leave your answer in log form since an exact answer is required.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8D6BBF92-D232-2AD1-E04D-B932A2D0C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43" y="3048297"/>
            <a:ext cx="3600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Since ln e</a:t>
            </a:r>
            <a:r>
              <a:rPr lang="en-GB" altLang="en-US" i="1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=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we cancel l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and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81444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Solve using logarithms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6675" y="1069975"/>
            <a:ext cx="5668539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/>
              <a:t>Solve 2e  = 32</a:t>
            </a:r>
            <a:r>
              <a:rPr lang="en-GB" altLang="en-US" sz="2400" i="1" dirty="0">
                <a:latin typeface="Times New Roman" panose="02020603050405020304" pitchFamily="18" charset="0"/>
              </a:rPr>
              <a:t> </a:t>
            </a:r>
            <a:r>
              <a:rPr lang="en-GB" altLang="en-US" sz="2400" dirty="0"/>
              <a:t> giving an exact answer.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1567" y="2972606"/>
            <a:ext cx="3727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Taking</a:t>
            </a:r>
            <a:r>
              <a:rPr lang="en-GB" altLang="en-US" sz="2400" dirty="0"/>
              <a:t> </a:t>
            </a:r>
            <a:r>
              <a:rPr lang="en-GB" altLang="en-US" dirty="0">
                <a:solidFill>
                  <a:srgbClr val="FF6600"/>
                </a:solidFill>
              </a:rPr>
              <a:t>natural logs of both sides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4644" y="4529890"/>
            <a:ext cx="18918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Multiplying by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358004" y="1667315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2e  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32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0671" y="2990261"/>
            <a:ext cx="1893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ln e   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ln 16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70356" y="3717337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ln 16</a:t>
            </a:r>
            <a:endParaRPr lang="en-GB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45665" y="4337466"/>
                <a:ext cx="16962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02060"/>
                    </a:solidFill>
                  </a:rPr>
                  <a:t>  </a:t>
                </a:r>
                <a:r>
                  <a:rPr lang="en-GB" alt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2400" b="0" i="0" dirty="0" smtClean="0">
                        <a:solidFill>
                          <a:srgbClr val="002060"/>
                        </a:solidFill>
                      </a:rPr>
                      <m:t>2 </m:t>
                    </m:r>
                    <m:r>
                      <m:rPr>
                        <m:nor/>
                      </m:rPr>
                      <a:rPr lang="en-GB" altLang="en-US" sz="2400" dirty="0">
                        <a:solidFill>
                          <a:srgbClr val="002060"/>
                        </a:solidFill>
                      </a:rPr>
                      <m:t>l</m:t>
                    </m:r>
                    <m:r>
                      <m:rPr>
                        <m:nor/>
                      </m:rPr>
                      <a:rPr lang="en-US" altLang="en-US" sz="2400" dirty="0">
                        <a:solidFill>
                          <a:srgbClr val="002060"/>
                        </a:solidFill>
                      </a:rPr>
                      <m:t>n</m:t>
                    </m:r>
                    <m:r>
                      <m:rPr>
                        <m:nor/>
                      </m:rPr>
                      <a:rPr lang="en-US" altLang="en-US" sz="2400" dirty="0">
                        <a:solidFill>
                          <a:srgbClr val="002060"/>
                        </a:solidFill>
                      </a:rPr>
                      <m:t> 16</m:t>
                    </m:r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665" y="4337466"/>
                <a:ext cx="1696298" cy="461665"/>
              </a:xfrm>
              <a:prstGeom prst="rect">
                <a:avLst/>
              </a:prstGeom>
              <a:blipFill>
                <a:blip r:embed="rId2"/>
                <a:stretch>
                  <a:fillRect l="-5755" t="-10667" r="-143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5264" y="5311897"/>
            <a:ext cx="77210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Leave your answer in log form since an exact answer is required.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8D6BBF92-D232-2AD1-E04D-B932A2D0C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08" y="3729171"/>
            <a:ext cx="3600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Since ln e</a:t>
            </a:r>
            <a:r>
              <a:rPr lang="en-GB" altLang="en-US" i="1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=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we cancel l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and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FD0828-E962-5245-31D8-C80AF4F03CE5}"/>
                  </a:ext>
                </a:extLst>
              </p:cNvPr>
              <p:cNvSpPr txBox="1"/>
              <p:nvPr/>
            </p:nvSpPr>
            <p:spPr>
              <a:xfrm>
                <a:off x="2615184" y="1069975"/>
                <a:ext cx="172804" cy="303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FD0828-E962-5245-31D8-C80AF4F03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184" y="1069975"/>
                <a:ext cx="172804" cy="303866"/>
              </a:xfrm>
              <a:prstGeom prst="rect">
                <a:avLst/>
              </a:prstGeom>
              <a:blipFill>
                <a:blip r:embed="rId4"/>
                <a:stretch>
                  <a:fillRect l="-10714" r="-10714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E4321-5C29-0AF4-8739-9CB5A8EA7883}"/>
                  </a:ext>
                </a:extLst>
              </p:cNvPr>
              <p:cNvSpPr txBox="1"/>
              <p:nvPr/>
            </p:nvSpPr>
            <p:spPr>
              <a:xfrm>
                <a:off x="4797552" y="1654234"/>
                <a:ext cx="172804" cy="303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E4321-5C29-0AF4-8739-9CB5A8EA7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552" y="1654234"/>
                <a:ext cx="172804" cy="303866"/>
              </a:xfrm>
              <a:prstGeom prst="rect">
                <a:avLst/>
              </a:prstGeom>
              <a:blipFill>
                <a:blip r:embed="rId5"/>
                <a:stretch>
                  <a:fillRect l="-10714" r="-10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4">
            <a:extLst>
              <a:ext uri="{FF2B5EF4-FFF2-40B4-BE49-F238E27FC236}">
                <a16:creationId xmlns:a16="http://schemas.microsoft.com/office/drawing/2014/main" id="{D299D3AC-7B0D-E049-DC5C-AF9AD96FE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90" y="2243102"/>
            <a:ext cx="1569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Dividing by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7126CD-1467-B3BB-3764-7F6779EE8910}"/>
              </a:ext>
            </a:extLst>
          </p:cNvPr>
          <p:cNvSpPr/>
          <p:nvPr/>
        </p:nvSpPr>
        <p:spPr>
          <a:xfrm>
            <a:off x="4358004" y="2205010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  e  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solidFill>
                  <a:srgbClr val="002060"/>
                </a:solidFill>
              </a:rPr>
              <a:t> 16</a:t>
            </a:r>
            <a:endParaRPr lang="en-GB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F8F3F93-5D0A-90DD-1882-AC5578370BC3}"/>
                  </a:ext>
                </a:extLst>
              </p:cNvPr>
              <p:cNvSpPr txBox="1"/>
              <p:nvPr/>
            </p:nvSpPr>
            <p:spPr>
              <a:xfrm>
                <a:off x="4797552" y="2191929"/>
                <a:ext cx="172804" cy="303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F8F3F93-5D0A-90DD-1882-AC5578370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552" y="2191929"/>
                <a:ext cx="172804" cy="303866"/>
              </a:xfrm>
              <a:prstGeom prst="rect">
                <a:avLst/>
              </a:prstGeom>
              <a:blipFill>
                <a:blip r:embed="rId6"/>
                <a:stretch>
                  <a:fillRect l="-10714" r="-10714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63DBB5-5006-39F7-8008-DD9C9C8B0951}"/>
                  </a:ext>
                </a:extLst>
              </p:cNvPr>
              <p:cNvSpPr txBox="1"/>
              <p:nvPr/>
            </p:nvSpPr>
            <p:spPr>
              <a:xfrm>
                <a:off x="4711150" y="2990261"/>
                <a:ext cx="172804" cy="303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63DBB5-5006-39F7-8008-DD9C9C8B0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150" y="2990261"/>
                <a:ext cx="172804" cy="303866"/>
              </a:xfrm>
              <a:prstGeom prst="rect">
                <a:avLst/>
              </a:prstGeom>
              <a:blipFill>
                <a:blip r:embed="rId7"/>
                <a:stretch>
                  <a:fillRect l="-14286" r="-10714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5A355BE-45C4-7C0A-E386-310EE1AE308F}"/>
                  </a:ext>
                </a:extLst>
              </p:cNvPr>
              <p:cNvSpPr txBox="1"/>
              <p:nvPr/>
            </p:nvSpPr>
            <p:spPr>
              <a:xfrm>
                <a:off x="4706577" y="3736475"/>
                <a:ext cx="269946" cy="472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8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8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5A355BE-45C4-7C0A-E386-310EE1AE3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577" y="3736475"/>
                <a:ext cx="269946" cy="472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2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5" grpId="0"/>
      <p:bldP spid="16" grpId="0"/>
      <p:bldP spid="17" grpId="0"/>
      <p:bldP spid="10" grpId="0"/>
      <p:bldP spid="11" grpId="0"/>
      <p:bldP spid="13" grpId="0"/>
      <p:bldP spid="14" grpId="0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24922" y="887029"/>
            <a:ext cx="74598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 </a:t>
            </a:r>
            <a:r>
              <a:rPr lang="en-GB" altLang="en-US" sz="2400" dirty="0"/>
              <a:t> giving an exact answer.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1884936"/>
            <a:ext cx="4039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where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94140" y="2439778"/>
            <a:ext cx="1612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Equating to 0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0713" y="1884092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1388" y="2361523"/>
            <a:ext cx="3262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4 - 3 + 10e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dirty="0">
                <a:solidFill>
                  <a:srgbClr val="002060"/>
                </a:solidFill>
              </a:rPr>
              <a:t> = 0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9013" y="2845818"/>
            <a:ext cx="2547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7 + 10e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dirty="0">
                <a:solidFill>
                  <a:srgbClr val="002060"/>
                </a:solidFill>
              </a:rPr>
              <a:t> = 0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0668" y="3312483"/>
            <a:ext cx="2496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baseline="30000" dirty="0">
                <a:latin typeface="Times New Roman" panose="02020603050405020304" pitchFamily="18" charset="0"/>
              </a:rPr>
              <a:t>2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7e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+ 10</a:t>
            </a:r>
            <a:r>
              <a:rPr lang="en-GB" altLang="en-US" sz="2400" dirty="0">
                <a:solidFill>
                  <a:srgbClr val="002060"/>
                </a:solidFill>
              </a:rPr>
              <a:t> = 0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60835" y="3366344"/>
            <a:ext cx="20152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Multiplying by e</a:t>
            </a:r>
            <a:r>
              <a:rPr lang="en-GB" altLang="en-US" i="1" baseline="3000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97747" y="3761249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(</a:t>
            </a:r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94140" y="3853582"/>
            <a:ext cx="13853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Factorising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94140" y="4284783"/>
            <a:ext cx="1571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Solving for x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525B12-60E6-71DA-4CDF-DE70D4BB9D57}"/>
              </a:ext>
            </a:extLst>
          </p:cNvPr>
          <p:cNvSpPr/>
          <p:nvPr/>
        </p:nvSpPr>
        <p:spPr>
          <a:xfrm>
            <a:off x="5599228" y="1871833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B8A51C-0231-D464-C017-83579D63D448}"/>
              </a:ext>
            </a:extLst>
          </p:cNvPr>
          <p:cNvSpPr/>
          <p:nvPr/>
        </p:nvSpPr>
        <p:spPr>
          <a:xfrm>
            <a:off x="5221190" y="1876950"/>
            <a:ext cx="458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15F9BE83-78C6-DE95-9E37-2DE20F3DB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79" y="2929836"/>
            <a:ext cx="13821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Simplifying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E4E0E0-9CA8-0827-AAEE-DDD4752C46DF}"/>
              </a:ext>
            </a:extLst>
          </p:cNvPr>
          <p:cNvSpPr/>
          <p:nvPr/>
        </p:nvSpPr>
        <p:spPr>
          <a:xfrm>
            <a:off x="4056299" y="3748146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(</a:t>
            </a:r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5)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913C06-1CA3-759C-7EEA-9F147D3BC806}"/>
              </a:ext>
            </a:extLst>
          </p:cNvPr>
          <p:cNvSpPr/>
          <p:nvPr/>
        </p:nvSpPr>
        <p:spPr>
          <a:xfrm>
            <a:off x="5223017" y="3732035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= 0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38C9C3-011C-8ECD-55F4-81CA1D6EC7A3}"/>
              </a:ext>
            </a:extLst>
          </p:cNvPr>
          <p:cNvSpPr/>
          <p:nvPr/>
        </p:nvSpPr>
        <p:spPr>
          <a:xfrm>
            <a:off x="3406299" y="4190741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2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2B41B2-12B7-9358-8396-3A894A90A676}"/>
              </a:ext>
            </a:extLst>
          </p:cNvPr>
          <p:cNvSpPr/>
          <p:nvPr/>
        </p:nvSpPr>
        <p:spPr>
          <a:xfrm>
            <a:off x="4914827" y="4135197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BA6FD1-6A17-43A1-B6CD-F37432700A87}"/>
              </a:ext>
            </a:extLst>
          </p:cNvPr>
          <p:cNvSpPr/>
          <p:nvPr/>
        </p:nvSpPr>
        <p:spPr>
          <a:xfrm>
            <a:off x="4489267" y="4190741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or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64D127-2097-860F-93EF-E2E767FD332E}"/>
              </a:ext>
            </a:extLst>
          </p:cNvPr>
          <p:cNvSpPr/>
          <p:nvPr/>
        </p:nvSpPr>
        <p:spPr>
          <a:xfrm>
            <a:off x="3344384" y="4709113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ln 2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667FEC-A66A-C289-1836-4554B159612B}"/>
              </a:ext>
            </a:extLst>
          </p:cNvPr>
          <p:cNvSpPr/>
          <p:nvPr/>
        </p:nvSpPr>
        <p:spPr>
          <a:xfrm>
            <a:off x="4974500" y="4681620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ln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9D2B443-8253-6DA3-5524-A78327C7836D}"/>
              </a:ext>
            </a:extLst>
          </p:cNvPr>
          <p:cNvSpPr/>
          <p:nvPr/>
        </p:nvSpPr>
        <p:spPr>
          <a:xfrm>
            <a:off x="4522738" y="468162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or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E6BAB0-96A3-FDBD-5055-B0B3C281FEA8}"/>
              </a:ext>
            </a:extLst>
          </p:cNvPr>
          <p:cNvSpPr/>
          <p:nvPr/>
        </p:nvSpPr>
        <p:spPr>
          <a:xfrm>
            <a:off x="199404" y="5198698"/>
            <a:ext cx="2106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When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ln 2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6D2082E-1239-EB61-6041-DC93B02A2511}"/>
              </a:ext>
            </a:extLst>
          </p:cNvPr>
          <p:cNvSpPr/>
          <p:nvPr/>
        </p:nvSpPr>
        <p:spPr>
          <a:xfrm>
            <a:off x="4356253" y="5087742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-2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FE8C048-6C64-4400-0917-4B197FFD42B2}"/>
              </a:ext>
            </a:extLst>
          </p:cNvPr>
          <p:cNvSpPr/>
          <p:nvPr/>
        </p:nvSpPr>
        <p:spPr>
          <a:xfrm>
            <a:off x="199404" y="5608956"/>
            <a:ext cx="2106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When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ln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2FB76B-3195-A9D5-7390-240C11FC9142}"/>
              </a:ext>
            </a:extLst>
          </p:cNvPr>
          <p:cNvSpPr/>
          <p:nvPr/>
        </p:nvSpPr>
        <p:spPr>
          <a:xfrm>
            <a:off x="2723442" y="5124752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e</a:t>
            </a:r>
            <a:r>
              <a:rPr lang="en-GB" altLang="en-US" sz="2400" baseline="30000" dirty="0" err="1">
                <a:latin typeface="Times New Roman" panose="02020603050405020304" pitchFamily="18" charset="0"/>
              </a:rPr>
              <a:t>ln</a:t>
            </a:r>
            <a:r>
              <a:rPr lang="en-GB" altLang="en-US" sz="2400" baseline="30000" dirty="0">
                <a:latin typeface="Times New Roman" panose="02020603050405020304" pitchFamily="18" charset="0"/>
              </a:rPr>
              <a:t> 2</a:t>
            </a:r>
            <a:r>
              <a:rPr lang="en-GB" altLang="en-US" sz="2400" dirty="0"/>
              <a:t> – 4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2A193-AC95-D8EB-0266-1459B0E161D1}"/>
              </a:ext>
            </a:extLst>
          </p:cNvPr>
          <p:cNvSpPr/>
          <p:nvPr/>
        </p:nvSpPr>
        <p:spPr>
          <a:xfrm>
            <a:off x="4343837" y="5535579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1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5915C8-0251-647E-CA36-8190392ED752}"/>
              </a:ext>
            </a:extLst>
          </p:cNvPr>
          <p:cNvSpPr/>
          <p:nvPr/>
        </p:nvSpPr>
        <p:spPr>
          <a:xfrm>
            <a:off x="2711026" y="5572589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400" dirty="0"/>
              <a:t> = </a:t>
            </a:r>
            <a:r>
              <a:rPr lang="en-GB" altLang="en-US" sz="2400" dirty="0" err="1"/>
              <a:t>e</a:t>
            </a:r>
            <a:r>
              <a:rPr lang="en-GB" altLang="en-US" sz="2400" baseline="30000" dirty="0" err="1">
                <a:latin typeface="Times New Roman" panose="02020603050405020304" pitchFamily="18" charset="0"/>
              </a:rPr>
              <a:t>ln</a:t>
            </a:r>
            <a:r>
              <a:rPr lang="en-GB" altLang="en-US" sz="2400" baseline="30000" dirty="0">
                <a:latin typeface="Times New Roman" panose="02020603050405020304" pitchFamily="18" charset="0"/>
              </a:rPr>
              <a:t> 5</a:t>
            </a:r>
            <a:r>
              <a:rPr lang="en-GB" altLang="en-US" sz="2400" dirty="0"/>
              <a:t> – 4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77" y="6026440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52293" y="6019363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74335" y="5986029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74711" y="5997244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2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7" name="Rectangle 6"/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6A41A1-7C30-C768-1462-326D4DCD602F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C4FCDC-2D91-CDD1-D35F-03B63D6A04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31925" cy="429768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2C73A28-9FA8-1BF9-F744-AF8696F5C81F}"/>
              </a:ext>
            </a:extLst>
          </p:cNvPr>
          <p:cNvSpPr/>
          <p:nvPr/>
        </p:nvSpPr>
        <p:spPr>
          <a:xfrm>
            <a:off x="6346530" y="2407681"/>
            <a:ext cx="3262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2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37" grpId="0"/>
      <p:bldP spid="38" grpId="0"/>
      <p:bldP spid="39" grpId="0"/>
      <p:bldP spid="16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D82C15-7307-385F-F5AB-123C9DF8F924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D51680-758C-E3E8-4812-F13FADFDCE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22093" cy="42976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0F9443A-B089-B498-615A-964D8823205F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980EA3-638E-3092-4895-AF0204A4EDCF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03D6E8-F10C-743A-64C0-3B15DB54B5FB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AD597F-2F1D-DFD0-0BFE-834E66E6B395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90A3CD-1C98-D2B9-083D-A79649294AFB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00CD72-44CD-3F6A-1D53-69347AC9C696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9762A9-A488-003B-5D6C-064D5A11D016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F5A4D5-6B58-F82A-66EF-0AD25D8DBBAF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7492ED-0CCA-08C9-2485-00F2F7EDE55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22093" cy="429768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48B5FFC-A82B-6674-9E27-CA45A4EE2F82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F28729-E0E5-8C49-E804-C1DD033A192A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DCB640-8FD6-C62A-1C1A-9F6737E76B9E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7B7C0A-F46A-D50A-11E5-E526948DC0C2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D353D3-BFC4-B8B8-2D9E-0EED40CC80C2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20480B-1AB1-2B59-09C8-ABDCB06D5F14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6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E0EF4F-3102-610D-207D-D99D61DF0D65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4F310D-BA4A-EE91-3C8E-FF7B94286A28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EFDB2A-7B15-D798-F0BB-EF4C381E1A3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28636" cy="42976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49E6E0-CFE4-F249-22CA-A392A5627A46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67CE6-F4FF-DCE5-549C-379489FAAB4A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619436-A303-C1BA-EAF9-6FF6EFC53D6A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046AA-548B-AB16-7FE3-490A08BB21CD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0C6BF0-52B6-2FB3-CCE8-F9DA2541366E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4E1406-80EE-D761-FA30-C477FD44FF48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448707-6D48-53DF-43E2-DFCBAC1C2E93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E47D1-0FF9-F3B0-8B01-09AB771F1A9D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F72E4-F5CC-DC48-C2C4-4C89077060B1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4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65467E-DC9E-E7A8-A410-DEAB38BF3CF4}"/>
              </a:ext>
            </a:extLst>
          </p:cNvPr>
          <p:cNvSpPr/>
          <p:nvPr/>
        </p:nvSpPr>
        <p:spPr>
          <a:xfrm>
            <a:off x="3862146" y="4281353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F4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73F7095-4FE9-6B2E-809F-48E2946D1D18}"/>
              </a:ext>
            </a:extLst>
          </p:cNvPr>
          <p:cNvSpPr/>
          <p:nvPr/>
        </p:nvSpPr>
        <p:spPr>
          <a:xfrm>
            <a:off x="4385937" y="4293499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calc</a:t>
            </a:r>
            <a:endParaRPr lang="en-GB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4BB1C4-DB21-89E8-AB74-92188956A7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9229"/>
            <a:ext cx="1825359" cy="429768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C346623-E6D3-6FC6-1A0D-0B6CFFC85D69}"/>
              </a:ext>
            </a:extLst>
          </p:cNvPr>
          <p:cNvSpPr/>
          <p:nvPr/>
        </p:nvSpPr>
        <p:spPr>
          <a:xfrm>
            <a:off x="3143754" y="4291081"/>
            <a:ext cx="71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2nd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F1C0B5-5546-8E73-6DA0-BF7BE46E728D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FE7E42-7199-F836-19FC-FD8A5611A984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BBD72-6D80-40A1-D9DD-B5B52368DC74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8CC471-D418-5B78-B05A-F7F5AE370ED9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481F99-0465-492F-7DEF-E78A1F500097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7ACCE-9032-076A-DAD5-93C4BBDA9498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BFD73-DCC2-F47A-AA1D-6AB5A378E10E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5ED1E6-3D6B-CECD-9D85-53FB21CECCE5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354998-8874-2614-CB6D-B0F087FA168E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D8F2C9-F4CE-2639-EB4E-E8D442FCCBE2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C10AFE-FAC7-7E19-4D20-30FCE113847A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534573" y="112542"/>
            <a:ext cx="5791200" cy="773723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534400" cy="1600200"/>
          </a:xfrm>
        </p:spPr>
        <p:txBody>
          <a:bodyPr>
            <a:normAutofit fontScale="92500"/>
          </a:bodyPr>
          <a:lstStyle/>
          <a:p>
            <a:r>
              <a:rPr lang="en-US" sz="4000" b="1" u="sng" dirty="0"/>
              <a:t>Exponential equations</a:t>
            </a:r>
            <a:r>
              <a:rPr lang="en-US" sz="4000" dirty="0"/>
              <a:t> are equations involving ‘unknowns’ as exponents.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14974" y="3200400"/>
            <a:ext cx="5717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For </a:t>
            </a:r>
            <a:r>
              <a:rPr lang="en-US" sz="4000" dirty="0">
                <a:latin typeface="+mn-lt"/>
              </a:rPr>
              <a:t>example</a:t>
            </a:r>
            <a:r>
              <a:rPr lang="en-US" sz="4000" dirty="0"/>
              <a:t> </a:t>
            </a:r>
            <a:r>
              <a:rPr lang="en-US" sz="4000" b="1" dirty="0">
                <a:cs typeface="Times New Roman" pitchFamily="18" charset="0"/>
              </a:rPr>
              <a:t> 5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25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0600" y="4136886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2</a:t>
            </a:r>
            <a:endParaRPr lang="en-GB" sz="4000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0369C621-9654-4C71-822C-68477FF1D593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214F7F5-8827-4441-AABF-1EE8CEB417D1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7E8E7-D112-9263-BDF3-E0E79A2471F1}"/>
              </a:ext>
            </a:extLst>
          </p:cNvPr>
          <p:cNvSpPr/>
          <p:nvPr/>
        </p:nvSpPr>
        <p:spPr>
          <a:xfrm>
            <a:off x="5245408" y="4300167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5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2879A9-8352-356D-E9D8-691F30829499}"/>
              </a:ext>
            </a:extLst>
          </p:cNvPr>
          <p:cNvSpPr/>
          <p:nvPr/>
        </p:nvSpPr>
        <p:spPr>
          <a:xfrm>
            <a:off x="5769199" y="4312313"/>
            <a:ext cx="1716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INTSECT</a:t>
            </a:r>
            <a:endParaRPr lang="en-GB" sz="2400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FB6D941-AE63-2B6D-CC38-341CB5C41C4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36351" cy="42976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5B8000-3C57-B6CC-EE7B-E67859520FF6}"/>
              </a:ext>
            </a:extLst>
          </p:cNvPr>
          <p:cNvSpPr/>
          <p:nvPr/>
        </p:nvSpPr>
        <p:spPr>
          <a:xfrm>
            <a:off x="3862146" y="4281353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F4</a:t>
            </a:r>
            <a:endParaRPr lang="en-GB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266CB2-500E-8835-6B07-574DC7326607}"/>
              </a:ext>
            </a:extLst>
          </p:cNvPr>
          <p:cNvSpPr/>
          <p:nvPr/>
        </p:nvSpPr>
        <p:spPr>
          <a:xfrm>
            <a:off x="4385937" y="4293499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calc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C2E47E-18E5-3AFD-C642-351215738802}"/>
              </a:ext>
            </a:extLst>
          </p:cNvPr>
          <p:cNvSpPr/>
          <p:nvPr/>
        </p:nvSpPr>
        <p:spPr>
          <a:xfrm>
            <a:off x="3143754" y="4291081"/>
            <a:ext cx="71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2nd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31CF8-9D79-3C11-363D-A6632A761483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B4A4BD-A622-B33A-B090-770782A9FA67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950B07-6C13-DAB6-7823-790008A5710C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D6C209-1CB6-DD0A-B7B5-16CDC43E3EB3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423E4F-EABA-F7D0-4A15-99B0339048CF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4D6C6A-AB2E-434E-DE5E-3E1153576291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CC4153-18E0-5549-14D9-BD9D71645306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87DE7E-3966-9352-5F5E-0D8039554EB1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FC8252-4EF2-AF67-B68C-F7467881733B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3752E3-BAFF-EF24-DBA1-F3BE7D1EFCBF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56D94C-F811-A3CD-DC35-C9C3CE3EC0AB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7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43C8B8-8AE4-3522-D943-7DB305F1AD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16465" cy="429768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5C24D232-88AE-C6CE-E5CF-86F60A6895BF}"/>
              </a:ext>
            </a:extLst>
          </p:cNvPr>
          <p:cNvSpPr/>
          <p:nvPr/>
        </p:nvSpPr>
        <p:spPr>
          <a:xfrm>
            <a:off x="7310022" y="4274364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3F411AC-18CF-E86B-D447-3DF1BD963351}"/>
              </a:ext>
            </a:extLst>
          </p:cNvPr>
          <p:cNvSpPr/>
          <p:nvPr/>
        </p:nvSpPr>
        <p:spPr>
          <a:xfrm>
            <a:off x="8153400" y="4279599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B2F679-4194-7F3C-A282-DA5281008DAB}"/>
              </a:ext>
            </a:extLst>
          </p:cNvPr>
          <p:cNvSpPr/>
          <p:nvPr/>
        </p:nvSpPr>
        <p:spPr>
          <a:xfrm>
            <a:off x="5245408" y="4300167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5</a:t>
            </a:r>
            <a:endParaRPr lang="en-GB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17272-B5DF-593C-1CA4-8DF14254DDAE}"/>
              </a:ext>
            </a:extLst>
          </p:cNvPr>
          <p:cNvSpPr/>
          <p:nvPr/>
        </p:nvSpPr>
        <p:spPr>
          <a:xfrm>
            <a:off x="5769199" y="4312313"/>
            <a:ext cx="1716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INTSECT</a:t>
            </a:r>
            <a:endParaRPr lang="en-GB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4E0237-8D61-136F-23C2-0440C685E8F3}"/>
              </a:ext>
            </a:extLst>
          </p:cNvPr>
          <p:cNvSpPr/>
          <p:nvPr/>
        </p:nvSpPr>
        <p:spPr>
          <a:xfrm>
            <a:off x="3862146" y="4281353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F4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8AE9A-9013-AA9E-DDE3-D3E9D1A589B0}"/>
              </a:ext>
            </a:extLst>
          </p:cNvPr>
          <p:cNvSpPr/>
          <p:nvPr/>
        </p:nvSpPr>
        <p:spPr>
          <a:xfrm>
            <a:off x="4385937" y="4293499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calc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C1678-C527-8168-C4B5-371F9DEF2A1F}"/>
              </a:ext>
            </a:extLst>
          </p:cNvPr>
          <p:cNvSpPr/>
          <p:nvPr/>
        </p:nvSpPr>
        <p:spPr>
          <a:xfrm>
            <a:off x="3143754" y="4291081"/>
            <a:ext cx="71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2nd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F155B1-3745-0C82-B68D-B2DB1AC0E499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F8B35-B610-B477-C238-A8EB2B966F23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4EF05-BBAC-8BB0-6A25-907BEF97C76E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D3232A-F2AF-BE2F-FD9B-04796A7F3C82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10A34B-5636-997B-9053-F2FF73D3EB8B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12EB29-E920-DDDD-5803-10215F4BEC8D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DA031-C5D4-8581-F85B-D06C00392FF1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2704A4-4016-81DF-9B26-F8CC42A29182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6850C3-EEB2-41C4-EE64-7E5CCDF86907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B08EF3-B673-9452-5C6B-5CE9AF7E5996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4421E8-1947-BE85-96D1-2F161C0F23A2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088788-A420-EB5E-53AC-653678E0A7A4}"/>
              </a:ext>
            </a:extLst>
          </p:cNvPr>
          <p:cNvSpPr/>
          <p:nvPr/>
        </p:nvSpPr>
        <p:spPr>
          <a:xfrm>
            <a:off x="3035075" y="4757434"/>
            <a:ext cx="384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the first point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400A12-BB3F-B3FE-2CD5-015FEB8B47D3}"/>
              </a:ext>
            </a:extLst>
          </p:cNvPr>
          <p:cNvSpPr/>
          <p:nvPr/>
        </p:nvSpPr>
        <p:spPr>
          <a:xfrm>
            <a:off x="6567744" y="4731482"/>
            <a:ext cx="2241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(0.693147, -2)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A33702C-5C98-B37A-6B59-5F8EF8EFAF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35225" cy="42976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650865-02FC-0A00-AC16-2A6810C3EBD5}"/>
              </a:ext>
            </a:extLst>
          </p:cNvPr>
          <p:cNvSpPr/>
          <p:nvPr/>
        </p:nvSpPr>
        <p:spPr>
          <a:xfrm>
            <a:off x="7310022" y="4274364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4024D7-9233-D27B-41F3-C10111735DDD}"/>
              </a:ext>
            </a:extLst>
          </p:cNvPr>
          <p:cNvSpPr/>
          <p:nvPr/>
        </p:nvSpPr>
        <p:spPr>
          <a:xfrm>
            <a:off x="8153400" y="4279599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83EFCA-A8B8-77D7-A626-DDF4BB501455}"/>
              </a:ext>
            </a:extLst>
          </p:cNvPr>
          <p:cNvSpPr/>
          <p:nvPr/>
        </p:nvSpPr>
        <p:spPr>
          <a:xfrm>
            <a:off x="5245408" y="4300167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5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FC4051-22D7-0CD8-AED1-002398AC2A42}"/>
              </a:ext>
            </a:extLst>
          </p:cNvPr>
          <p:cNvSpPr/>
          <p:nvPr/>
        </p:nvSpPr>
        <p:spPr>
          <a:xfrm>
            <a:off x="5769199" y="4312313"/>
            <a:ext cx="1716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INTSECT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A01A1-738A-C6C7-FFC7-14061F173D81}"/>
              </a:ext>
            </a:extLst>
          </p:cNvPr>
          <p:cNvSpPr/>
          <p:nvPr/>
        </p:nvSpPr>
        <p:spPr>
          <a:xfrm>
            <a:off x="3862146" y="4281353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F4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858EEB-219F-0B3A-B83A-FF5CC8FDA4E3}"/>
              </a:ext>
            </a:extLst>
          </p:cNvPr>
          <p:cNvSpPr/>
          <p:nvPr/>
        </p:nvSpPr>
        <p:spPr>
          <a:xfrm>
            <a:off x="4385937" y="4293499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calc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470CA2-8AA4-F51D-C6D3-50C2B949CD9D}"/>
              </a:ext>
            </a:extLst>
          </p:cNvPr>
          <p:cNvSpPr/>
          <p:nvPr/>
        </p:nvSpPr>
        <p:spPr>
          <a:xfrm>
            <a:off x="3143754" y="4291081"/>
            <a:ext cx="71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2nd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57CCF5-B5BC-31A4-AE00-B6B34324E958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2E8455-FBB8-441C-40B9-52CB7BFF24C7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C16EF6-AA90-7765-8D57-1E2B49609830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DEB0A7-525C-09E8-E5AB-2EB43FA0B608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B0ED88-0777-C229-D14B-7EDB1E815400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51BCEE-7631-BC63-B6AE-DDD7A69BDD4D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625C0F-F3E8-3EEF-41F5-84791706BB62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67175C-D6BA-9A30-8F72-5A1690C283DE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EA5ACA6-4FC4-6592-F315-BEE6782DDBE9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EA5AE0-29DE-EC24-A4D1-8EA4C0935D75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37F9A5-A904-8E47-EE61-5BB23EDC76F5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4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A33702C-5C98-B37A-6B59-5F8EF8EFAF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35225" cy="429768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6865F07F-273B-053D-A1E0-789B44ECD7B7}"/>
              </a:ext>
            </a:extLst>
          </p:cNvPr>
          <p:cNvSpPr/>
          <p:nvPr/>
        </p:nvSpPr>
        <p:spPr>
          <a:xfrm>
            <a:off x="3035075" y="4757434"/>
            <a:ext cx="384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the first point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41D53A4-1E89-D2E1-FA51-7C882CC99F5B}"/>
              </a:ext>
            </a:extLst>
          </p:cNvPr>
          <p:cNvSpPr/>
          <p:nvPr/>
        </p:nvSpPr>
        <p:spPr>
          <a:xfrm>
            <a:off x="6567744" y="4731482"/>
            <a:ext cx="2241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(0.693147,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F2E4315-AE9F-D2F9-3B54-BBFAB89C7AF5}"/>
              </a:ext>
            </a:extLst>
          </p:cNvPr>
          <p:cNvSpPr/>
          <p:nvPr/>
        </p:nvSpPr>
        <p:spPr>
          <a:xfrm>
            <a:off x="2662108" y="5150651"/>
            <a:ext cx="6572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ym typeface="Wingdings 3" panose="05040102010807070707" pitchFamily="18" charset="2"/>
              </a:rPr>
              <a:t> </a:t>
            </a:r>
            <a:r>
              <a:rPr lang="en-GB" altLang="en-US" sz="2400" dirty="0"/>
              <a:t>Move the cursor to the next intersection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DC17C67-CEAC-BB56-198D-AB596A6E42F1}"/>
              </a:ext>
            </a:extLst>
          </p:cNvPr>
          <p:cNvSpPr/>
          <p:nvPr/>
        </p:nvSpPr>
        <p:spPr>
          <a:xfrm>
            <a:off x="7310022" y="4274364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C09363-6A0B-52D3-E253-463AB37C2032}"/>
              </a:ext>
            </a:extLst>
          </p:cNvPr>
          <p:cNvSpPr/>
          <p:nvPr/>
        </p:nvSpPr>
        <p:spPr>
          <a:xfrm>
            <a:off x="8153400" y="4279599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D28F610-9B05-92DA-F886-2B692AB781BE}"/>
              </a:ext>
            </a:extLst>
          </p:cNvPr>
          <p:cNvSpPr/>
          <p:nvPr/>
        </p:nvSpPr>
        <p:spPr>
          <a:xfrm>
            <a:off x="5245408" y="4300167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5</a:t>
            </a:r>
            <a:endParaRPr lang="en-GB" sz="24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38FF8E0-0686-6155-40DC-5B552D18D785}"/>
              </a:ext>
            </a:extLst>
          </p:cNvPr>
          <p:cNvSpPr/>
          <p:nvPr/>
        </p:nvSpPr>
        <p:spPr>
          <a:xfrm>
            <a:off x="5769199" y="4312313"/>
            <a:ext cx="1716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INTSECT</a:t>
            </a:r>
            <a:endParaRPr lang="en-GB" sz="2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E1B2461-FF35-EEA2-01E9-80F01700673B}"/>
              </a:ext>
            </a:extLst>
          </p:cNvPr>
          <p:cNvSpPr/>
          <p:nvPr/>
        </p:nvSpPr>
        <p:spPr>
          <a:xfrm>
            <a:off x="3862146" y="4281353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F4</a:t>
            </a:r>
            <a:endParaRPr lang="en-GB" sz="2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5783BC-606C-CE69-4C14-A142A7543A20}"/>
              </a:ext>
            </a:extLst>
          </p:cNvPr>
          <p:cNvSpPr/>
          <p:nvPr/>
        </p:nvSpPr>
        <p:spPr>
          <a:xfrm>
            <a:off x="4385937" y="4293499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calc</a:t>
            </a:r>
            <a:endParaRPr lang="en-GB" sz="24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30A3729-D95C-59F5-FD03-3B3893282174}"/>
              </a:ext>
            </a:extLst>
          </p:cNvPr>
          <p:cNvSpPr/>
          <p:nvPr/>
        </p:nvSpPr>
        <p:spPr>
          <a:xfrm>
            <a:off x="3143754" y="4291081"/>
            <a:ext cx="71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2nd</a:t>
            </a:r>
            <a:endParaRPr lang="en-GB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25F600F-9B5A-1390-1B9A-D13C69ECAE25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D923433-51AE-6612-0010-4B7C1D617870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A932C4C-6814-3379-801B-8C917A1119E1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BB9AAA1-20DD-E6A0-89B7-C581FB48F3C8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02139ED-6969-39BA-8EC9-98CE03A8C861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2F9050C-EF55-86C9-C205-2A251FA2A9BF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0ACE488-9B58-8A20-973B-CB614A9573B1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A636512-CDC6-3FE1-E07A-950B8302B7E3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9FCA9A6-2E78-8919-CBF6-FE01289B5E84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BFAD1B8-0F8E-5CA4-A4AF-572453FBC8DB}"/>
              </a:ext>
            </a:extLst>
          </p:cNvPr>
          <p:cNvSpPr/>
          <p:nvPr/>
        </p:nvSpPr>
        <p:spPr>
          <a:xfrm>
            <a:off x="3107659" y="555480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B37886D-C4B9-BA7C-B87C-B6755F3D135C}"/>
              </a:ext>
            </a:extLst>
          </p:cNvPr>
          <p:cNvSpPr/>
          <p:nvPr/>
        </p:nvSpPr>
        <p:spPr>
          <a:xfrm>
            <a:off x="3951037" y="5560038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972E492-F438-CCF4-FFB4-78503923804E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C4B207C-D2CF-3317-1E90-A069DC88DEAD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2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88" grpId="0"/>
      <p:bldP spid="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4946" y="887029"/>
            <a:ext cx="778983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Find the exact points of intersection of y =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 and y = 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r>
              <a:rPr lang="en-GB" altLang="en-US" sz="2400" i="1" dirty="0">
                <a:latin typeface="Times New Roman" panose="02020603050405020304" pitchFamily="18" charset="0"/>
              </a:rPr>
              <a:t>. </a:t>
            </a:r>
            <a:r>
              <a:rPr lang="en-GB" altLang="en-US" sz="2400" dirty="0"/>
              <a:t>Check the solution using technology.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DA182DBA-599D-3774-1FAD-D0FE4A4B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04" y="1839098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The functions meet at two points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3D358A-659F-847D-61D2-5C991A286114}"/>
              </a:ext>
            </a:extLst>
          </p:cNvPr>
          <p:cNvSpPr/>
          <p:nvPr/>
        </p:nvSpPr>
        <p:spPr>
          <a:xfrm>
            <a:off x="5033520" y="1832021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2,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20C8A3-3E36-E233-AF59-38D895305D1D}"/>
              </a:ext>
            </a:extLst>
          </p:cNvPr>
          <p:cNvSpPr/>
          <p:nvPr/>
        </p:nvSpPr>
        <p:spPr>
          <a:xfrm>
            <a:off x="6955562" y="1798687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(ln 5, 1)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F87748-4A24-48CE-1C7D-3FE9E856B927}"/>
              </a:ext>
            </a:extLst>
          </p:cNvPr>
          <p:cNvSpPr/>
          <p:nvPr/>
        </p:nvSpPr>
        <p:spPr>
          <a:xfrm>
            <a:off x="6355938" y="18099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and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0F4E33-CFF4-FC76-7193-5369D0367020}"/>
              </a:ext>
            </a:extLst>
          </p:cNvPr>
          <p:cNvSpPr/>
          <p:nvPr/>
        </p:nvSpPr>
        <p:spPr>
          <a:xfrm>
            <a:off x="3035075" y="6030640"/>
            <a:ext cx="384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The second point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1E5A242-E986-85DF-3911-EC03C189E4A1}"/>
              </a:ext>
            </a:extLst>
          </p:cNvPr>
          <p:cNvSpPr/>
          <p:nvPr/>
        </p:nvSpPr>
        <p:spPr>
          <a:xfrm>
            <a:off x="5530630" y="6026938"/>
            <a:ext cx="2388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(1.60943791, 1)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E673A62-6607-6FCC-8763-372C40A911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2286000"/>
            <a:ext cx="1824195" cy="429768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F233640-ED03-09C2-A62F-3413ED751CE5}"/>
              </a:ext>
            </a:extLst>
          </p:cNvPr>
          <p:cNvSpPr/>
          <p:nvPr/>
        </p:nvSpPr>
        <p:spPr>
          <a:xfrm>
            <a:off x="3035075" y="4757434"/>
            <a:ext cx="384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We have the first point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6CD742-34B8-D0FB-E43B-1316972829DB}"/>
              </a:ext>
            </a:extLst>
          </p:cNvPr>
          <p:cNvSpPr/>
          <p:nvPr/>
        </p:nvSpPr>
        <p:spPr>
          <a:xfrm>
            <a:off x="6567744" y="4731482"/>
            <a:ext cx="2241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(0.693147, -2)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F1FF27-C37B-7784-4F34-EE6ADB302AE8}"/>
              </a:ext>
            </a:extLst>
          </p:cNvPr>
          <p:cNvSpPr/>
          <p:nvPr/>
        </p:nvSpPr>
        <p:spPr>
          <a:xfrm>
            <a:off x="2662108" y="5150651"/>
            <a:ext cx="6572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ym typeface="Wingdings 3" panose="05040102010807070707" pitchFamily="18" charset="2"/>
              </a:rPr>
              <a:t> </a:t>
            </a:r>
            <a:r>
              <a:rPr lang="en-GB" altLang="en-US" sz="2400" dirty="0"/>
              <a:t>Move the cursor to the next intersection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C53E2DA-DEEF-A9D6-6EF4-881181FB6425}"/>
              </a:ext>
            </a:extLst>
          </p:cNvPr>
          <p:cNvSpPr/>
          <p:nvPr/>
        </p:nvSpPr>
        <p:spPr>
          <a:xfrm>
            <a:off x="7310022" y="4274364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C59586E-2993-D41A-2F14-E72F7025BA0C}"/>
              </a:ext>
            </a:extLst>
          </p:cNvPr>
          <p:cNvSpPr/>
          <p:nvPr/>
        </p:nvSpPr>
        <p:spPr>
          <a:xfrm>
            <a:off x="8153400" y="4279599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E8BA84-4DD2-58C6-8580-EA5FCCF36C2E}"/>
              </a:ext>
            </a:extLst>
          </p:cNvPr>
          <p:cNvSpPr/>
          <p:nvPr/>
        </p:nvSpPr>
        <p:spPr>
          <a:xfrm>
            <a:off x="5245408" y="4300167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5</a:t>
            </a:r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3C60B0-B058-44BD-EAB3-1002E83B820F}"/>
              </a:ext>
            </a:extLst>
          </p:cNvPr>
          <p:cNvSpPr/>
          <p:nvPr/>
        </p:nvSpPr>
        <p:spPr>
          <a:xfrm>
            <a:off x="5769199" y="4312313"/>
            <a:ext cx="1716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INTSECT</a:t>
            </a:r>
            <a:endParaRPr lang="en-GB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B3C402F-1FD6-0968-55B8-A21D451E2975}"/>
              </a:ext>
            </a:extLst>
          </p:cNvPr>
          <p:cNvSpPr/>
          <p:nvPr/>
        </p:nvSpPr>
        <p:spPr>
          <a:xfrm>
            <a:off x="3862146" y="4281353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F4</a:t>
            </a:r>
            <a:endParaRPr lang="en-GB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4715BD-7283-3C78-2833-2D427F634D03}"/>
              </a:ext>
            </a:extLst>
          </p:cNvPr>
          <p:cNvSpPr/>
          <p:nvPr/>
        </p:nvSpPr>
        <p:spPr>
          <a:xfrm>
            <a:off x="4385937" y="4293499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calc</a:t>
            </a:r>
            <a:endParaRPr lang="en-GB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2E21273-2934-CE8F-FAF9-1472A71D727B}"/>
              </a:ext>
            </a:extLst>
          </p:cNvPr>
          <p:cNvSpPr/>
          <p:nvPr/>
        </p:nvSpPr>
        <p:spPr>
          <a:xfrm>
            <a:off x="3143754" y="4291081"/>
            <a:ext cx="71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2nd</a:t>
            </a:r>
            <a:endParaRPr lang="en-GB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307875-FA4A-BBDF-D0E6-3876BF4178F5}"/>
              </a:ext>
            </a:extLst>
          </p:cNvPr>
          <p:cNvSpPr/>
          <p:nvPr/>
        </p:nvSpPr>
        <p:spPr>
          <a:xfrm>
            <a:off x="3102542" y="3838502"/>
            <a:ext cx="586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F5</a:t>
            </a:r>
            <a:endParaRPr lang="en-GB" sz="2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F354F1-E709-DD98-79C5-2AAE5075F490}"/>
              </a:ext>
            </a:extLst>
          </p:cNvPr>
          <p:cNvSpPr/>
          <p:nvPr/>
        </p:nvSpPr>
        <p:spPr>
          <a:xfrm>
            <a:off x="3626333" y="385064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Graph</a:t>
            </a:r>
            <a:endParaRPr lang="en-GB" sz="24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E1B0D0-5FE1-4008-D5B1-B6B557B180A7}"/>
              </a:ext>
            </a:extLst>
          </p:cNvPr>
          <p:cNvSpPr/>
          <p:nvPr/>
        </p:nvSpPr>
        <p:spPr>
          <a:xfrm>
            <a:off x="4872559" y="3341118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3 – 10e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– 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87DA0F-93E7-69E3-0FEB-78236300E438}"/>
              </a:ext>
            </a:extLst>
          </p:cNvPr>
          <p:cNvSpPr/>
          <p:nvPr/>
        </p:nvSpPr>
        <p:spPr>
          <a:xfrm>
            <a:off x="3091308" y="3338083"/>
            <a:ext cx="1781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Y2</a:t>
            </a:r>
            <a:endParaRPr lang="en-GB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F3B500-B17D-86C3-8153-E08F5A8FBF17}"/>
              </a:ext>
            </a:extLst>
          </p:cNvPr>
          <p:cNvSpPr/>
          <p:nvPr/>
        </p:nvSpPr>
        <p:spPr>
          <a:xfrm>
            <a:off x="6214744" y="3341118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23EF77-732E-108B-6612-629C63396883}"/>
              </a:ext>
            </a:extLst>
          </p:cNvPr>
          <p:cNvSpPr/>
          <p:nvPr/>
        </p:nvSpPr>
        <p:spPr>
          <a:xfrm>
            <a:off x="5393208" y="283718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– 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965C33B-5292-1CA9-998B-4E290383A860}"/>
              </a:ext>
            </a:extLst>
          </p:cNvPr>
          <p:cNvSpPr/>
          <p:nvPr/>
        </p:nvSpPr>
        <p:spPr>
          <a:xfrm>
            <a:off x="3599608" y="2844332"/>
            <a:ext cx="1663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Y1</a:t>
            </a:r>
            <a:endParaRPr lang="en-GB" sz="24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60F92C3-C26B-68AB-C72A-50BA50F8922D}"/>
              </a:ext>
            </a:extLst>
          </p:cNvPr>
          <p:cNvSpPr/>
          <p:nvPr/>
        </p:nvSpPr>
        <p:spPr>
          <a:xfrm>
            <a:off x="6355938" y="2834907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A43AE28-2BD6-1FEC-6925-4FAFF51D1AF4}"/>
              </a:ext>
            </a:extLst>
          </p:cNvPr>
          <p:cNvSpPr/>
          <p:nvPr/>
        </p:nvSpPr>
        <p:spPr>
          <a:xfrm>
            <a:off x="3102542" y="2837664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Y=</a:t>
            </a:r>
            <a:endParaRPr lang="en-GB" sz="24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22E070-D624-352B-08BF-3673548FFFF1}"/>
              </a:ext>
            </a:extLst>
          </p:cNvPr>
          <p:cNvSpPr/>
          <p:nvPr/>
        </p:nvSpPr>
        <p:spPr>
          <a:xfrm>
            <a:off x="3107659" y="555480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076FD15-D4C9-76F7-9AB0-1B2B137C8737}"/>
              </a:ext>
            </a:extLst>
          </p:cNvPr>
          <p:cNvSpPr/>
          <p:nvPr/>
        </p:nvSpPr>
        <p:spPr>
          <a:xfrm>
            <a:off x="3951037" y="5560038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855F793-E1AB-A582-8332-9F6826426130}"/>
              </a:ext>
            </a:extLst>
          </p:cNvPr>
          <p:cNvSpPr/>
          <p:nvPr/>
        </p:nvSpPr>
        <p:spPr>
          <a:xfrm>
            <a:off x="3102542" y="2382667"/>
            <a:ext cx="3357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Use the GDC to check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864F58-F275-0808-B342-8857CD9D79F4}"/>
              </a:ext>
            </a:extLst>
          </p:cNvPr>
          <p:cNvSpPr/>
          <p:nvPr/>
        </p:nvSpPr>
        <p:spPr>
          <a:xfrm>
            <a:off x="6346530" y="2407681"/>
            <a:ext cx="2714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Turn on the GDC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thousands, of a city is modelled by the function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 = 15e</a:t>
            </a:r>
            <a:r>
              <a:rPr lang="en-GB" sz="2400" baseline="30000" dirty="0"/>
              <a:t>(–0.0145)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1 January 2015.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6966" y="2496205"/>
            <a:ext cx="53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2015.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43391" y="3456002"/>
            <a:ext cx="2825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dirty="0">
                <a:cs typeface="Times New Roman" panose="02020603050405020304" pitchFamily="18" charset="0"/>
              </a:rPr>
              <a:t>0</a:t>
            </a:r>
            <a:r>
              <a:rPr lang="en-GB" sz="2400" dirty="0"/>
              <a:t>) = 15e</a:t>
            </a:r>
            <a:r>
              <a:rPr lang="en-GB" sz="2400" baseline="30000" dirty="0"/>
              <a:t> (–0.0145)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(a) What was the population of the city in 2015?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14196" y="5537256"/>
            <a:ext cx="5838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population in 2015 was 15 000</a:t>
            </a:r>
            <a:endParaRPr lang="en-GB" sz="24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41233" y="2504510"/>
            <a:ext cx="2123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2015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= 0</a:t>
            </a:r>
            <a:endParaRPr lang="en-GB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3391" y="4100068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dirty="0">
                <a:cs typeface="Times New Roman" panose="02020603050405020304" pitchFamily="18" charset="0"/>
              </a:rPr>
              <a:t>0</a:t>
            </a:r>
            <a:r>
              <a:rPr lang="en-GB" sz="2400" dirty="0"/>
              <a:t>) = 15e</a:t>
            </a:r>
            <a:r>
              <a:rPr lang="en-GB" sz="2400" baseline="30000" dirty="0"/>
              <a:t>0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6429" y="3517557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</a:t>
            </a:r>
            <a:r>
              <a:rPr lang="en-GB" sz="2000" dirty="0">
                <a:solidFill>
                  <a:srgbClr val="FF6600"/>
                </a:solidFill>
              </a:rPr>
              <a:t> =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3392" y="4666819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dirty="0">
                <a:cs typeface="Times New Roman" panose="02020603050405020304" pitchFamily="18" charset="0"/>
              </a:rPr>
              <a:t>0</a:t>
            </a:r>
            <a:r>
              <a:rPr lang="en-GB" sz="2400" dirty="0"/>
              <a:t>) = 15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93206B1-C574-4424-AEEF-6563CDE94A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72AA0EE-07C0-476F-B25E-2368F7826E20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4" grpId="0"/>
      <p:bldP spid="35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6429" y="2737408"/>
            <a:ext cx="6425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population one year after 2015.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8464" y="3267371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dirty="0">
                <a:cs typeface="Times New Roman" panose="02020603050405020304" pitchFamily="18" charset="0"/>
              </a:rPr>
              <a:t>1</a:t>
            </a:r>
            <a:r>
              <a:rPr lang="en-GB" sz="2400" dirty="0"/>
              <a:t>)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15e</a:t>
            </a:r>
            <a:r>
              <a:rPr lang="en-GB" baseline="30000" dirty="0"/>
              <a:t>(–0.0145) 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(b) By what percentage is the population of the city changing each year?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6595" y="5847238"/>
            <a:ext cx="8265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population is decreasing at the rate of 1.4% each year</a:t>
            </a:r>
            <a:endParaRPr lang="en-GB" sz="24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19776" y="2697997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1</a:t>
            </a:r>
            <a:endParaRPr lang="en-GB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93940" y="3794446"/>
            <a:ext cx="1478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15e</a:t>
            </a:r>
            <a:r>
              <a:rPr lang="en-GB" baseline="30000" dirty="0"/>
              <a:t>(–0.0145)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6429" y="3332781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</a:t>
            </a:r>
            <a:r>
              <a:rPr lang="en-GB" sz="2000" dirty="0">
                <a:solidFill>
                  <a:srgbClr val="FF6600"/>
                </a:solidFill>
              </a:rPr>
              <a:t> =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06394" y="4955183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0.986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5858" y="3848174"/>
            <a:ext cx="2611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rate of increase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03962" y="4185130"/>
            <a:ext cx="711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175285" y="4201247"/>
            <a:ext cx="118872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18464" y="4490231"/>
            <a:ext cx="1394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e</a:t>
            </a:r>
            <a:r>
              <a:rPr lang="en-GB" baseline="30000" dirty="0"/>
              <a:t>(–0.0145) 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0136" y="3299162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dirty="0">
                <a:cs typeface="Times New Roman" panose="02020603050405020304" pitchFamily="18" charset="0"/>
              </a:rPr>
              <a:t>0</a:t>
            </a:r>
            <a:r>
              <a:rPr lang="en-GB" sz="2400" dirty="0"/>
              <a:t>)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15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AE32D3BD-BDA4-46D5-98E4-9610DDF483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7610F2EE-15C7-4972-94B4-33DEDD535889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44E9C3-0F09-1460-41D9-59C2D71AD859}"/>
              </a:ext>
            </a:extLst>
          </p:cNvPr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thousands, of a city is modelled by the function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 = 15e</a:t>
            </a:r>
            <a:r>
              <a:rPr lang="en-GB" sz="2400" baseline="30000" dirty="0"/>
              <a:t>(–0.0145)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1 January 2015.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226EBC-8F5F-93FE-905C-639BFC1D6E69}"/>
              </a:ext>
            </a:extLst>
          </p:cNvPr>
          <p:cNvSpPr/>
          <p:nvPr/>
        </p:nvSpPr>
        <p:spPr>
          <a:xfrm>
            <a:off x="238856" y="5404109"/>
            <a:ext cx="4673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calculate percentage change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CD6D2F-B14B-A185-1105-BED82B8649C9}"/>
              </a:ext>
            </a:extLst>
          </p:cNvPr>
          <p:cNvSpPr/>
          <p:nvPr/>
        </p:nvSpPr>
        <p:spPr>
          <a:xfrm>
            <a:off x="4905328" y="5442657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0.986 - 1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79B8B-7CAC-8417-72A0-FE381562513B}"/>
              </a:ext>
            </a:extLst>
          </p:cNvPr>
          <p:cNvSpPr/>
          <p:nvPr/>
        </p:nvSpPr>
        <p:spPr>
          <a:xfrm>
            <a:off x="6413350" y="5435561"/>
            <a:ext cx="1396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-0.014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2537A2-7960-6DDF-FD1E-5BFB7D403A8D}"/>
              </a:ext>
            </a:extLst>
          </p:cNvPr>
          <p:cNvSpPr/>
          <p:nvPr/>
        </p:nvSpPr>
        <p:spPr>
          <a:xfrm>
            <a:off x="7621772" y="5428464"/>
            <a:ext cx="1396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GB" sz="2400" dirty="0"/>
              <a:t> 100%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4" grpId="0"/>
      <p:bldP spid="35" grpId="0"/>
      <p:bldP spid="15" grpId="0"/>
      <p:bldP spid="12" grpId="0"/>
      <p:bldP spid="13" grpId="0"/>
      <p:bldP spid="16" grpId="0"/>
      <p:bldP spid="17" grpId="0"/>
      <p:bldP spid="4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76285" y="2586888"/>
            <a:ext cx="2871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1 January 2035.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24736" y="3286724"/>
            <a:ext cx="2811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dirty="0">
                <a:cs typeface="Times New Roman" panose="02020603050405020304" pitchFamily="18" charset="0"/>
              </a:rPr>
              <a:t>20</a:t>
            </a:r>
            <a:r>
              <a:rPr lang="en-GB" sz="2400" dirty="0"/>
              <a:t>)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/>
              <a:t>15e</a:t>
            </a:r>
            <a:r>
              <a:rPr lang="en-GB" sz="2400" baseline="30000" dirty="0"/>
              <a:t> </a:t>
            </a:r>
            <a:r>
              <a:rPr lang="en-GB" baseline="30000" dirty="0"/>
              <a:t>(–0.0145)20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(c) What will the population of the city be on 1 January 2035?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76514" y="5534629"/>
            <a:ext cx="674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2035 the population will be 11 220</a:t>
            </a:r>
            <a:endParaRPr lang="en-GB" sz="24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81880" y="2545079"/>
            <a:ext cx="1052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= 20</a:t>
            </a:r>
            <a:endParaRPr lang="en-GB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6429" y="3332781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</a:rPr>
              <a:t>t </a:t>
            </a:r>
            <a:r>
              <a:rPr lang="en-GB" sz="2000" dirty="0">
                <a:solidFill>
                  <a:srgbClr val="FF6600"/>
                </a:solidFill>
              </a:rPr>
              <a:t>= 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97702" y="4619458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11.22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36368" y="3877394"/>
            <a:ext cx="1726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/>
              <a:t>15e</a:t>
            </a:r>
            <a:r>
              <a:rPr lang="en-GB" baseline="30000" dirty="0"/>
              <a:t>–0.29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14E26A6-301E-4B70-8D6F-86FB5C16BBE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0014230C-8AC2-465C-977E-15DFC5C2C516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DD25C2-EB25-2365-C42B-AA06008182ED}"/>
              </a:ext>
            </a:extLst>
          </p:cNvPr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thousands, of a city is modelled by the function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 = 15e</a:t>
            </a:r>
            <a:r>
              <a:rPr lang="en-GB" sz="2400" baseline="30000" dirty="0"/>
              <a:t>(–0.0145)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1 January 2015. </a:t>
            </a:r>
          </a:p>
        </p:txBody>
      </p:sp>
    </p:spTree>
    <p:extLst>
      <p:ext uri="{BB962C8B-B14F-4D97-AF65-F5344CB8AC3E}">
        <p14:creationId xmlns:p14="http://schemas.microsoft.com/office/powerpoint/2010/main" val="40991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5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/>
              <a:t>Exponential functions in Real life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4723" y="2272774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When population is 10 000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15901" y="2773711"/>
            <a:ext cx="2493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10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400" dirty="0"/>
              <a:t> 15e</a:t>
            </a:r>
            <a:r>
              <a:rPr lang="en-GB" baseline="30000" dirty="0"/>
              <a:t>(–0.0145)</a:t>
            </a:r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6595" y="1844824"/>
            <a:ext cx="8441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(d) When will the city’s population be less than 10 000?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6708" y="6186697"/>
            <a:ext cx="7800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population will be less than 10 000 in the year 28, that is, during 2043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04596" y="2272774"/>
            <a:ext cx="1816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/>
              <a:t> = 10</a:t>
            </a:r>
            <a:endParaRPr lang="en-GB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2781" y="2741660"/>
            <a:ext cx="2611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= 10</a:t>
            </a:r>
            <a:endParaRPr lang="en-GB" sz="2000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9722" y="5725032"/>
            <a:ext cx="1765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400" dirty="0"/>
              <a:t>27.96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2781" y="3979140"/>
            <a:ext cx="3512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logarithms of both sides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2781" y="3370361"/>
            <a:ext cx="3720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both sides by 15</a:t>
            </a:r>
            <a:endParaRPr lang="en-GB" sz="2000" i="1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97308" y="3207880"/>
                <a:ext cx="2493249" cy="621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/>
                  <a:t> e</a:t>
                </a:r>
                <a:r>
                  <a:rPr lang="en-GB" baseline="30000" dirty="0"/>
                  <a:t>(–0.0145)</a:t>
                </a:r>
                <a:r>
                  <a:rPr lang="en-GB" i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308" y="3207880"/>
                <a:ext cx="2493249" cy="621132"/>
              </a:xfrm>
              <a:prstGeom prst="rect">
                <a:avLst/>
              </a:prstGeom>
              <a:blipFill>
                <a:blip r:embed="rId2"/>
                <a:stretch>
                  <a:fillRect b="-10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60641" y="3811918"/>
                <a:ext cx="2493249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m:rPr>
                            <m:nor/>
                          </m:rPr>
                          <a:rPr lang="en-GB" sz="2400" dirty="0"/>
                          <m:t>e</m:t>
                        </m:r>
                        <m:r>
                          <m:rPr>
                            <m:nor/>
                          </m:rPr>
                          <a:rPr lang="en-GB" sz="2400" baseline="30000" dirty="0"/>
                          <m:t>(–0.0145)</m:t>
                        </m:r>
                        <m:r>
                          <m:rPr>
                            <m:nor/>
                          </m:rPr>
                          <a:rPr lang="en-GB" sz="2400" i="1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GB" sz="2400" i="1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GB" sz="24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641" y="3811918"/>
                <a:ext cx="2493249" cy="616515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71656" y="4388460"/>
                <a:ext cx="2493249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/>
                  <a:t> (–0.0145)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656" y="4388460"/>
                <a:ext cx="2493249" cy="616515"/>
              </a:xfrm>
              <a:prstGeom prst="rect">
                <a:avLst/>
              </a:prstGeom>
              <a:blipFill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12781" y="5157886"/>
            <a:ext cx="3720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both sides by –0.0145</a:t>
            </a:r>
            <a:endParaRPr lang="en-GB" sz="2000" i="1" baseline="300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125419" y="4957749"/>
                <a:ext cx="2493249" cy="770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ln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fun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−0.0145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GB" sz="2400" dirty="0"/>
                  <a:t>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419" y="4957749"/>
                <a:ext cx="2493249" cy="770147"/>
              </a:xfrm>
              <a:prstGeom prst="rect">
                <a:avLst/>
              </a:prstGeom>
              <a:blipFill>
                <a:blip r:embed="rId5"/>
                <a:stretch>
                  <a:fillRect b="-6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6"/>
            <a:extLst>
              <a:ext uri="{FF2B5EF4-FFF2-40B4-BE49-F238E27FC236}">
                <a16:creationId xmlns:a16="http://schemas.microsoft.com/office/drawing/2014/main" id="{9F7F4D4E-DA47-4025-AB45-974CF6A3D41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6"/>
            <a:extLst>
              <a:ext uri="{FF2B5EF4-FFF2-40B4-BE49-F238E27FC236}">
                <a16:creationId xmlns:a16="http://schemas.microsoft.com/office/drawing/2014/main" id="{FE7BEB30-95BB-4690-ACD3-9E1219120719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F47553-312F-C4FE-59EB-FC3EE8FCA636}"/>
              </a:ext>
            </a:extLst>
          </p:cNvPr>
          <p:cNvSpPr/>
          <p:nvPr/>
        </p:nvSpPr>
        <p:spPr>
          <a:xfrm>
            <a:off x="243334" y="732894"/>
            <a:ext cx="868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population,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thousands, of a city is modelled by the function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) = 15e</a:t>
            </a:r>
            <a:r>
              <a:rPr lang="en-GB" sz="2400" baseline="30000" dirty="0"/>
              <a:t>(–0.0145)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number of years after 1 January 2015. </a:t>
            </a:r>
          </a:p>
        </p:txBody>
      </p:sp>
    </p:spTree>
    <p:extLst>
      <p:ext uri="{BB962C8B-B14F-4D97-AF65-F5344CB8AC3E}">
        <p14:creationId xmlns:p14="http://schemas.microsoft.com/office/powerpoint/2010/main" val="14073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2" grpId="0"/>
      <p:bldP spid="30" grpId="0"/>
      <p:bldP spid="35" grpId="0"/>
      <p:bldP spid="15" grpId="0"/>
      <p:bldP spid="12" grpId="0"/>
      <p:bldP spid="13" grpId="0"/>
      <p:bldP spid="17" grpId="0"/>
      <p:bldP spid="18" grpId="0"/>
      <p:bldP spid="19" grpId="0"/>
      <p:bldP spid="21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6406" y="-32893"/>
            <a:ext cx="8229600" cy="6198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 dirty="0" err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 dirty="0" err="1">
                <a:latin typeface="Times New Roman" panose="02020603050405020304" pitchFamily="18" charset="0"/>
              </a:rPr>
              <a:t>x</a:t>
            </a:r>
            <a:r>
              <a:rPr lang="en-GB" altLang="en-US" sz="3200" dirty="0"/>
              <a:t> = </a:t>
            </a:r>
            <a:r>
              <a:rPr lang="en-GB" altLang="en-US" sz="3200" i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4" y="928688"/>
            <a:ext cx="8713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We can use logarithms to solve equations of the form </a:t>
            </a:r>
            <a:r>
              <a:rPr lang="en-GB" altLang="en-US" sz="2400" i="1" dirty="0" err="1"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r>
              <a:rPr lang="en-GB" altLang="en-US" sz="2400" dirty="0"/>
              <a:t>. For example:</a:t>
            </a:r>
            <a:endParaRPr lang="en-US" altLang="en-US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11338" y="1901825"/>
            <a:ext cx="605646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Find 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to 3 significant figures if 5</a:t>
            </a:r>
            <a:r>
              <a:rPr lang="en-GB" altLang="en-US" sz="2400" baseline="30000"/>
              <a:t>2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30.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0825" y="2540000"/>
            <a:ext cx="68387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We can solve this by taking logs of both sides: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57575" y="3057525"/>
            <a:ext cx="23070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log 5</a:t>
            </a:r>
            <a:r>
              <a:rPr lang="en-GB" altLang="en-US" sz="2400" baseline="30000"/>
              <a:t>2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log 30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71838" y="3575050"/>
            <a:ext cx="2505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2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log 5 = log 30</a:t>
            </a: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873998"/>
              </p:ext>
            </p:extLst>
          </p:nvPr>
        </p:nvGraphicFramePr>
        <p:xfrm>
          <a:off x="4316817" y="4128145"/>
          <a:ext cx="144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787400" progId="">
                  <p:embed/>
                </p:oleObj>
              </mc:Choice>
              <mc:Fallback>
                <p:oleObj name="Equation" r:id="rId2" imgW="1447800" imgH="787400" progId="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817" y="4128145"/>
                        <a:ext cx="144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0824" y="5080387"/>
            <a:ext cx="281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Using a calculator: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176764" y="5080387"/>
            <a:ext cx="3443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1.06 (to 3 sig. figs.)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78F7AF26-1230-4624-A6E4-9F86CC674F3A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63226CCB-FDB4-444A-96F2-C88897F154C7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9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5791200" cy="745588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04800" y="994022"/>
            <a:ext cx="8534400" cy="1610751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Char char=""/>
            </a:pPr>
            <a:r>
              <a:rPr lang="en-US" sz="2800" dirty="0"/>
              <a:t>One way to solve </a:t>
            </a:r>
            <a:r>
              <a:rPr lang="en-US" sz="2800" b="1" u="sng" dirty="0"/>
              <a:t>exponential equations</a:t>
            </a:r>
            <a:r>
              <a:rPr lang="en-US" sz="2800" dirty="0"/>
              <a:t> is to use the property that if 2 powers with the </a:t>
            </a:r>
            <a:r>
              <a:rPr lang="en-US" sz="2800" u="sng" dirty="0"/>
              <a:t>same base</a:t>
            </a:r>
            <a:r>
              <a:rPr lang="en-US" sz="2800" dirty="0"/>
              <a:t> are equal, then their exponents are equal.</a:t>
            </a:r>
          </a:p>
        </p:txBody>
      </p:sp>
      <p:sp>
        <p:nvSpPr>
          <p:cNvPr id="2" name="Rectangle 1"/>
          <p:cNvSpPr/>
          <p:nvPr/>
        </p:nvSpPr>
        <p:spPr>
          <a:xfrm>
            <a:off x="2612970" y="3312659"/>
            <a:ext cx="3918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For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 </a:t>
            </a:r>
            <a:r>
              <a:rPr lang="en-US" sz="4000" dirty="0"/>
              <a:t>&amp;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1</a:t>
            </a:r>
            <a:endParaRPr lang="en-US" sz="4000" b="1" i="1" dirty="0"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3D1ED-0199-4C6D-80B1-C23ACEF334CF}"/>
              </a:ext>
            </a:extLst>
          </p:cNvPr>
          <p:cNvSpPr/>
          <p:nvPr/>
        </p:nvSpPr>
        <p:spPr>
          <a:xfrm>
            <a:off x="1887019" y="2499264"/>
            <a:ext cx="49936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if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b="1" dirty="0">
                <a:cs typeface="Times New Roman" pitchFamily="18" charset="0"/>
              </a:rPr>
              <a:t>, then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2F5FC0BA-7E28-4632-9972-662D6ABE3ABF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10CAD192-C964-4908-8450-05438549BA79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EA8CB0A-CB25-CE01-F97D-5373E8963F89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4253228"/>
            <a:ext cx="8534400" cy="5236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40" indent="-205740" algn="l" rtl="0" eaLnBrk="1" latinLnBrk="0" hangingPunct="1">
              <a:spcBef>
                <a:spcPts val="435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71450" algn="l" rtl="0" eaLnBrk="1" latinLnBrk="0" hangingPunct="1">
              <a:spcBef>
                <a:spcPts val="278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" indent="-171450" algn="l" rtl="0" eaLnBrk="1" latinLnBrk="0" hangingPunct="1">
              <a:spcBef>
                <a:spcPts val="278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FontTx/>
              <a:buChar char="o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Char char="•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71450" algn="l" rtl="0" eaLnBrk="1" latinLnBrk="0" hangingPunct="1">
              <a:spcBef>
                <a:spcPts val="278"/>
              </a:spcBef>
              <a:buClr>
                <a:schemeClr val="accent2"/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" indent="-171450" algn="l" rtl="0" eaLnBrk="1" latinLnBrk="0" hangingPunct="1">
              <a:spcBef>
                <a:spcPts val="278"/>
              </a:spcBef>
              <a:buClr>
                <a:schemeClr val="accent1">
                  <a:tint val="60000"/>
                </a:schemeClr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660" indent="-171450" algn="l" rtl="0" eaLnBrk="1" latinLnBrk="0" hangingPunct="1">
              <a:spcBef>
                <a:spcPts val="278"/>
              </a:spcBef>
              <a:buClr>
                <a:schemeClr val="accent2">
                  <a:tint val="60000"/>
                </a:schemeClr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Char char=""/>
            </a:pPr>
            <a:r>
              <a:rPr lang="en-US" sz="2800" dirty="0"/>
              <a:t>Is not always easy to make the bases the same.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308C334-5E3B-019F-DA86-8E0023828FE7}"/>
              </a:ext>
            </a:extLst>
          </p:cNvPr>
          <p:cNvSpPr txBox="1">
            <a:spLocks noChangeArrowheads="1"/>
          </p:cNvSpPr>
          <p:nvPr/>
        </p:nvSpPr>
        <p:spPr>
          <a:xfrm>
            <a:off x="526366" y="4747749"/>
            <a:ext cx="8534400" cy="5236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40" indent="-205740" algn="l" rtl="0" eaLnBrk="1" latinLnBrk="0" hangingPunct="1">
              <a:spcBef>
                <a:spcPts val="435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71450" algn="l" rtl="0" eaLnBrk="1" latinLnBrk="0" hangingPunct="1">
              <a:spcBef>
                <a:spcPts val="278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" indent="-171450" algn="l" rtl="0" eaLnBrk="1" latinLnBrk="0" hangingPunct="1">
              <a:spcBef>
                <a:spcPts val="278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FontTx/>
              <a:buChar char="o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71450" algn="l" rtl="0" eaLnBrk="1" latinLnBrk="0" hangingPunct="1">
              <a:spcBef>
                <a:spcPts val="278"/>
              </a:spcBef>
              <a:buClr>
                <a:schemeClr val="accent3"/>
              </a:buClr>
              <a:buChar char="•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71450" algn="l" rtl="0" eaLnBrk="1" latinLnBrk="0" hangingPunct="1">
              <a:spcBef>
                <a:spcPts val="278"/>
              </a:spcBef>
              <a:buClr>
                <a:schemeClr val="accent2"/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" indent="-171450" algn="l" rtl="0" eaLnBrk="1" latinLnBrk="0" hangingPunct="1">
              <a:spcBef>
                <a:spcPts val="278"/>
              </a:spcBef>
              <a:buClr>
                <a:schemeClr val="accent1">
                  <a:tint val="60000"/>
                </a:schemeClr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660" indent="-171450" algn="l" rtl="0" eaLnBrk="1" latinLnBrk="0" hangingPunct="1">
              <a:spcBef>
                <a:spcPts val="278"/>
              </a:spcBef>
              <a:buClr>
                <a:schemeClr val="accent2">
                  <a:tint val="60000"/>
                </a:schemeClr>
              </a:buClr>
              <a:buChar char="•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In this situations we can use logarithms.</a:t>
            </a:r>
          </a:p>
        </p:txBody>
      </p:sp>
    </p:spTree>
    <p:extLst>
      <p:ext uri="{BB962C8B-B14F-4D97-AF65-F5344CB8AC3E}">
        <p14:creationId xmlns:p14="http://schemas.microsoft.com/office/powerpoint/2010/main" val="14319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3375" y="-26856"/>
            <a:ext cx="8229600" cy="7086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09750" y="1071563"/>
            <a:ext cx="637706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Find 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to 3 significant figures if 4</a:t>
            </a:r>
            <a:r>
              <a:rPr lang="en-GB" altLang="en-US" sz="2400" baseline="30000"/>
              <a:t>3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 baseline="30000"/>
              <a:t>+1</a:t>
            </a:r>
            <a:r>
              <a:rPr lang="en-GB" altLang="en-US" sz="2400"/>
              <a:t> = 7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 baseline="30000"/>
              <a:t>+2</a:t>
            </a:r>
            <a:r>
              <a:rPr lang="en-GB" altLang="en-US" sz="2400"/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1628800"/>
            <a:ext cx="3866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Taking logs of both sides: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131840" y="2132856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3000" imgH="406400" progId="">
                  <p:embed/>
                </p:oleObj>
              </mc:Choice>
              <mc:Fallback>
                <p:oleObj name="Equation" r:id="rId2" imgW="2413000" imgH="406400" progId="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132856"/>
                        <a:ext cx="2413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555776" y="2636912"/>
          <a:ext cx="3543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300" imgH="355600" progId="">
                  <p:embed/>
                </p:oleObj>
              </mc:Choice>
              <mc:Fallback>
                <p:oleObj name="Equation" r:id="rId4" imgW="3543300" imgH="355600" progId="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636912"/>
                        <a:ext cx="3543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195736" y="3140968"/>
          <a:ext cx="4445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5000" imgH="355600" progId="">
                  <p:embed/>
                </p:oleObj>
              </mc:Choice>
              <mc:Fallback>
                <p:oleObj name="Equation" r:id="rId6" imgW="4445000" imgH="355600" progId="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140968"/>
                        <a:ext cx="4445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2027238" y="4300538"/>
          <a:ext cx="4419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19600" imgH="355600" progId="">
                  <p:embed/>
                </p:oleObj>
              </mc:Choice>
              <mc:Fallback>
                <p:oleObj name="Equation" r:id="rId8" imgW="4419600" imgH="355600" progId="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4300538"/>
                        <a:ext cx="4419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089400" y="4910138"/>
          <a:ext cx="2413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13000" imgH="787400" progId="">
                  <p:embed/>
                </p:oleObj>
              </mc:Choice>
              <mc:Fallback>
                <p:oleObj name="Equation" r:id="rId10" imgW="2413000" imgH="787400" progId="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4910138"/>
                        <a:ext cx="2413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078288" y="5953125"/>
          <a:ext cx="2971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71800" imgH="355600" progId="">
                  <p:embed/>
                </p:oleObj>
              </mc:Choice>
              <mc:Fallback>
                <p:oleObj name="Equation" r:id="rId12" imgW="2971800" imgH="355600" progId="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5953125"/>
                        <a:ext cx="2971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hlinkClick r:id="rId14"/>
            <a:extLst>
              <a:ext uri="{FF2B5EF4-FFF2-40B4-BE49-F238E27FC236}">
                <a16:creationId xmlns:a16="http://schemas.microsoft.com/office/drawing/2014/main" id="{2F51894B-04FD-4C8C-B6FB-0E5C27DC5F6D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14"/>
            <a:extLst>
              <a:ext uri="{FF2B5EF4-FFF2-40B4-BE49-F238E27FC236}">
                <a16:creationId xmlns:a16="http://schemas.microsoft.com/office/drawing/2014/main" id="{A8A92BEB-F4D3-41C5-89E4-6A1589D6D327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6675" y="1069975"/>
            <a:ext cx="578876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Solve e</a:t>
            </a:r>
            <a:r>
              <a:rPr lang="en-GB" altLang="en-US" sz="2400" baseline="30000" dirty="0"/>
              <a:t>3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5</a:t>
            </a:r>
            <a:r>
              <a:rPr lang="en-GB" altLang="en-US" sz="2400" baseline="30000" dirty="0">
                <a:latin typeface="Times New Roman" panose="02020603050405020304" pitchFamily="18" charset="0"/>
              </a:rPr>
              <a:t>1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 - x</a:t>
            </a:r>
            <a:r>
              <a:rPr lang="en-GB" altLang="en-US" sz="2400" i="1" dirty="0">
                <a:latin typeface="Times New Roman" panose="02020603050405020304" pitchFamily="18" charset="0"/>
              </a:rPr>
              <a:t> </a:t>
            </a:r>
            <a:r>
              <a:rPr lang="en-GB" altLang="en-US" sz="2400" dirty="0"/>
              <a:t> giving an exact answer.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2145010"/>
            <a:ext cx="4799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/>
              <a:t>Using natural logs since ln 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endParaRPr lang="en-GB" altLang="en-US" sz="24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5" y="3259142"/>
            <a:ext cx="3430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So, bring down the exponents:</a:t>
            </a:r>
          </a:p>
        </p:txBody>
      </p:sp>
      <p:sp>
        <p:nvSpPr>
          <p:cNvPr id="6" name="Rectangle 5"/>
          <p:cNvSpPr/>
          <p:nvPr/>
        </p:nvSpPr>
        <p:spPr>
          <a:xfrm>
            <a:off x="3980198" y="1683345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e</a:t>
            </a:r>
            <a:r>
              <a:rPr lang="en-GB" altLang="en-US" sz="2400" baseline="30000" dirty="0">
                <a:solidFill>
                  <a:srgbClr val="002060"/>
                </a:solidFill>
              </a:rPr>
              <a:t>3</a:t>
            </a:r>
            <a:r>
              <a:rPr lang="en-GB" alt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= 5</a:t>
            </a:r>
            <a:r>
              <a:rPr lang="en-GB" altLang="en-US" sz="2400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 - x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674222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ln e</a:t>
            </a:r>
            <a:r>
              <a:rPr lang="en-GB" altLang="en-US" sz="2400" baseline="30000" dirty="0">
                <a:solidFill>
                  <a:srgbClr val="002060"/>
                </a:solidFill>
              </a:rPr>
              <a:t>3</a:t>
            </a:r>
            <a:r>
              <a:rPr lang="en-GB" alt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= ln 5</a:t>
            </a:r>
            <a:r>
              <a:rPr lang="en-GB" altLang="en-US" sz="2400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i="1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 - x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9276" y="3191718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3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= (</a:t>
            </a:r>
            <a:r>
              <a:rPr lang="en-GB" alt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- x</a:t>
            </a:r>
            <a:r>
              <a:rPr lang="en-GB" altLang="en-US" sz="2400" dirty="0">
                <a:solidFill>
                  <a:srgbClr val="002060"/>
                </a:solidFill>
              </a:rPr>
              <a:t>) ln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4849" y="3639098"/>
            <a:ext cx="2383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3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= ln 5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- x</a:t>
            </a:r>
            <a:r>
              <a:rPr lang="en-GB" altLang="en-US" sz="2400" dirty="0">
                <a:solidFill>
                  <a:srgbClr val="002060"/>
                </a:solidFill>
              </a:rPr>
              <a:t> ln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0825" y="3724536"/>
            <a:ext cx="28023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Expanding the brackets: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95952" y="4094712"/>
            <a:ext cx="2504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02060"/>
                </a:solidFill>
              </a:rPr>
              <a:t>3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+ x</a:t>
            </a:r>
            <a:r>
              <a:rPr lang="en-GB" altLang="en-US" sz="2400" dirty="0">
                <a:solidFill>
                  <a:srgbClr val="002060"/>
                </a:solidFill>
              </a:rPr>
              <a:t> ln 5 = ln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50825" y="4148949"/>
            <a:ext cx="32672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Collecting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-terms together: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26106" y="4557221"/>
            <a:ext cx="2501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02060"/>
                </a:solidFill>
              </a:rPr>
              <a:t> (3</a:t>
            </a:r>
            <a:r>
              <a:rPr lang="en-GB" alt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+ </a:t>
            </a:r>
            <a:r>
              <a:rPr lang="en-GB" altLang="en-US" sz="2400" dirty="0">
                <a:solidFill>
                  <a:srgbClr val="002060"/>
                </a:solidFill>
              </a:rPr>
              <a:t>ln 5) = ln 5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0979" y="4611458"/>
            <a:ext cx="14542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Factorising: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54849" y="5147100"/>
                <a:ext cx="1704313" cy="754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02060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altLang="en-US" sz="2400" dirty="0">
                            <a:solidFill>
                              <a:srgbClr val="002060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altLang="en-US" sz="2400" b="0" i="0" dirty="0" smtClean="0">
                            <a:solidFill>
                              <a:srgbClr val="002060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altLang="en-US" sz="2400" b="0" i="0" dirty="0" smtClean="0">
                            <a:solidFill>
                              <a:srgbClr val="002060"/>
                            </a:solidFill>
                          </a:rPr>
                          <m:t> 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altLang="en-US" sz="2400" dirty="0">
                            <a:solidFill>
                              <a:srgbClr val="002060"/>
                            </a:solidFill>
                          </a:rPr>
                          <m:t>3+ </m:t>
                        </m:r>
                        <m:r>
                          <m:rPr>
                            <m:nor/>
                          </m:rPr>
                          <a:rPr lang="en-GB" altLang="en-US" sz="2400" dirty="0">
                            <a:solidFill>
                              <a:srgbClr val="002060"/>
                            </a:solidFill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GB" altLang="en-US" sz="2400" dirty="0">
                            <a:solidFill>
                              <a:srgbClr val="002060"/>
                            </a:solidFill>
                          </a:rPr>
                          <m:t> 5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849" y="5147100"/>
                <a:ext cx="1704313" cy="754181"/>
              </a:xfrm>
              <a:prstGeom prst="rect">
                <a:avLst/>
              </a:prstGeom>
              <a:blipFill>
                <a:blip r:embed="rId2"/>
                <a:stretch>
                  <a:fillRect l="-5735" b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814080" y="5775432"/>
            <a:ext cx="77210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Leave your answer in log form since an exact answer is required.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3627B1D9-3DDF-424A-8201-B3C3687840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72BA18FF-9B8D-413A-B591-60645ABB50EB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9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0979" y="73849"/>
            <a:ext cx="8229600" cy="645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of the form </a:t>
            </a:r>
            <a:r>
              <a:rPr lang="en-GB" altLang="en-US" sz="3200" i="1">
                <a:latin typeface="Times New Roman" panose="02020603050405020304" pitchFamily="18" charset="0"/>
              </a:rPr>
              <a:t>a</a:t>
            </a:r>
            <a:r>
              <a:rPr lang="en-GB" altLang="en-US" sz="32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3200"/>
              <a:t> = </a:t>
            </a:r>
            <a:r>
              <a:rPr lang="en-GB" altLang="en-US" sz="3200" i="1">
                <a:latin typeface="Times New Roman" panose="02020603050405020304" pitchFamily="18" charset="0"/>
              </a:rPr>
              <a:t>b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6675" y="1069975"/>
            <a:ext cx="69028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Solve 3</a:t>
            </a:r>
            <a:r>
              <a:rPr lang="en-GB" altLang="en-US" sz="2400" baseline="30000"/>
              <a:t>2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–5(3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) + 4 = 0 to 3 significant figures.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1603375"/>
            <a:ext cx="6564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If we let </a:t>
            </a:r>
            <a:r>
              <a:rPr lang="en-GB" altLang="en-US" sz="2400" i="1">
                <a:latin typeface="Times New Roman" panose="02020603050405020304" pitchFamily="18" charset="0"/>
              </a:rPr>
              <a:t>y</a:t>
            </a:r>
            <a:r>
              <a:rPr lang="en-GB" altLang="en-US" sz="2400"/>
              <a:t> = 3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we can write the equation as: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619500" y="2066925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174" imgH="406224" progId="">
                  <p:embed/>
                </p:oleObj>
              </mc:Choice>
              <mc:Fallback>
                <p:oleObj name="Equation" r:id="rId2" imgW="1904174" imgH="406224" progId="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2066925"/>
                        <a:ext cx="1905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403600" y="2522538"/>
          <a:ext cx="2120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900" imgH="355600" progId="">
                  <p:embed/>
                </p:oleObj>
              </mc:Choice>
              <mc:Fallback>
                <p:oleObj name="Equation" r:id="rId4" imgW="2120900" imgH="355600" progId="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2522538"/>
                        <a:ext cx="2120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708400" y="2928938"/>
          <a:ext cx="2044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43813" imgH="355446" progId="">
                  <p:embed/>
                </p:oleObj>
              </mc:Choice>
              <mc:Fallback>
                <p:oleObj name="Equation" r:id="rId6" imgW="2043813" imgH="355446" progId="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928938"/>
                        <a:ext cx="2044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50825" y="3259142"/>
            <a:ext cx="5661025" cy="461963"/>
            <a:chOff x="158" y="2535"/>
            <a:chExt cx="3566" cy="291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58" y="2535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/>
                <a:t>So:</a:t>
              </a:r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/>
          </p:nvGraphicFramePr>
          <p:xfrm>
            <a:off x="2260" y="2571"/>
            <a:ext cx="146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24100" imgH="342900" progId="">
                    <p:embed/>
                  </p:oleObj>
                </mc:Choice>
                <mc:Fallback>
                  <p:oleObj name="Equation" r:id="rId8" imgW="2324100" imgH="342900" progId="">
                    <p:embed/>
                    <p:pic>
                      <p:nvPicPr>
                        <p:cNvPr id="1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0" y="2571"/>
                          <a:ext cx="1464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50825" y="3670300"/>
            <a:ext cx="29338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If 3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1 then 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0.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50825" y="4051300"/>
            <a:ext cx="69749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Now, solving 3</a:t>
            </a:r>
            <a:r>
              <a:rPr lang="en-GB" altLang="en-US" sz="2400" i="1" baseline="30000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4 by taking logs of both sides: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3663950" y="4508500"/>
          <a:ext cx="1816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15312" imgH="406224" progId="">
                  <p:embed/>
                </p:oleObj>
              </mc:Choice>
              <mc:Fallback>
                <p:oleObj name="Equation" r:id="rId10" imgW="1815312" imgH="406224" progId="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4508500"/>
                        <a:ext cx="1816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3567113" y="4975225"/>
          <a:ext cx="1917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16868" imgH="355446" progId="">
                  <p:embed/>
                </p:oleObj>
              </mc:Choice>
              <mc:Fallback>
                <p:oleObj name="Equation" r:id="rId12" imgW="1916868" imgH="355446" progId="">
                  <p:embed/>
                  <p:pic>
                    <p:nvPicPr>
                      <p:cNvPr id="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4975225"/>
                        <a:ext cx="1917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4300538" y="5392738"/>
          <a:ext cx="1206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06500" imgH="787400" progId="">
                  <p:embed/>
                </p:oleObj>
              </mc:Choice>
              <mc:Fallback>
                <p:oleObj name="Equation" r:id="rId14" imgW="1206500" imgH="787400" progId="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5392738"/>
                        <a:ext cx="1206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4303713" y="6242050"/>
          <a:ext cx="3086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086100" imgH="355600" progId="">
                  <p:embed/>
                </p:oleObj>
              </mc:Choice>
              <mc:Fallback>
                <p:oleObj name="Equation" r:id="rId16" imgW="3086100" imgH="355600" progId="">
                  <p:embed/>
                  <p:pic>
                    <p:nvPicPr>
                      <p:cNvPr id="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6242050"/>
                        <a:ext cx="3086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hlinkClick r:id="rId18"/>
            <a:extLst>
              <a:ext uri="{FF2B5EF4-FFF2-40B4-BE49-F238E27FC236}">
                <a16:creationId xmlns:a16="http://schemas.microsoft.com/office/drawing/2014/main" id="{5F8FBF7B-C7B8-4F2A-A7DC-85665FF61890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8"/>
            <a:extLst>
              <a:ext uri="{FF2B5EF4-FFF2-40B4-BE49-F238E27FC236}">
                <a16:creationId xmlns:a16="http://schemas.microsoft.com/office/drawing/2014/main" id="{D8BEDE34-A0A5-43DD-AAD2-F4936A2DE665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3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03225" y="36307"/>
            <a:ext cx="8229600" cy="7008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/>
              <a:t>Solving equations involving logarithms</a:t>
            </a:r>
            <a:endParaRPr lang="en-GB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0825" y="928688"/>
            <a:ext cx="8642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We can use the laws of logarithms to solve equations.</a:t>
            </a:r>
            <a:br>
              <a:rPr lang="en-GB" altLang="en-US" sz="2400"/>
            </a:br>
            <a:r>
              <a:rPr lang="en-GB" altLang="en-US" sz="2400"/>
              <a:t>For example:</a:t>
            </a:r>
            <a:endParaRPr lang="en-US" altLang="en-US" sz="24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95588" y="1700213"/>
            <a:ext cx="359585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Solve log</a:t>
            </a:r>
            <a:r>
              <a:rPr lang="en-GB" altLang="en-US" sz="2400" baseline="-25000"/>
              <a:t>5</a:t>
            </a:r>
            <a:r>
              <a:rPr lang="en-GB" altLang="en-US" sz="2400"/>
              <a:t> 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+ 2 = log</a:t>
            </a:r>
            <a:r>
              <a:rPr lang="en-GB" altLang="en-US" sz="2400" baseline="-25000"/>
              <a:t>5 </a:t>
            </a:r>
            <a:r>
              <a:rPr lang="en-GB" altLang="en-US" sz="2400"/>
              <a:t>10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To solve this equation we have to write the constant value 2 in logarithmic form: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92513" y="3043238"/>
            <a:ext cx="5290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2 = 2 log</a:t>
            </a:r>
            <a:r>
              <a:rPr lang="en-GB" altLang="en-US" sz="2400" baseline="-25000"/>
              <a:t>5</a:t>
            </a:r>
            <a:r>
              <a:rPr lang="en-GB" altLang="en-US" sz="2400"/>
              <a:t> 5	        because log</a:t>
            </a:r>
            <a:r>
              <a:rPr lang="en-GB" altLang="en-US" sz="2400" baseline="-25000"/>
              <a:t>5</a:t>
            </a:r>
            <a:r>
              <a:rPr lang="en-GB" altLang="en-US" sz="2400"/>
              <a:t> 5 = 1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275" y="3486150"/>
            <a:ext cx="13724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= log</a:t>
            </a:r>
            <a:r>
              <a:rPr lang="en-GB" altLang="en-US" sz="2400" baseline="-25000"/>
              <a:t>5</a:t>
            </a:r>
            <a:r>
              <a:rPr lang="en-GB" altLang="en-US" sz="2400"/>
              <a:t> 5</a:t>
            </a:r>
            <a:r>
              <a:rPr lang="en-GB" altLang="en-US" sz="2400" baseline="30000"/>
              <a:t>2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51275" y="3929063"/>
            <a:ext cx="1435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= log</a:t>
            </a:r>
            <a:r>
              <a:rPr lang="en-GB" altLang="en-US" sz="2400" baseline="-25000"/>
              <a:t>5</a:t>
            </a:r>
            <a:r>
              <a:rPr lang="en-GB" altLang="en-US" sz="2400"/>
              <a:t> 25</a:t>
            </a:r>
            <a:endParaRPr lang="en-GB" altLang="en-US" sz="2400" baseline="300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4371975"/>
            <a:ext cx="5312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The equation can now be written as: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776538" y="4813300"/>
            <a:ext cx="3663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log</a:t>
            </a:r>
            <a:r>
              <a:rPr lang="en-GB" altLang="en-US" sz="2400" baseline="-25000"/>
              <a:t>5</a:t>
            </a:r>
            <a:r>
              <a:rPr lang="en-GB" altLang="en-US" sz="2400"/>
              <a:t> 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+ log</a:t>
            </a:r>
            <a:r>
              <a:rPr lang="en-GB" altLang="en-US" sz="2400" baseline="-25000"/>
              <a:t>5</a:t>
            </a:r>
            <a:r>
              <a:rPr lang="en-GB" altLang="en-US" sz="2400"/>
              <a:t> 25 = log</a:t>
            </a:r>
            <a:r>
              <a:rPr lang="en-GB" altLang="en-US" sz="2400" baseline="-25000"/>
              <a:t>5</a:t>
            </a:r>
            <a:r>
              <a:rPr lang="en-GB" altLang="en-US" sz="2400"/>
              <a:t> 10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27450" y="5256213"/>
            <a:ext cx="27061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log</a:t>
            </a:r>
            <a:r>
              <a:rPr lang="en-GB" altLang="en-US" sz="2400" baseline="-25000"/>
              <a:t>5</a:t>
            </a:r>
            <a:r>
              <a:rPr lang="en-GB" altLang="en-US" sz="2400"/>
              <a:t> 25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log</a:t>
            </a:r>
            <a:r>
              <a:rPr lang="en-GB" altLang="en-US" sz="2400" baseline="-25000"/>
              <a:t>5</a:t>
            </a:r>
            <a:r>
              <a:rPr lang="en-GB" altLang="en-US" sz="2400"/>
              <a:t> 10 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330700" y="5699125"/>
            <a:ext cx="1452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25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10 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676775" y="6140450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r>
              <a:rPr lang="en-GB" altLang="en-US" sz="2400"/>
              <a:t> = 0.4</a:t>
            </a:r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5F6D3C94-4A88-433A-9F44-DB195D3C6853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52D51698-4C8E-4916-ABD5-5AED5853A321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5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485886" y="2263280"/>
            <a:ext cx="3810000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Taking the logarithm of each side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11034" y="2760791"/>
            <a:ext cx="1028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D5B6DA0-EAF3-B0BB-111E-C1A669FE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527451"/>
            <a:ext cx="3366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exact answer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905DBF-5BD2-4C0A-BD7D-D94E6FFF4FE8}"/>
              </a:ext>
            </a:extLst>
          </p:cNvPr>
          <p:cNvSpPr/>
          <p:nvPr/>
        </p:nvSpPr>
        <p:spPr>
          <a:xfrm>
            <a:off x="2536093" y="2233518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354182-B204-593C-BF76-6B391B946BC5}"/>
              </a:ext>
            </a:extLst>
          </p:cNvPr>
          <p:cNvSpPr/>
          <p:nvPr/>
        </p:nvSpPr>
        <p:spPr>
          <a:xfrm>
            <a:off x="3281990" y="2772592"/>
            <a:ext cx="1028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25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28CA00-ED27-0335-C2E3-9D64AB3B03A2}"/>
              </a:ext>
            </a:extLst>
          </p:cNvPr>
          <p:cNvSpPr/>
          <p:nvPr/>
        </p:nvSpPr>
        <p:spPr>
          <a:xfrm>
            <a:off x="2931471" y="2768247"/>
            <a:ext cx="458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A7ED229E-5AFC-AB42-4E80-9E261C470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886" y="2811187"/>
            <a:ext cx="3810000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Using the rule: log b</a:t>
            </a:r>
            <a:r>
              <a:rPr lang="en-US" baseline="30000" dirty="0">
                <a:solidFill>
                  <a:srgbClr val="FF6600"/>
                </a:solidFill>
                <a:latin typeface="+mn-lt"/>
              </a:rPr>
              <a:t>n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= n log b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CC16C8-D3A0-C829-E5DA-C2C298850EAB}"/>
              </a:ext>
            </a:extLst>
          </p:cNvPr>
          <p:cNvSpPr/>
          <p:nvPr/>
        </p:nvSpPr>
        <p:spPr>
          <a:xfrm>
            <a:off x="1689889" y="3307458"/>
            <a:ext cx="1332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</a:t>
            </a:r>
            <a:endParaRPr lang="en-GB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2C1A33-D92E-A2C2-B948-5B2E7C7B01ED}"/>
              </a:ext>
            </a:extLst>
          </p:cNvPr>
          <p:cNvSpPr/>
          <p:nvPr/>
        </p:nvSpPr>
        <p:spPr>
          <a:xfrm>
            <a:off x="3264747" y="3319259"/>
            <a:ext cx="1028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25</a:t>
            </a:r>
            <a:endParaRPr lang="en-GB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FE9595-A6DA-82E6-9ED7-B4DB70529612}"/>
              </a:ext>
            </a:extLst>
          </p:cNvPr>
          <p:cNvSpPr/>
          <p:nvPr/>
        </p:nvSpPr>
        <p:spPr>
          <a:xfrm>
            <a:off x="2914228" y="3314914"/>
            <a:ext cx="458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CC400983-4756-580D-D914-344968BB6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886" y="3399696"/>
            <a:ext cx="3810000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Dividing by log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15C927-97D6-7CEA-EEB2-7862B757A377}"/>
              </a:ext>
            </a:extLst>
          </p:cNvPr>
          <p:cNvSpPr/>
          <p:nvPr/>
        </p:nvSpPr>
        <p:spPr>
          <a:xfrm>
            <a:off x="2433627" y="4318833"/>
            <a:ext cx="713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F74910-5C04-98C8-CD36-BFC7683E0589}"/>
              </a:ext>
            </a:extLst>
          </p:cNvPr>
          <p:cNvSpPr/>
          <p:nvPr/>
        </p:nvSpPr>
        <p:spPr>
          <a:xfrm>
            <a:off x="3259296" y="4143836"/>
            <a:ext cx="1028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25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6C6866-CF03-8FF8-20B0-9DE27590D6C4}"/>
              </a:ext>
            </a:extLst>
          </p:cNvPr>
          <p:cNvSpPr/>
          <p:nvPr/>
        </p:nvSpPr>
        <p:spPr>
          <a:xfrm>
            <a:off x="2900294" y="4314488"/>
            <a:ext cx="458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EC409D-5641-2F9A-0CE7-9FD6D27717CF}"/>
              </a:ext>
            </a:extLst>
          </p:cNvPr>
          <p:cNvSpPr/>
          <p:nvPr/>
        </p:nvSpPr>
        <p:spPr>
          <a:xfrm>
            <a:off x="3299206" y="4540145"/>
            <a:ext cx="1332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01A8E5-A9EB-E25A-7765-EC8BEA0065A2}"/>
              </a:ext>
            </a:extLst>
          </p:cNvPr>
          <p:cNvSpPr/>
          <p:nvPr/>
        </p:nvSpPr>
        <p:spPr>
          <a:xfrm>
            <a:off x="3302475" y="3693273"/>
            <a:ext cx="1057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 2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49DFE28-8299-0B7A-0268-999FE8BCB574}"/>
              </a:ext>
            </a:extLst>
          </p:cNvPr>
          <p:cNvSpPr/>
          <p:nvPr/>
        </p:nvSpPr>
        <p:spPr>
          <a:xfrm>
            <a:off x="2067445" y="3702130"/>
            <a:ext cx="1332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 2</a:t>
            </a:r>
            <a:endParaRPr lang="en-GB" sz="2400" dirty="0">
              <a:solidFill>
                <a:srgbClr val="FF6600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C9C0287-6C2E-AC83-EFBA-24EBBDA4E191}"/>
              </a:ext>
            </a:extLst>
          </p:cNvPr>
          <p:cNvCxnSpPr/>
          <p:nvPr/>
        </p:nvCxnSpPr>
        <p:spPr>
          <a:xfrm>
            <a:off x="2067445" y="3767154"/>
            <a:ext cx="750121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A3090C9-5B80-0372-989C-74FE84754BB0}"/>
              </a:ext>
            </a:extLst>
          </p:cNvPr>
          <p:cNvCxnSpPr/>
          <p:nvPr/>
        </p:nvCxnSpPr>
        <p:spPr>
          <a:xfrm>
            <a:off x="3341163" y="3767154"/>
            <a:ext cx="750121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BBCBBE4-9950-2703-BE0C-1B119CC39168}"/>
              </a:ext>
            </a:extLst>
          </p:cNvPr>
          <p:cNvCxnSpPr/>
          <p:nvPr/>
        </p:nvCxnSpPr>
        <p:spPr>
          <a:xfrm>
            <a:off x="3281989" y="4588254"/>
            <a:ext cx="822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ED73035-F843-E30F-1CB4-52052BC852D5}"/>
              </a:ext>
            </a:extLst>
          </p:cNvPr>
          <p:cNvCxnSpPr>
            <a:cxnSpLocks/>
          </p:cNvCxnSpPr>
          <p:nvPr/>
        </p:nvCxnSpPr>
        <p:spPr>
          <a:xfrm flipV="1">
            <a:off x="2067445" y="3924105"/>
            <a:ext cx="750121" cy="16240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159720-EF03-72C2-3BCF-C278BB0AB06A}"/>
              </a:ext>
            </a:extLst>
          </p:cNvPr>
          <p:cNvCxnSpPr>
            <a:cxnSpLocks/>
          </p:cNvCxnSpPr>
          <p:nvPr/>
        </p:nvCxnSpPr>
        <p:spPr>
          <a:xfrm flipV="1">
            <a:off x="2164107" y="3483629"/>
            <a:ext cx="604383" cy="17016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8">
            <a:extLst>
              <a:ext uri="{FF2B5EF4-FFF2-40B4-BE49-F238E27FC236}">
                <a16:creationId xmlns:a16="http://schemas.microsoft.com/office/drawing/2014/main" id="{3A082075-31F8-2EE5-C249-7B4032225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052" y="4379244"/>
            <a:ext cx="3810000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Dividing by 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0B7650-8318-7AF3-22E0-A66E39E98855}"/>
              </a:ext>
            </a:extLst>
          </p:cNvPr>
          <p:cNvSpPr/>
          <p:nvPr/>
        </p:nvSpPr>
        <p:spPr>
          <a:xfrm>
            <a:off x="2598013" y="5236807"/>
            <a:ext cx="39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35DDA3D-033A-735F-A349-D5F481B26658}"/>
              </a:ext>
            </a:extLst>
          </p:cNvPr>
          <p:cNvSpPr/>
          <p:nvPr/>
        </p:nvSpPr>
        <p:spPr>
          <a:xfrm>
            <a:off x="3241520" y="5071331"/>
            <a:ext cx="1028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25</a:t>
            </a:r>
            <a:endParaRPr lang="en-GB" sz="2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64D5A08-0863-580F-1176-172065E84F52}"/>
              </a:ext>
            </a:extLst>
          </p:cNvPr>
          <p:cNvSpPr/>
          <p:nvPr/>
        </p:nvSpPr>
        <p:spPr>
          <a:xfrm>
            <a:off x="2882518" y="5241983"/>
            <a:ext cx="458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0FE37B9-BB40-52AC-7E06-2DF9205B774D}"/>
              </a:ext>
            </a:extLst>
          </p:cNvPr>
          <p:cNvSpPr/>
          <p:nvPr/>
        </p:nvSpPr>
        <p:spPr>
          <a:xfrm>
            <a:off x="3281430" y="5467640"/>
            <a:ext cx="1332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log 2</a:t>
            </a:r>
            <a:endParaRPr lang="en-GB" sz="240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B0DF962-5DF8-D3F3-9DA1-BD1F68BA7F05}"/>
              </a:ext>
            </a:extLst>
          </p:cNvPr>
          <p:cNvCxnSpPr/>
          <p:nvPr/>
        </p:nvCxnSpPr>
        <p:spPr>
          <a:xfrm>
            <a:off x="3264213" y="5515749"/>
            <a:ext cx="10058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F9F23E05-BEAD-B23A-5A70-6354CF86CA7B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97FB0490-38D5-0ABA-06C7-5DDE4145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EFA2F408-F2FB-D442-9D6C-F5D37377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12" grpId="0"/>
      <p:bldP spid="8" grpId="0"/>
      <p:bldP spid="9" grpId="0"/>
      <p:bldP spid="10" grpId="0"/>
      <p:bldP spid="11" grpId="0"/>
      <p:bldP spid="1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D5B6DA0-EAF3-B0BB-111E-C1A669FE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905DBF-5BD2-4C0A-BD7D-D94E6FFF4FE8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3DAC3C-1DC1-07BA-5831-DF6AC1603033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32CE32-C972-03AF-5819-08EB81843017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9698AAD4-6730-625E-971D-E858E6483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95127559-92C6-8F1C-19A4-E413F1E20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CADE28-A895-0F69-022A-D858A4F45C3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1987833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12" grpId="0"/>
      <p:bldP spid="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2026D4FC-09AF-F875-4787-29F744C46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02C2B8-84D2-31A9-E8EE-8C7215B7557C}"/>
              </a:ext>
            </a:extLst>
          </p:cNvPr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C66BC3BA-336B-9F0B-0FD3-415C21A21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91741F-2858-8095-D598-8301AD92A188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EFE919-58DD-4D5B-22FD-D70D750256CB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7BF297-72D0-9C3D-B5EB-ED10FD4876B9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A3CC6B68-3BFB-243E-6BFE-BA269DD14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9C67942C-943D-1D0B-EBA0-4069A35A6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4D045B-9EFC-44BF-F845-1AF90A5A99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1984265" cy="46634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C0AD29-B8BF-ABFC-A0AB-F1A383561DDE}"/>
              </a:ext>
            </a:extLst>
          </p:cNvPr>
          <p:cNvSpPr/>
          <p:nvPr/>
        </p:nvSpPr>
        <p:spPr>
          <a:xfrm>
            <a:off x="4696187" y="2726278"/>
            <a:ext cx="523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878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F0CF1F69-9C0F-E7A4-47D2-453B697A6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78A4FA-B1B8-DC18-B65C-263BAA75945A}"/>
              </a:ext>
            </a:extLst>
          </p:cNvPr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56BE0CCC-13DC-488D-8AEC-552C6BDED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ECA16E-2E54-5657-45F0-030A72FB5E31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F9EDC18-61A2-F03E-A96B-5AB7166DE0AD}"/>
              </a:ext>
            </a:extLst>
          </p:cNvPr>
          <p:cNvSpPr/>
          <p:nvPr/>
        </p:nvSpPr>
        <p:spPr>
          <a:xfrm>
            <a:off x="5050362" y="274146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911C-D8E7-C8D9-27ED-0F415798004E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2502761D-8124-E69D-F66D-96E9E98B0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FF9AC16D-8D65-BA6B-D05E-E44560C4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F3DDA117-D436-5F33-B6C7-98296DAA4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2E9616-E94B-9C54-B0B0-FC708FD5AA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2002192" cy="46634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3C230E-DEEA-759D-209C-412046913B92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92892-CEC1-3614-1467-D4C26DB609C1}"/>
              </a:ext>
            </a:extLst>
          </p:cNvPr>
          <p:cNvSpPr/>
          <p:nvPr/>
        </p:nvSpPr>
        <p:spPr>
          <a:xfrm>
            <a:off x="4696187" y="2726278"/>
            <a:ext cx="523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8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7E9B7F-1599-70C6-85DE-CA57CCF00591}"/>
              </a:ext>
            </a:extLst>
          </p:cNvPr>
          <p:cNvSpPr/>
          <p:nvPr/>
        </p:nvSpPr>
        <p:spPr>
          <a:xfrm>
            <a:off x="5087808" y="3288329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3E1321-4785-E803-0F14-18B71B40F2F3}"/>
              </a:ext>
            </a:extLst>
          </p:cNvPr>
          <p:cNvSpPr/>
          <p:nvPr/>
        </p:nvSpPr>
        <p:spPr>
          <a:xfrm>
            <a:off x="3524704" y="3288329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E1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7F2EFB-4607-A82E-511C-0596924255EA}"/>
              </a:ext>
            </a:extLst>
          </p:cNvPr>
          <p:cNvSpPr/>
          <p:nvPr/>
        </p:nvSpPr>
        <p:spPr>
          <a:xfrm>
            <a:off x="5688057" y="3288329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70E934F8-1D90-6BA1-B13F-ADFE370AE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C33164B0-76E5-1676-0009-06EA2EF0B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1707CD4-BA0D-B18F-000D-880E40A76777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458116-BF50-11FD-3BDF-8F7CF43F6D22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204D2502-5402-ABD5-42A1-840C14CDE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27EA8B58-D4CD-8BBC-F895-850F8ED82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B2BA96-D486-BA54-8EAC-6B70D7760F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2011845" cy="46634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26F86B-C305-46F0-9883-7559D883A495}"/>
              </a:ext>
            </a:extLst>
          </p:cNvPr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91A954-701C-584A-ACEC-E7A9B388665B}"/>
              </a:ext>
            </a:extLst>
          </p:cNvPr>
          <p:cNvSpPr/>
          <p:nvPr/>
        </p:nvSpPr>
        <p:spPr>
          <a:xfrm>
            <a:off x="5050362" y="274146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E65A8C-10B3-22A2-F195-D5230E8593ED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E306BE-83B1-2727-4D2A-8F2A48C91F33}"/>
              </a:ext>
            </a:extLst>
          </p:cNvPr>
          <p:cNvSpPr/>
          <p:nvPr/>
        </p:nvSpPr>
        <p:spPr>
          <a:xfrm>
            <a:off x="4696187" y="2726278"/>
            <a:ext cx="523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038334-ED3F-6D94-F7DA-73C3673B47D2}"/>
              </a:ext>
            </a:extLst>
          </p:cNvPr>
          <p:cNvSpPr/>
          <p:nvPr/>
        </p:nvSpPr>
        <p:spPr>
          <a:xfrm>
            <a:off x="5117179" y="3789800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8D4C2-0498-20F2-01BD-C1FE962B031A}"/>
              </a:ext>
            </a:extLst>
          </p:cNvPr>
          <p:cNvSpPr/>
          <p:nvPr/>
        </p:nvSpPr>
        <p:spPr>
          <a:xfrm>
            <a:off x="3554075" y="3789800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529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using logarithms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57D09218-A517-C348-28E9-D79C4069F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533" y="2036032"/>
            <a:ext cx="4200057" cy="36933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+mn-lt"/>
              </a:rPr>
              <a:t>Now we will use the GDC to solve it.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4D0778D3-676D-2D27-C3A8-129C8430E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780" y="1485488"/>
            <a:ext cx="479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Give the answer correct to 3 sf.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8F9157-480E-833A-52CE-5119485E89DF}"/>
              </a:ext>
            </a:extLst>
          </p:cNvPr>
          <p:cNvSpPr/>
          <p:nvPr/>
        </p:nvSpPr>
        <p:spPr>
          <a:xfrm>
            <a:off x="3214118" y="198986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E677B9-A180-6A41-8D29-C5C1A3598464}"/>
              </a:ext>
            </a:extLst>
          </p:cNvPr>
          <p:cNvSpPr/>
          <p:nvPr/>
        </p:nvSpPr>
        <p:spPr>
          <a:xfrm>
            <a:off x="5802558" y="104181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425E8D89-A9BF-F4F1-6285-7E7996C1E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65" y="1042263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1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08B2FD9C-22CA-8C19-50E6-86A79CE96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673" y="1014313"/>
            <a:ext cx="283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Solve the equation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D15AC7-F9E8-9976-505A-D8B12989F5E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828800"/>
            <a:ext cx="1985507" cy="46634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1D3C33-F665-EE46-3A9C-DA92B97B0811}"/>
              </a:ext>
            </a:extLst>
          </p:cNvPr>
          <p:cNvSpPr/>
          <p:nvPr/>
        </p:nvSpPr>
        <p:spPr>
          <a:xfrm>
            <a:off x="5087808" y="3288329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42E6E-F9F0-7EED-2C24-BB47443D95D9}"/>
              </a:ext>
            </a:extLst>
          </p:cNvPr>
          <p:cNvSpPr/>
          <p:nvPr/>
        </p:nvSpPr>
        <p:spPr>
          <a:xfrm>
            <a:off x="3524704" y="3288329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E1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C8BBB9-D070-9CFA-B4CD-D3EB2C20A36E}"/>
              </a:ext>
            </a:extLst>
          </p:cNvPr>
          <p:cNvSpPr/>
          <p:nvPr/>
        </p:nvSpPr>
        <p:spPr>
          <a:xfrm>
            <a:off x="5688057" y="3288329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3909BB-8489-EB66-CAC6-6A48945D50B8}"/>
              </a:ext>
            </a:extLst>
          </p:cNvPr>
          <p:cNvSpPr/>
          <p:nvPr/>
        </p:nvSpPr>
        <p:spPr>
          <a:xfrm>
            <a:off x="3267205" y="2363196"/>
            <a:ext cx="272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Turn on the GDC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B0584C-B67B-1259-F769-925DF91D1F27}"/>
              </a:ext>
            </a:extLst>
          </p:cNvPr>
          <p:cNvSpPr/>
          <p:nvPr/>
        </p:nvSpPr>
        <p:spPr>
          <a:xfrm>
            <a:off x="5050362" y="2741468"/>
            <a:ext cx="156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4CBDC7-C022-7929-3296-16B35BB03CB4}"/>
              </a:ext>
            </a:extLst>
          </p:cNvPr>
          <p:cNvSpPr/>
          <p:nvPr/>
        </p:nvSpPr>
        <p:spPr>
          <a:xfrm>
            <a:off x="3656408" y="2765636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maths</a:t>
            </a:r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BF6E25-F6A3-4D83-7CBB-0592770ABF7E}"/>
              </a:ext>
            </a:extLst>
          </p:cNvPr>
          <p:cNvSpPr/>
          <p:nvPr/>
        </p:nvSpPr>
        <p:spPr>
          <a:xfrm>
            <a:off x="4696187" y="2726278"/>
            <a:ext cx="523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33CF3-18AE-1B0D-B049-7E9D683BAA94}"/>
              </a:ext>
            </a:extLst>
          </p:cNvPr>
          <p:cNvSpPr/>
          <p:nvPr/>
        </p:nvSpPr>
        <p:spPr>
          <a:xfrm>
            <a:off x="5117179" y="3789800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EAFCB4-3262-7B55-D888-77C0B3F7ECC5}"/>
              </a:ext>
            </a:extLst>
          </p:cNvPr>
          <p:cNvSpPr/>
          <p:nvPr/>
        </p:nvSpPr>
        <p:spPr>
          <a:xfrm>
            <a:off x="3554075" y="3789800"/>
            <a:ext cx="173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Type in E2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540722-4111-E456-624A-4916D631E2D1}"/>
              </a:ext>
            </a:extLst>
          </p:cNvPr>
          <p:cNvSpPr/>
          <p:nvPr/>
        </p:nvSpPr>
        <p:spPr>
          <a:xfrm>
            <a:off x="5717428" y="3789800"/>
            <a:ext cx="1332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enter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68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1501</TotalTime>
  <Words>2569</Words>
  <Application>Microsoft Office PowerPoint</Application>
  <PresentationFormat>On-screen Show (4:3)</PresentationFormat>
  <Paragraphs>512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Comic Sans MS</vt:lpstr>
      <vt:lpstr>Times New Roman</vt:lpstr>
      <vt:lpstr>Wingdings 2</vt:lpstr>
      <vt:lpstr>Wingdings 3</vt:lpstr>
      <vt:lpstr>Theme1</vt:lpstr>
      <vt:lpstr>Equation</vt:lpstr>
      <vt:lpstr>Solving exponential equations using logarithms</vt:lpstr>
      <vt:lpstr>Exponential Equations</vt:lpstr>
      <vt:lpstr>Exponential Equations</vt:lpstr>
      <vt:lpstr>Solve using logarithms</vt:lpstr>
      <vt:lpstr>Solve using logarithms</vt:lpstr>
      <vt:lpstr>Solve using logarithms</vt:lpstr>
      <vt:lpstr>Solve using logarithms</vt:lpstr>
      <vt:lpstr>Solve using logarithms</vt:lpstr>
      <vt:lpstr>Solve using logarithms</vt:lpstr>
      <vt:lpstr>Solve using logarithms</vt:lpstr>
      <vt:lpstr>Solve using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logarithmic equations</dc:title>
  <dc:creator>Mathssupport</dc:creator>
  <cp:lastModifiedBy>Orlando Hurtado</cp:lastModifiedBy>
  <cp:revision>17</cp:revision>
  <dcterms:created xsi:type="dcterms:W3CDTF">2020-03-17T15:46:52Z</dcterms:created>
  <dcterms:modified xsi:type="dcterms:W3CDTF">2024-02-04T18:18:53Z</dcterms:modified>
</cp:coreProperties>
</file>