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72" r:id="rId2"/>
    <p:sldId id="257" r:id="rId3"/>
    <p:sldId id="373" r:id="rId4"/>
    <p:sldId id="265" r:id="rId5"/>
    <p:sldId id="374" r:id="rId6"/>
    <p:sldId id="264" r:id="rId7"/>
    <p:sldId id="377" r:id="rId8"/>
    <p:sldId id="379" r:id="rId9"/>
    <p:sldId id="263" r:id="rId10"/>
    <p:sldId id="262" r:id="rId11"/>
    <p:sldId id="260" r:id="rId12"/>
    <p:sldId id="258" r:id="rId13"/>
    <p:sldId id="259" r:id="rId14"/>
    <p:sldId id="31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FF"/>
    <a:srgbClr val="0100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88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21/12/2023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0DA7793-B8B3-4A17-930A-1197A98763BE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1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20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1 Rectángulo"/>
          <p:cNvSpPr/>
          <p:nvPr/>
        </p:nvSpPr>
        <p:spPr>
          <a:xfrm>
            <a:off x="68509" y="4650476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3" name="12 Rectángulo"/>
          <p:cNvSpPr/>
          <p:nvPr/>
        </p:nvSpPr>
        <p:spPr>
          <a:xfrm>
            <a:off x="68511" y="4773226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4" name="16 Marcador de pie de página">
            <a:extLst>
              <a:ext uri="{FF2B5EF4-FFF2-40B4-BE49-F238E27FC236}">
                <a16:creationId xmlns:a16="http://schemas.microsoft.com/office/drawing/2014/main" id="{173EF3A4-E56A-48E1-8851-99982834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EEC3F205-87EA-4EA9-9083-11ECBF4EE9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74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AFD345C7-88C8-4C40-8C37-EA0E69DF8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027FC195-A4B0-453F-B5BF-518A91BCCE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60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2B2C94A5-366B-41C8-AAE3-A6FCCC459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A4D7A1A8-5F73-4E09-9CF0-C961111137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43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8ED31852-F201-433F-924E-1C52B0161B89}"/>
              </a:ext>
            </a:extLst>
          </p:cNvPr>
          <p:cNvSpPr txBox="1">
            <a:spLocks/>
          </p:cNvSpPr>
          <p:nvPr userDrawn="1"/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kumimoji="0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9" name="Picture 8" descr="A close up of a cage&#10;&#10;Description automatically generated">
            <a:extLst>
              <a:ext uri="{FF2B5EF4-FFF2-40B4-BE49-F238E27FC236}">
                <a16:creationId xmlns:a16="http://schemas.microsoft.com/office/drawing/2014/main" id="{37CA81BE-885C-4673-AF36-4CB1C46743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 anchor="b" anchorCtr="0"/>
          <a:lstStyle>
            <a:lvl1pPr algn="l">
              <a:buNone/>
              <a:defRPr sz="3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Rectángulo"/>
          <p:cNvSpPr/>
          <p:nvPr/>
        </p:nvSpPr>
        <p:spPr>
          <a:xfrm>
            <a:off x="69147" y="2341477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Rectángulo"/>
          <p:cNvSpPr/>
          <p:nvPr/>
        </p:nvSpPr>
        <p:spPr>
          <a:xfrm>
            <a:off x="68307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72A59DA7-E9EF-4EC8-8971-A8EBE1D19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48B83A62-81DD-4AFE-9476-42B9F6DBAA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ED7518B-8A4E-4EA8-936E-AA089F1C66B7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27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16 Marcador de pie de página">
            <a:extLst>
              <a:ext uri="{FF2B5EF4-FFF2-40B4-BE49-F238E27FC236}">
                <a16:creationId xmlns:a16="http://schemas.microsoft.com/office/drawing/2014/main" id="{D471BE60-9A94-4F32-ABF3-AD2FDA3AB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035DAF40-1285-451B-87E7-930E14A10F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31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AC40F106-4387-4ECB-A444-BCD7C487E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25AE321E-B7CD-4A06-A49A-DB60C40397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18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16 Marcador de pie de página">
            <a:extLst>
              <a:ext uri="{FF2B5EF4-FFF2-40B4-BE49-F238E27FC236}">
                <a16:creationId xmlns:a16="http://schemas.microsoft.com/office/drawing/2014/main" id="{1CB52BE6-EE12-48FD-86D5-0099C0049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40389C13-F826-4771-A1E5-B566176DD5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88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6 Marcador de pie de página">
            <a:extLst>
              <a:ext uri="{FF2B5EF4-FFF2-40B4-BE49-F238E27FC236}">
                <a16:creationId xmlns:a16="http://schemas.microsoft.com/office/drawing/2014/main" id="{B93E19C5-C10A-499F-9E3C-325C69A02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301C7021-154E-4087-9A2A-0E90C3A544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79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En blanc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6 Marcador de pie de página">
            <a:extLst>
              <a:ext uri="{FF2B5EF4-FFF2-40B4-BE49-F238E27FC236}">
                <a16:creationId xmlns:a16="http://schemas.microsoft.com/office/drawing/2014/main" id="{B93E19C5-C10A-499F-9E3C-325C69A02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301C7021-154E-4087-9A2A-0E90C3A544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3828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3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3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C6EED7ED-6936-4C87-88C1-5C85D1931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69594C5B-3250-441A-A84A-478F508848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179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mathssupport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8D69E188-FFD4-467E-A532-7C8A51D0E3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EEF646DB-8B05-4408-9BC0-30BB6870A17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403E9F5-475F-4C01-BE9C-AD56D9BA8564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43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2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ts val="435"/>
        </a:spcBef>
        <a:buClr>
          <a:schemeClr val="accent1"/>
        </a:buClr>
        <a:buSzPct val="85000"/>
        <a:buFont typeface="Wingdings 2"/>
        <a:buChar char="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71450" algn="l" rtl="0" eaLnBrk="1" latinLnBrk="0" hangingPunct="1">
        <a:spcBef>
          <a:spcPts val="278"/>
        </a:spcBef>
        <a:buClr>
          <a:schemeClr val="accent2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171450" algn="l" rtl="0" eaLnBrk="1" latinLnBrk="0" hangingPunct="1">
        <a:spcBef>
          <a:spcPts val="278"/>
        </a:spcBef>
        <a:buClr>
          <a:schemeClr val="accent3"/>
        </a:buClr>
        <a:buSzPct val="80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71450" algn="l" rtl="0" eaLnBrk="1" latinLnBrk="0" hangingPunct="1">
        <a:spcBef>
          <a:spcPts val="278"/>
        </a:spcBef>
        <a:buClr>
          <a:schemeClr val="accent3"/>
        </a:buClr>
        <a:buFontTx/>
        <a:buChar char="o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71450" algn="l" rtl="0" eaLnBrk="1" latinLnBrk="0" hangingPunct="1">
        <a:spcBef>
          <a:spcPts val="278"/>
        </a:spcBef>
        <a:buClr>
          <a:schemeClr val="accent3"/>
        </a:buClr>
        <a:buChar char="•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71450" algn="l" rtl="0" eaLnBrk="1" latinLnBrk="0" hangingPunct="1">
        <a:spcBef>
          <a:spcPts val="278"/>
        </a:spcBef>
        <a:buClr>
          <a:schemeClr val="accent2"/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1851660" indent="-171450" algn="l" rtl="0" eaLnBrk="1" latinLnBrk="0" hangingPunct="1">
        <a:spcBef>
          <a:spcPts val="278"/>
        </a:spcBef>
        <a:buClr>
          <a:schemeClr val="accent2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23.png"/><Relationship Id="rId7" Type="http://schemas.openxmlformats.org/officeDocument/2006/relationships/image" Target="../media/image12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0.png"/><Relationship Id="rId5" Type="http://schemas.openxmlformats.org/officeDocument/2006/relationships/image" Target="../media/image100.png"/><Relationship Id="rId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hyperlink" Target="http://www.mathssupport.org/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4.jpeg"/><Relationship Id="rId5" Type="http://schemas.openxmlformats.org/officeDocument/2006/relationships/image" Target="../media/image23.png"/><Relationship Id="rId4" Type="http://schemas.openxmlformats.org/officeDocument/2006/relationships/image" Target="../media/image2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12" Type="http://schemas.openxmlformats.org/officeDocument/2006/relationships/image" Target="../media/image17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6.png"/><Relationship Id="rId5" Type="http://schemas.openxmlformats.org/officeDocument/2006/relationships/image" Target="../media/image5.png"/><Relationship Id="rId15" Type="http://schemas.openxmlformats.org/officeDocument/2006/relationships/image" Target="../media/image12.png"/><Relationship Id="rId10" Type="http://schemas.openxmlformats.org/officeDocument/2006/relationships/image" Target="../media/image15.png"/><Relationship Id="rId4" Type="http://schemas.openxmlformats.org/officeDocument/2006/relationships/image" Target="../media/image4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8.png"/><Relationship Id="rId3" Type="http://schemas.openxmlformats.org/officeDocument/2006/relationships/image" Target="../media/image20.png"/><Relationship Id="rId7" Type="http://schemas.openxmlformats.org/officeDocument/2006/relationships/image" Target="../media/image9.png"/><Relationship Id="rId12" Type="http://schemas.openxmlformats.org/officeDocument/2006/relationships/image" Target="../media/image17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6.png"/><Relationship Id="rId5" Type="http://schemas.openxmlformats.org/officeDocument/2006/relationships/image" Target="../media/image5.png"/><Relationship Id="rId15" Type="http://schemas.openxmlformats.org/officeDocument/2006/relationships/image" Target="../media/image12.png"/><Relationship Id="rId10" Type="http://schemas.openxmlformats.org/officeDocument/2006/relationships/image" Target="../media/image15.png"/><Relationship Id="rId4" Type="http://schemas.openxmlformats.org/officeDocument/2006/relationships/image" Target="../media/image4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F492AFF-A359-48CB-AFDB-E35791A8269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69A8CD2F-EA74-47B7-85DE-A23F53230E42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04DA36-AB37-4DD8-94AA-453030403B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20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B4510FA6-054B-44A2-9CCE-DFDB17D57D33}" type="datetime3">
              <a:rPr lang="en-US" smtClean="0"/>
              <a:t>21 December 2023</a:t>
            </a:fld>
            <a:endParaRPr lang="en-US" dirty="0"/>
          </a:p>
        </p:txBody>
      </p:sp>
      <p:sp>
        <p:nvSpPr>
          <p:cNvPr id="13" name="Subtitle 1">
            <a:extLst>
              <a:ext uri="{FF2B5EF4-FFF2-40B4-BE49-F238E27FC236}">
                <a16:creationId xmlns:a16="http://schemas.microsoft.com/office/drawing/2014/main" id="{072A57B4-D07F-4590-BAAE-A87739E16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463550" indent="-463550" algn="l"/>
            <a:r>
              <a:rPr lang="en-US" dirty="0">
                <a:latin typeface="Comic Sans MS" panose="030F0702030302020204" pitchFamily="66" charset="0"/>
              </a:rPr>
              <a:t>LO: Perform calculations with numbers expressed in standard form</a:t>
            </a:r>
            <a:endParaRPr lang="en-GB" dirty="0">
              <a:latin typeface="Comic Sans MS" panose="030F0702030302020204" pitchFamily="66" charset="0"/>
            </a:endParaRPr>
          </a:p>
          <a:p>
            <a:pPr algn="l"/>
            <a:endParaRPr lang="en-GB" dirty="0"/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1195AA4D-AF53-4E42-844B-0BF5156408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Calculations with numbers expressed in standard form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698511" y="879547"/>
            <a:ext cx="6121400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Use your calculator to work out how long 3.2 </a:t>
            </a:r>
            <a:r>
              <a:rPr lang="en-US" altLang="en-US"/>
              <a:t>× 10</a:t>
            </a:r>
            <a:r>
              <a:rPr lang="en-US" altLang="en-US" baseline="30000"/>
              <a:t>4 </a:t>
            </a:r>
            <a:r>
              <a:rPr lang="en-GB" altLang="en-US"/>
              <a:t>hours is in years. </a:t>
            </a: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338324" y="2029133"/>
            <a:ext cx="86292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You can enter 3.2 </a:t>
            </a:r>
            <a:r>
              <a:rPr lang="en-US" altLang="en-US" dirty="0"/>
              <a:t>× 10</a:t>
            </a:r>
            <a:r>
              <a:rPr lang="en-US" altLang="en-US" baseline="30000" dirty="0"/>
              <a:t>4 </a:t>
            </a:r>
            <a:r>
              <a:rPr lang="en-GB" altLang="en-US" dirty="0"/>
              <a:t>into your calculator using the           keys: </a:t>
            </a:r>
          </a:p>
        </p:txBody>
      </p:sp>
      <p:sp>
        <p:nvSpPr>
          <p:cNvPr id="21" name="Text Box 52"/>
          <p:cNvSpPr txBox="1">
            <a:spLocks noChangeArrowheads="1"/>
          </p:cNvSpPr>
          <p:nvPr/>
        </p:nvSpPr>
        <p:spPr bwMode="auto">
          <a:xfrm>
            <a:off x="834274" y="3831192"/>
            <a:ext cx="7100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Divide by 24 to give the equivalent number of days.</a:t>
            </a:r>
          </a:p>
        </p:txBody>
      </p:sp>
      <p:sp>
        <p:nvSpPr>
          <p:cNvPr id="22" name="Text Box 53"/>
          <p:cNvSpPr txBox="1">
            <a:spLocks noChangeArrowheads="1"/>
          </p:cNvSpPr>
          <p:nvPr/>
        </p:nvSpPr>
        <p:spPr bwMode="auto">
          <a:xfrm>
            <a:off x="809905" y="4419629"/>
            <a:ext cx="7372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Divide by 365 to give the equivalent number of years.</a:t>
            </a:r>
          </a:p>
        </p:txBody>
      </p:sp>
      <p:sp>
        <p:nvSpPr>
          <p:cNvPr id="23" name="Rectangle 55"/>
          <p:cNvSpPr>
            <a:spLocks noChangeArrowheads="1"/>
          </p:cNvSpPr>
          <p:nvPr/>
        </p:nvSpPr>
        <p:spPr bwMode="auto">
          <a:xfrm>
            <a:off x="2664449" y="5516788"/>
            <a:ext cx="50193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3.2 </a:t>
            </a:r>
            <a:r>
              <a:rPr lang="en-US" altLang="en-US" dirty="0"/>
              <a:t>× 10</a:t>
            </a:r>
            <a:r>
              <a:rPr lang="en-US" altLang="en-US" baseline="30000" dirty="0"/>
              <a:t>4 </a:t>
            </a:r>
            <a:r>
              <a:rPr lang="en-GB" altLang="en-US" dirty="0"/>
              <a:t>hours is about 3.65</a:t>
            </a:r>
            <a:r>
              <a:rPr lang="en-US" altLang="en-US" dirty="0"/>
              <a:t> years.</a:t>
            </a:r>
          </a:p>
        </p:txBody>
      </p:sp>
      <p:sp>
        <p:nvSpPr>
          <p:cNvPr id="25" name="Rectangle 55"/>
          <p:cNvSpPr>
            <a:spLocks noChangeArrowheads="1"/>
          </p:cNvSpPr>
          <p:nvPr/>
        </p:nvSpPr>
        <p:spPr bwMode="auto">
          <a:xfrm>
            <a:off x="3725548" y="4965976"/>
            <a:ext cx="22493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 3.652968037</a:t>
            </a:r>
            <a:endParaRPr lang="en-US" altLang="en-US" dirty="0"/>
          </a:p>
        </p:txBody>
      </p:sp>
      <p:sp>
        <p:nvSpPr>
          <p:cNvPr id="26" name="Rectangle 4">
            <a:extLst>
              <a:ext uri="{FF2B5EF4-FFF2-40B4-BE49-F238E27FC236}">
                <a16:creationId xmlns:a16="http://schemas.microsoft.com/office/drawing/2014/main" id="{B30E65DE-CDC8-47ED-8841-D71E362DE252}"/>
              </a:ext>
            </a:extLst>
          </p:cNvPr>
          <p:cNvSpPr txBox="1">
            <a:spLocks noChangeArrowheads="1"/>
          </p:cNvSpPr>
          <p:nvPr/>
        </p:nvSpPr>
        <p:spPr>
          <a:xfrm>
            <a:off x="609086" y="172244"/>
            <a:ext cx="7773988" cy="611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>
                <a:latin typeface="Comic Sans MS" panose="030F0702030302020204" pitchFamily="66" charset="0"/>
              </a:rPr>
              <a:t>Calculations involving standard form</a:t>
            </a:r>
            <a:endParaRPr lang="en-GB" altLang="en-US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730E476F-7C16-4199-9023-B3630CFEC78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2"/>
            <a:extLst>
              <a:ext uri="{FF2B5EF4-FFF2-40B4-BE49-F238E27FC236}">
                <a16:creationId xmlns:a16="http://schemas.microsoft.com/office/drawing/2014/main" id="{D112C1DB-F4BA-4542-95B8-574CC64D96E6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D28601A3-220F-50C6-705F-1F44FC9355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375" y="3262776"/>
            <a:ext cx="647790" cy="295316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1FC4809-830D-27F1-80E1-EC8DA53A8D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9282" y="3242719"/>
            <a:ext cx="632155" cy="310896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D3DF2D42-46A6-2DA2-36F2-238401A64C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70349" y="3229056"/>
            <a:ext cx="628738" cy="314369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453314C7-04A8-8C8D-FC82-EF818DCEB2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50215" y="3247477"/>
            <a:ext cx="647790" cy="304843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B4FDA331-6F3E-D256-A652-5BA75E6EC86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00801" y="3037898"/>
            <a:ext cx="657317" cy="514422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F3D0C446-8ACC-2AC2-205E-2292D21E308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56724" y="3242719"/>
            <a:ext cx="651400" cy="310896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379DD135-54D6-7FAA-2960-9914C9EE47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32488" y="2078148"/>
            <a:ext cx="647790" cy="304843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C8A7720-8DCF-C3A0-5090-B33729BD74A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10283" y="1868569"/>
            <a:ext cx="657317" cy="514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320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/>
      <p:bldP spid="22" grpId="0"/>
      <p:bldP spid="23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352800" y="609600"/>
            <a:ext cx="5524500" cy="1168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rgbClr val="FFFFFF"/>
                </a:solidFill>
                <a:latin typeface="Comic Sans MS" panose="030F0702030302020204" pitchFamily="66" charset="0"/>
              </a:rPr>
              <a:t>The mass of the Earth is approximately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rgbClr val="FFFFFF"/>
                </a:solidFill>
                <a:latin typeface="Comic Sans MS" panose="030F0702030302020204" pitchFamily="66" charset="0"/>
              </a:rPr>
              <a:t>6 000 000 000 000 000 000 000 000 kg.  Write this number in standard form.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327650" y="2057400"/>
            <a:ext cx="1866900" cy="369332"/>
          </a:xfrm>
          <a:prstGeom prst="rect">
            <a:avLst/>
          </a:prstGeom>
          <a:gradFill rotWithShape="0">
            <a:gsLst>
              <a:gs pos="0">
                <a:schemeClr val="tx1">
                  <a:lumMod val="65000"/>
                </a:schemeClr>
              </a:gs>
              <a:gs pos="50000">
                <a:schemeClr val="tx1"/>
              </a:gs>
              <a:gs pos="100000">
                <a:schemeClr val="tx1">
                  <a:lumMod val="65000"/>
                </a:schemeClr>
              </a:gs>
            </a:gsLst>
            <a:lin ang="5400000" scaled="1"/>
          </a:gradFill>
          <a:ln w="9525">
            <a:solidFill>
              <a:srgbClr val="FFFF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6.0 x 10</a:t>
            </a:r>
            <a:r>
              <a:rPr lang="en-GB" baseline="30000" dirty="0">
                <a:solidFill>
                  <a:schemeClr val="bg1"/>
                </a:solidFill>
                <a:latin typeface="Comic Sans MS" pitchFamily="66" charset="0"/>
              </a:rPr>
              <a:t>24</a:t>
            </a:r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0350" y="2705100"/>
            <a:ext cx="6800850" cy="1168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rgbClr val="FFFFFF"/>
                </a:solidFill>
                <a:latin typeface="Comic Sans MS" panose="030F0702030302020204" pitchFamily="66" charset="0"/>
              </a:rPr>
              <a:t>The mass of Jupiter is approximately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rgbClr val="FFFFFF"/>
                </a:solidFill>
                <a:latin typeface="Comic Sans MS" panose="030F0702030302020204" pitchFamily="66" charset="0"/>
              </a:rPr>
              <a:t>2 390 000 000 000 000 000 000 000 000 kg. Write this number in standard form.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451100" y="4057650"/>
            <a:ext cx="2514600" cy="369332"/>
          </a:xfrm>
          <a:prstGeom prst="rect">
            <a:avLst/>
          </a:prstGeom>
          <a:gradFill rotWithShape="0">
            <a:gsLst>
              <a:gs pos="0">
                <a:schemeClr val="tx1">
                  <a:lumMod val="65000"/>
                </a:schemeClr>
              </a:gs>
              <a:gs pos="50000">
                <a:schemeClr val="tx1"/>
              </a:gs>
              <a:gs pos="100000">
                <a:schemeClr val="tx1">
                  <a:lumMod val="65000"/>
                </a:schemeClr>
              </a:gs>
            </a:gsLst>
            <a:lin ang="5400000" scaled="1"/>
          </a:gradFill>
          <a:ln w="9525">
            <a:solidFill>
              <a:srgbClr val="FFFF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2.39 x 10</a:t>
            </a:r>
            <a:r>
              <a:rPr lang="en-GB" baseline="30000" dirty="0">
                <a:solidFill>
                  <a:schemeClr val="bg1"/>
                </a:solidFill>
                <a:latin typeface="Comic Sans MS" pitchFamily="66" charset="0"/>
              </a:rPr>
              <a:t>27</a:t>
            </a:r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0" y="-26894"/>
            <a:ext cx="3276600" cy="2620963"/>
            <a:chOff x="335" y="1062"/>
            <a:chExt cx="3876" cy="2904"/>
          </a:xfrm>
        </p:grpSpPr>
        <p:pic>
          <p:nvPicPr>
            <p:cNvPr id="7" name="Picture 7" descr="jupiter-earth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" y="1062"/>
              <a:ext cx="3876" cy="2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3288" y="2376"/>
              <a:ext cx="852" cy="6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62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940" y="1128"/>
              <a:ext cx="1212" cy="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62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22449" y="4562565"/>
            <a:ext cx="6800850" cy="406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FFFF"/>
                </a:solidFill>
                <a:latin typeface="Comic Sans MS" panose="030F0702030302020204" pitchFamily="66" charset="0"/>
              </a:rPr>
              <a:t>How many times more massive is Jupiter than Earth?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5080000" y="5233955"/>
            <a:ext cx="1981200" cy="369332"/>
          </a:xfrm>
          <a:prstGeom prst="rect">
            <a:avLst/>
          </a:prstGeom>
          <a:gradFill rotWithShape="0">
            <a:gsLst>
              <a:gs pos="0">
                <a:schemeClr val="tx1">
                  <a:lumMod val="65000"/>
                </a:schemeClr>
              </a:gs>
              <a:gs pos="50000">
                <a:schemeClr val="tx1"/>
              </a:gs>
              <a:gs pos="100000">
                <a:schemeClr val="tx1">
                  <a:lumMod val="65000"/>
                </a:schemeClr>
              </a:gs>
            </a:gsLst>
            <a:lin ang="5400000" scaled="1"/>
          </a:gradFill>
          <a:ln w="9525">
            <a:solidFill>
              <a:srgbClr val="FFFF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 3.98 x 10</a:t>
            </a:r>
            <a:r>
              <a:rPr lang="en-GB" baseline="30000" dirty="0">
                <a:solidFill>
                  <a:schemeClr val="bg1"/>
                </a:solidFill>
                <a:latin typeface="Comic Sans MS" pitchFamily="66" charset="0"/>
              </a:rPr>
              <a:t>2</a:t>
            </a:r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0" y="2590800"/>
            <a:ext cx="35052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 rot="5400000">
            <a:off x="1943100" y="1333500"/>
            <a:ext cx="2667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0" y="0"/>
            <a:ext cx="35052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rot="5400000">
            <a:off x="-1333500" y="1333500"/>
            <a:ext cx="2667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2577552" y="5033490"/>
                <a:ext cx="2115196" cy="8334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b="0" i="1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0" i="1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2.39</m:t>
                          </m:r>
                          <m:r>
                            <a:rPr lang="en-US" altLang="en-US" sz="2400" b="0" i="1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altLang="en-US" sz="2400" b="0" i="1" smtClean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400" b="0" i="1" smtClean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altLang="en-US" sz="2400" b="0" i="1" smtClean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27</m:t>
                              </m:r>
                            </m:sup>
                          </m:sSup>
                        </m:num>
                        <m:den>
                          <m:r>
                            <a:rPr lang="en-US" altLang="en-US" sz="2400" b="0" i="1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6.0</m:t>
                          </m:r>
                          <m:r>
                            <a:rPr lang="en-US" altLang="en-US" sz="2400" b="0" i="1" smtClean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altLang="en-US" sz="2400" b="0" i="1" smtClean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400" b="0" i="1" smtClean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altLang="en-US" sz="2400" b="0" i="1" smtClean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24</m:t>
                              </m:r>
                            </m:sup>
                          </m:sSup>
                        </m:den>
                      </m:f>
                      <m:r>
                        <a:rPr lang="en-US" altLang="en-US" sz="2400" b="0" i="1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FFFFFF"/>
                  </a:solidFill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7552" y="5033490"/>
                <a:ext cx="2115196" cy="8334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3">
            <a:extLst>
              <a:ext uri="{FF2B5EF4-FFF2-40B4-BE49-F238E27FC236}">
                <a16:creationId xmlns:a16="http://schemas.microsoft.com/office/drawing/2014/main" id="{120CAA84-EED1-4448-8D90-6DDE0C76B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7203" y="100013"/>
            <a:ext cx="6563751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FFFF"/>
                </a:solidFill>
                <a:latin typeface="Comic Sans MS" panose="030F0702030302020204" pitchFamily="66" charset="0"/>
              </a:rPr>
              <a:t>Calculations involving standard form</a:t>
            </a:r>
            <a:endParaRPr lang="en-GB" altLang="en-US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94852363-3962-4F66-A47C-FC33FC05252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5"/>
            <a:extLst>
              <a:ext uri="{FF2B5EF4-FFF2-40B4-BE49-F238E27FC236}">
                <a16:creationId xmlns:a16="http://schemas.microsoft.com/office/drawing/2014/main" id="{A5AFE407-550C-429C-BED0-5E807274E66B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rgbClr val="0070C0"/>
                </a:solidFill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9DC4D56C-84B6-94C1-F4EE-85B16E2A5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466" y="5928713"/>
            <a:ext cx="6800850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rgbClr val="FFFFFF"/>
                </a:solidFill>
                <a:latin typeface="Comic Sans MS" panose="030F0702030302020204" pitchFamily="66" charset="0"/>
              </a:rPr>
              <a:t>Jupiter is 3.98 </a:t>
            </a:r>
            <a:r>
              <a:rPr lang="en-GB" sz="2000" dirty="0">
                <a:latin typeface="Comic Sans MS" pitchFamily="66" charset="0"/>
              </a:rPr>
              <a:t>x 10</a:t>
            </a:r>
            <a:r>
              <a:rPr lang="en-GB" sz="2000" baseline="30000" dirty="0">
                <a:latin typeface="Comic Sans MS" pitchFamily="66" charset="0"/>
              </a:rPr>
              <a:t>2 </a:t>
            </a:r>
            <a:r>
              <a:rPr lang="en-GB" altLang="en-US" sz="2000" dirty="0">
                <a:latin typeface="Comic Sans MS" panose="030F0702030302020204" pitchFamily="66" charset="0"/>
              </a:rPr>
              <a:t>times the mass of the </a:t>
            </a:r>
            <a:r>
              <a:rPr lang="en-GB" altLang="en-US" sz="2000" dirty="0">
                <a:solidFill>
                  <a:srgbClr val="FFFFFF"/>
                </a:solidFill>
                <a:latin typeface="Comic Sans MS" panose="030F0702030302020204" pitchFamily="66" charset="0"/>
              </a:rPr>
              <a:t>Earth</a:t>
            </a:r>
          </a:p>
        </p:txBody>
      </p:sp>
    </p:spTree>
    <p:extLst>
      <p:ext uri="{BB962C8B-B14F-4D97-AF65-F5344CB8AC3E}">
        <p14:creationId xmlns:p14="http://schemas.microsoft.com/office/powerpoint/2010/main" val="171879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3" grpId="0" animBg="1" autoUpdateAnimBg="0"/>
      <p:bldP spid="4" grpId="0" animBg="1" autoUpdateAnimBg="0"/>
      <p:bldP spid="5" grpId="0" animBg="1" autoUpdateAnimBg="0"/>
      <p:bldP spid="10" grpId="0" animBg="1" autoUpdateAnimBg="0"/>
      <p:bldP spid="11" grpId="0" animBg="1" autoUpdateAnimBg="0"/>
      <p:bldP spid="17" grpId="0"/>
      <p:bldP spid="19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1000" y="1219200"/>
            <a:ext cx="8305800" cy="3589338"/>
            <a:chOff x="240" y="768"/>
            <a:chExt cx="5232" cy="2261"/>
          </a:xfrm>
        </p:grpSpPr>
        <p:sp>
          <p:nvSpPr>
            <p:cNvPr id="3" name="Text Box 4"/>
            <p:cNvSpPr txBox="1">
              <a:spLocks noChangeArrowheads="1"/>
            </p:cNvSpPr>
            <p:nvPr/>
          </p:nvSpPr>
          <p:spPr bwMode="auto">
            <a:xfrm>
              <a:off x="240" y="768"/>
              <a:ext cx="5232" cy="640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Taking the distance to the moon is 3.84 x 10</a:t>
              </a:r>
              <a:r>
                <a:rPr lang="en-GB" altLang="en-US" sz="2000" baseline="30000" dirty="0">
                  <a:latin typeface="Comic Sans MS" panose="030F0702030302020204" pitchFamily="66" charset="0"/>
                </a:rPr>
                <a:t>5</a:t>
              </a:r>
              <a:r>
                <a:rPr lang="en-GB" altLang="en-US" sz="2000" dirty="0">
                  <a:latin typeface="Comic Sans MS" panose="030F0702030302020204" pitchFamily="66" charset="0"/>
                </a:rPr>
                <a:t> km and the average speed of a spaceship as 8.0 x 10</a:t>
              </a:r>
              <a:r>
                <a:rPr lang="en-GB" altLang="en-US" sz="2000" baseline="30000" dirty="0">
                  <a:latin typeface="Comic Sans MS" panose="030F0702030302020204" pitchFamily="66" charset="0"/>
                </a:rPr>
                <a:t>3</a:t>
              </a:r>
              <a:r>
                <a:rPr lang="en-GB" altLang="en-US" sz="2000" dirty="0">
                  <a:latin typeface="Comic Sans MS" panose="030F0702030302020204" pitchFamily="66" charset="0"/>
                </a:rPr>
                <a:t> km/h, find the time taken for it to travel to the moon. </a:t>
              </a:r>
            </a:p>
          </p:txBody>
        </p:sp>
        <p:pic>
          <p:nvPicPr>
            <p:cNvPr id="4" name="Picture 5" descr="earth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440"/>
              <a:ext cx="2029" cy="1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6" descr="lunar%20eclipse%205-15-03%20A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1968"/>
              <a:ext cx="641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936059" y="5147102"/>
                <a:ext cx="993221" cy="7937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6059" y="5147102"/>
                <a:ext cx="993221" cy="7937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503923" y="5147102"/>
                <a:ext cx="1012841" cy="7935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alt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3923" y="5147102"/>
                <a:ext cx="1012841" cy="79355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764263" y="5079712"/>
                <a:ext cx="2001894" cy="8386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3.84</m:t>
                          </m:r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alt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alt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8.0</m:t>
                          </m:r>
                          <m:r>
                            <a:rPr lang="en-US" alt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alt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alt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4263" y="5079712"/>
                <a:ext cx="2001894" cy="8386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5943600" y="5359307"/>
            <a:ext cx="1371600" cy="369332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66275"/>
                  <a:invGamma/>
                </a:schemeClr>
              </a:gs>
            </a:gsLst>
            <a:lin ang="5400000" scaled="1"/>
          </a:gradFill>
          <a:ln w="9525">
            <a:solidFill>
              <a:srgbClr val="FFFF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dirty="0">
                <a:latin typeface="Comic Sans MS" pitchFamily="66" charset="0"/>
              </a:rPr>
              <a:t>= 48 hours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94322" y="5359307"/>
            <a:ext cx="441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ym typeface="Symbol" panose="05050102010706020507" pitchFamily="18" charset="2"/>
              </a:rPr>
              <a:t></a:t>
            </a:r>
            <a:endParaRPr lang="en-GB" sz="2400" b="1" dirty="0"/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ED3758D7-757D-4A09-9AA0-4A5236DE1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7203" y="100013"/>
            <a:ext cx="6563751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FFFF"/>
                </a:solidFill>
                <a:latin typeface="Comic Sans MS" panose="030F0702030302020204" pitchFamily="66" charset="0"/>
              </a:rPr>
              <a:t>Calculations involving standard form</a:t>
            </a:r>
            <a:endParaRPr lang="en-GB" altLang="en-US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hlinkClick r:id="rId8"/>
            <a:extLst>
              <a:ext uri="{FF2B5EF4-FFF2-40B4-BE49-F238E27FC236}">
                <a16:creationId xmlns:a16="http://schemas.microsoft.com/office/drawing/2014/main" id="{0317DED4-D9B3-4F38-8CB5-DAB6A3BDF25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8"/>
            <a:extLst>
              <a:ext uri="{FF2B5EF4-FFF2-40B4-BE49-F238E27FC236}">
                <a16:creationId xmlns:a16="http://schemas.microsoft.com/office/drawing/2014/main" id="{ACBA0DDF-A329-4357-AC59-20A077D7862B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rgbClr val="0070C0"/>
                </a:solidFill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237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 autoUpdateAnimBg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752599" y="5486400"/>
            <a:ext cx="5576047" cy="46166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FFFF"/>
                </a:solidFill>
                <a:latin typeface="Comic Sans MS" panose="030F0702030302020204" pitchFamily="66" charset="0"/>
              </a:rPr>
              <a:t>5.8 x 10</a:t>
            </a:r>
            <a:r>
              <a:rPr lang="en-GB" altLang="en-US" baseline="30000" dirty="0">
                <a:solidFill>
                  <a:srgbClr val="FFFFFF"/>
                </a:solidFill>
                <a:latin typeface="Comic Sans MS" panose="030F0702030302020204" pitchFamily="66" charset="0"/>
              </a:rPr>
              <a:t>4</a:t>
            </a:r>
            <a:r>
              <a:rPr lang="en-GB" altLang="en-US" dirty="0">
                <a:solidFill>
                  <a:srgbClr val="FFFFFF"/>
                </a:solidFill>
                <a:latin typeface="Comic Sans MS" panose="030F0702030302020204" pitchFamily="66" charset="0"/>
              </a:rPr>
              <a:t>  + 2.2 x 10</a:t>
            </a:r>
            <a:r>
              <a:rPr lang="en-GB" altLang="en-US" baseline="30000" dirty="0">
                <a:solidFill>
                  <a:srgbClr val="FFFFFF"/>
                </a:solidFill>
                <a:latin typeface="Comic Sans MS" panose="030F0702030302020204" pitchFamily="66" charset="0"/>
              </a:rPr>
              <a:t>5</a:t>
            </a:r>
            <a:r>
              <a:rPr lang="en-GB" altLang="en-US" dirty="0">
                <a:solidFill>
                  <a:srgbClr val="FFFFFF"/>
                </a:solidFill>
                <a:latin typeface="Comic Sans MS" panose="030F0702030302020204" pitchFamily="66" charset="0"/>
              </a:rPr>
              <a:t> = </a:t>
            </a:r>
            <a:r>
              <a:rPr lang="en-GB" altLang="en-US" dirty="0">
                <a:solidFill>
                  <a:srgbClr val="FFFFCC"/>
                </a:solidFill>
                <a:latin typeface="Comic Sans MS" panose="030F0702030302020204" pitchFamily="66" charset="0"/>
              </a:rPr>
              <a:t>2.78 </a:t>
            </a:r>
            <a:r>
              <a:rPr lang="en-GB" altLang="en-US" dirty="0">
                <a:solidFill>
                  <a:srgbClr val="FFFFFF"/>
                </a:solidFill>
                <a:latin typeface="Comic Sans MS" panose="030F0702030302020204" pitchFamily="66" charset="0"/>
              </a:rPr>
              <a:t>x 10</a:t>
            </a:r>
            <a:r>
              <a:rPr lang="en-GB" altLang="en-US" baseline="30000" dirty="0">
                <a:solidFill>
                  <a:srgbClr val="FFFFFF"/>
                </a:solidFill>
                <a:latin typeface="Comic Sans MS" panose="030F0702030302020204" pitchFamily="66" charset="0"/>
              </a:rPr>
              <a:t>5</a:t>
            </a:r>
            <a:r>
              <a:rPr lang="en-GB" altLang="en-US" dirty="0">
                <a:solidFill>
                  <a:srgbClr val="FFFFFF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dirty="0">
                <a:solidFill>
                  <a:srgbClr val="FFFFCC"/>
                </a:solidFill>
                <a:latin typeface="Comic Sans MS" panose="030F0702030302020204" pitchFamily="66" charset="0"/>
              </a:rPr>
              <a:t>km.</a:t>
            </a: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304800" y="1143000"/>
            <a:ext cx="8458200" cy="3079750"/>
            <a:chOff x="192" y="720"/>
            <a:chExt cx="5328" cy="1940"/>
          </a:xfrm>
        </p:grpSpPr>
        <p:pic>
          <p:nvPicPr>
            <p:cNvPr id="4" name="Picture 4" descr="Satellite 0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248"/>
              <a:ext cx="720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5" descr="Satellite 1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6" y="1200"/>
              <a:ext cx="563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3552" y="1632"/>
              <a:ext cx="1968" cy="1028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solidFill>
                    <a:srgbClr val="FFFFFF"/>
                  </a:solidFill>
                  <a:latin typeface="Comic Sans MS" panose="030F0702030302020204" pitchFamily="66" charset="0"/>
                </a:rPr>
                <a:t>Two satellites travel distances of 5.8 x 10</a:t>
              </a:r>
              <a:r>
                <a:rPr lang="en-GB" altLang="en-US" sz="2000" baseline="30000" dirty="0">
                  <a:solidFill>
                    <a:srgbClr val="FFFFFF"/>
                  </a:solidFill>
                  <a:latin typeface="Comic Sans MS" panose="030F0702030302020204" pitchFamily="66" charset="0"/>
                </a:rPr>
                <a:t>4</a:t>
              </a:r>
              <a:r>
                <a:rPr lang="en-GB" altLang="en-US" sz="2000" dirty="0">
                  <a:solidFill>
                    <a:srgbClr val="FFFFFF"/>
                  </a:solidFill>
                  <a:latin typeface="Comic Sans MS" panose="030F0702030302020204" pitchFamily="66" charset="0"/>
                </a:rPr>
                <a:t> and 2.2 x 10</a:t>
              </a:r>
              <a:r>
                <a:rPr lang="en-GB" altLang="en-US" sz="2000" baseline="30000" dirty="0">
                  <a:solidFill>
                    <a:srgbClr val="FFFFFF"/>
                  </a:solidFill>
                  <a:latin typeface="Comic Sans MS" panose="030F0702030302020204" pitchFamily="66" charset="0"/>
                </a:rPr>
                <a:t>5</a:t>
              </a:r>
              <a:r>
                <a:rPr lang="en-GB" altLang="en-US" sz="2000" dirty="0">
                  <a:solidFill>
                    <a:srgbClr val="FFFFFF"/>
                  </a:solidFill>
                  <a:latin typeface="Comic Sans MS" panose="030F0702030302020204" pitchFamily="66" charset="0"/>
                </a:rPr>
                <a:t> km. Find the combined distance travelled. </a:t>
              </a:r>
            </a:p>
          </p:txBody>
        </p:sp>
        <p:pic>
          <p:nvPicPr>
            <p:cNvPr id="7" name="Picture 8" descr="earth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768"/>
              <a:ext cx="2029" cy="1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9" descr="lunar%20eclipse%205-15-03%20A1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720"/>
              <a:ext cx="641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947203" y="100013"/>
            <a:ext cx="6563751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FFFF"/>
                </a:solidFill>
                <a:latin typeface="Comic Sans MS" panose="030F0702030302020204" pitchFamily="66" charset="0"/>
              </a:rPr>
              <a:t>Calculations involving standard form</a:t>
            </a:r>
            <a:endParaRPr lang="en-GB" altLang="en-US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8">
            <a:hlinkClick r:id="rId7"/>
            <a:extLst>
              <a:ext uri="{FF2B5EF4-FFF2-40B4-BE49-F238E27FC236}">
                <a16:creationId xmlns:a16="http://schemas.microsoft.com/office/drawing/2014/main" id="{4F59D936-E255-4496-8C46-CDA440C84B9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7"/>
            <a:extLst>
              <a:ext uri="{FF2B5EF4-FFF2-40B4-BE49-F238E27FC236}">
                <a16:creationId xmlns:a16="http://schemas.microsoft.com/office/drawing/2014/main" id="{F038EF31-A666-4995-B2B8-D0E962EF7B47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rgbClr val="0070C0"/>
                </a:solidFill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20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31751" y="338138"/>
            <a:ext cx="7773988" cy="611187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>
                <a:latin typeface="Comic Sans MS" panose="030F0702030302020204" pitchFamily="66" charset="0"/>
              </a:rPr>
              <a:t>Ordering numbers in standard form</a:t>
            </a:r>
            <a:endParaRPr lang="en-GB" altLang="en-US" b="1" dirty="0">
              <a:latin typeface="Comic Sans MS" panose="030F0702030302020204" pitchFamily="66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39788" y="1196975"/>
            <a:ext cx="7464425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/>
              <a:t>Write these numbers in order from smallest to largest:</a:t>
            </a:r>
          </a:p>
          <a:p>
            <a:pPr algn="ctr"/>
            <a:r>
              <a:rPr lang="en-US" altLang="en-US"/>
              <a:t>5.3 × 10</a:t>
            </a:r>
            <a:r>
              <a:rPr lang="en-US" altLang="en-US" baseline="30000"/>
              <a:t>-4</a:t>
            </a:r>
            <a:r>
              <a:rPr lang="en-US" altLang="en-US"/>
              <a:t>,	6.8 × 10</a:t>
            </a:r>
            <a:r>
              <a:rPr lang="en-US" altLang="en-US" baseline="30000"/>
              <a:t>-5</a:t>
            </a:r>
            <a:r>
              <a:rPr lang="en-US" altLang="en-US"/>
              <a:t>,	4.7 × 10</a:t>
            </a:r>
            <a:r>
              <a:rPr lang="en-US" altLang="en-US" baseline="30000"/>
              <a:t>-3</a:t>
            </a:r>
            <a:r>
              <a:rPr lang="en-US" altLang="en-US"/>
              <a:t>,	1.5 × 10</a:t>
            </a:r>
            <a:r>
              <a:rPr lang="en-US" altLang="en-US" baseline="30000"/>
              <a:t>-4</a:t>
            </a:r>
            <a:r>
              <a:rPr lang="en-US" altLang="en-US"/>
              <a:t>.</a:t>
            </a:r>
            <a:endParaRPr lang="en-US" altLang="en-US" baseline="3000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32011" y="2295525"/>
            <a:ext cx="83326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To order numbers that are written in standard form start by comparing the powers of 10.</a:t>
            </a:r>
            <a:endParaRPr lang="en-GB" altLang="en-US" dirty="0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632011" y="3262313"/>
            <a:ext cx="83326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Remember, 10</a:t>
            </a:r>
            <a:r>
              <a:rPr lang="en-US" altLang="en-US" baseline="30000" dirty="0"/>
              <a:t>-5</a:t>
            </a:r>
            <a:r>
              <a:rPr lang="en-US" altLang="en-US" dirty="0"/>
              <a:t> is smaller than 10</a:t>
            </a:r>
            <a:r>
              <a:rPr lang="en-US" altLang="en-US" baseline="30000" dirty="0"/>
              <a:t>-4</a:t>
            </a:r>
            <a:r>
              <a:rPr lang="en-US" altLang="en-US" dirty="0"/>
              <a:t>. That means that 6.8 × 10</a:t>
            </a:r>
            <a:r>
              <a:rPr lang="en-US" altLang="en-US" baseline="30000" dirty="0"/>
              <a:t>-5</a:t>
            </a:r>
            <a:r>
              <a:rPr lang="en-US" altLang="en-US" dirty="0"/>
              <a:t> is the smallest number in the list.</a:t>
            </a:r>
            <a:endParaRPr lang="en-GB" altLang="en-US" dirty="0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32011" y="4230688"/>
            <a:ext cx="833260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When two or more numbers have the same power of ten we can compare the number parts. 5.3 × 10</a:t>
            </a:r>
            <a:r>
              <a:rPr lang="en-US" altLang="en-US" baseline="30000" dirty="0"/>
              <a:t>-4 </a:t>
            </a:r>
            <a:r>
              <a:rPr lang="en-US" altLang="en-US" dirty="0"/>
              <a:t>is larger than </a:t>
            </a:r>
          </a:p>
          <a:p>
            <a:r>
              <a:rPr lang="en-US" altLang="en-US" dirty="0"/>
              <a:t>1.5 × 10</a:t>
            </a:r>
            <a:r>
              <a:rPr lang="en-US" altLang="en-US" baseline="30000" dirty="0"/>
              <a:t>-4 </a:t>
            </a:r>
            <a:r>
              <a:rPr lang="en-US" altLang="en-US" dirty="0"/>
              <a:t>so the correct order is: </a:t>
            </a:r>
            <a:endParaRPr lang="en-GB" altLang="en-US" dirty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1092200" y="5564188"/>
            <a:ext cx="6961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6.8 × 10</a:t>
            </a:r>
            <a:r>
              <a:rPr lang="en-US" altLang="en-US" baseline="30000"/>
              <a:t>-5</a:t>
            </a:r>
            <a:r>
              <a:rPr lang="en-US" altLang="en-US"/>
              <a:t>,	1.5 × 10</a:t>
            </a:r>
            <a:r>
              <a:rPr lang="en-US" altLang="en-US" baseline="30000"/>
              <a:t>-4</a:t>
            </a:r>
            <a:r>
              <a:rPr lang="en-US" altLang="en-US"/>
              <a:t>,	5.3 × 10</a:t>
            </a:r>
            <a:r>
              <a:rPr lang="en-US" altLang="en-US" baseline="30000"/>
              <a:t>-4</a:t>
            </a:r>
            <a:r>
              <a:rPr lang="en-US" altLang="en-US"/>
              <a:t>,	4.7 × 10</a:t>
            </a:r>
            <a:r>
              <a:rPr lang="en-US" altLang="en-US" baseline="30000"/>
              <a:t>-3</a:t>
            </a:r>
            <a:endParaRPr lang="en-GB" altLang="en-US" baseline="30000"/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714DC507-C8CD-4065-B381-4F8652B108E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DD6D7C60-6A36-4505-AA3B-D514252996CC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60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0"/>
          <p:cNvSpPr txBox="1">
            <a:spLocks noChangeArrowheads="1"/>
          </p:cNvSpPr>
          <p:nvPr/>
        </p:nvSpPr>
        <p:spPr bwMode="auto">
          <a:xfrm>
            <a:off x="1774031" y="1142318"/>
            <a:ext cx="55959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What is 2 </a:t>
            </a:r>
            <a:r>
              <a:rPr lang="en-US" altLang="en-US"/>
              <a:t>× 10</a:t>
            </a:r>
            <a:r>
              <a:rPr lang="en-US" altLang="en-US" baseline="30000"/>
              <a:t>5</a:t>
            </a:r>
            <a:r>
              <a:rPr lang="en-US" altLang="en-US"/>
              <a:t> multiplied by 7.2 × 10</a:t>
            </a:r>
            <a:r>
              <a:rPr lang="en-US" altLang="en-US" baseline="30000"/>
              <a:t>3 </a:t>
            </a:r>
            <a:r>
              <a:rPr lang="en-US" altLang="en-US"/>
              <a:t>?</a:t>
            </a:r>
          </a:p>
        </p:txBody>
      </p:sp>
      <p:sp>
        <p:nvSpPr>
          <p:cNvPr id="4" name="Text Box 31"/>
          <p:cNvSpPr txBox="1">
            <a:spLocks noChangeArrowheads="1"/>
          </p:cNvSpPr>
          <p:nvPr/>
        </p:nvSpPr>
        <p:spPr bwMode="auto">
          <a:xfrm>
            <a:off x="609086" y="2112179"/>
            <a:ext cx="85883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To multiply these numbers together we can multiply the number parts together and then the powers of ten together. </a:t>
            </a:r>
          </a:p>
        </p:txBody>
      </p:sp>
      <p:sp>
        <p:nvSpPr>
          <p:cNvPr id="5" name="Rectangle 33"/>
          <p:cNvSpPr>
            <a:spLocks noChangeArrowheads="1"/>
          </p:cNvSpPr>
          <p:nvPr/>
        </p:nvSpPr>
        <p:spPr bwMode="auto">
          <a:xfrm>
            <a:off x="1934322" y="3430494"/>
            <a:ext cx="2955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2 </a:t>
            </a:r>
            <a:r>
              <a:rPr lang="en-US" altLang="en-US"/>
              <a:t>× 10</a:t>
            </a:r>
            <a:r>
              <a:rPr lang="en-US" altLang="en-US" baseline="30000"/>
              <a:t>5</a:t>
            </a:r>
            <a:r>
              <a:rPr lang="en-US" altLang="en-US"/>
              <a:t> × 7.2 × 10</a:t>
            </a:r>
            <a:r>
              <a:rPr lang="en-US" altLang="en-US" baseline="30000"/>
              <a:t>3 </a:t>
            </a:r>
            <a:r>
              <a:rPr lang="en-US" altLang="en-US"/>
              <a:t>=</a:t>
            </a:r>
            <a:endParaRPr lang="en-GB" altLang="en-US"/>
          </a:p>
        </p:txBody>
      </p:sp>
      <p:sp>
        <p:nvSpPr>
          <p:cNvPr id="6" name="Text Box 34"/>
          <p:cNvSpPr txBox="1">
            <a:spLocks noChangeArrowheads="1"/>
          </p:cNvSpPr>
          <p:nvPr/>
        </p:nvSpPr>
        <p:spPr bwMode="auto">
          <a:xfrm>
            <a:off x="4794997" y="3430494"/>
            <a:ext cx="3127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(2 </a:t>
            </a:r>
            <a:r>
              <a:rPr lang="en-US" altLang="en-US"/>
              <a:t>× 7.2) × (10</a:t>
            </a:r>
            <a:r>
              <a:rPr lang="en-US" altLang="en-US" baseline="30000"/>
              <a:t>5</a:t>
            </a:r>
            <a:r>
              <a:rPr lang="en-US" altLang="en-US"/>
              <a:t> × 10</a:t>
            </a:r>
            <a:r>
              <a:rPr lang="en-US" altLang="en-US" baseline="30000"/>
              <a:t>3</a:t>
            </a:r>
            <a:r>
              <a:rPr lang="en-US" altLang="en-US"/>
              <a:t>)</a:t>
            </a:r>
          </a:p>
        </p:txBody>
      </p:sp>
      <p:sp>
        <p:nvSpPr>
          <p:cNvPr id="7" name="Text Box 35"/>
          <p:cNvSpPr txBox="1">
            <a:spLocks noChangeArrowheads="1"/>
          </p:cNvSpPr>
          <p:nvPr/>
        </p:nvSpPr>
        <p:spPr bwMode="auto">
          <a:xfrm>
            <a:off x="4590210" y="4103594"/>
            <a:ext cx="10486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 14.4</a:t>
            </a:r>
          </a:p>
        </p:txBody>
      </p:sp>
      <p:sp>
        <p:nvSpPr>
          <p:cNvPr id="8" name="Text Box 36"/>
          <p:cNvSpPr txBox="1">
            <a:spLocks noChangeArrowheads="1"/>
          </p:cNvSpPr>
          <p:nvPr/>
        </p:nvSpPr>
        <p:spPr bwMode="auto">
          <a:xfrm>
            <a:off x="773860" y="4751294"/>
            <a:ext cx="8588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This answer is </a:t>
            </a:r>
            <a:r>
              <a:rPr lang="en-GB" altLang="en-US" b="1"/>
              <a:t>not</a:t>
            </a:r>
            <a:r>
              <a:rPr lang="en-GB" altLang="en-US"/>
              <a:t> in standard form and must be converted!</a:t>
            </a:r>
          </a:p>
        </p:txBody>
      </p:sp>
      <p:sp>
        <p:nvSpPr>
          <p:cNvPr id="9" name="Rectangle 39"/>
          <p:cNvSpPr>
            <a:spLocks noChangeArrowheads="1"/>
          </p:cNvSpPr>
          <p:nvPr/>
        </p:nvSpPr>
        <p:spPr bwMode="auto">
          <a:xfrm>
            <a:off x="3390060" y="5398994"/>
            <a:ext cx="1811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14.4 </a:t>
            </a:r>
            <a:r>
              <a:rPr lang="en-US" altLang="en-US"/>
              <a:t>× 10</a:t>
            </a:r>
            <a:r>
              <a:rPr lang="en-US" altLang="en-US" baseline="30000"/>
              <a:t>8 </a:t>
            </a:r>
            <a:r>
              <a:rPr lang="en-GB" altLang="en-US"/>
              <a:t>=</a:t>
            </a:r>
          </a:p>
        </p:txBody>
      </p:sp>
      <p:sp>
        <p:nvSpPr>
          <p:cNvPr id="10" name="Rectangle 41"/>
          <p:cNvSpPr>
            <a:spLocks noChangeArrowheads="1"/>
          </p:cNvSpPr>
          <p:nvPr/>
        </p:nvSpPr>
        <p:spPr bwMode="auto">
          <a:xfrm>
            <a:off x="5118847" y="5398994"/>
            <a:ext cx="2262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1.44 </a:t>
            </a:r>
            <a:r>
              <a:rPr lang="en-US" altLang="en-US"/>
              <a:t>× 10</a:t>
            </a:r>
            <a:r>
              <a:rPr lang="en-GB" altLang="en-US"/>
              <a:t> </a:t>
            </a:r>
            <a:r>
              <a:rPr lang="en-US" altLang="en-US"/>
              <a:t>× 10</a:t>
            </a:r>
            <a:r>
              <a:rPr lang="en-US" altLang="en-US" baseline="30000"/>
              <a:t>8</a:t>
            </a:r>
            <a:endParaRPr lang="en-GB" altLang="en-US" baseline="30000"/>
          </a:p>
        </p:txBody>
      </p:sp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4848972" y="5903819"/>
            <a:ext cx="1922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= 1.44 </a:t>
            </a:r>
            <a:r>
              <a:rPr lang="en-US" altLang="en-US"/>
              <a:t>× 10</a:t>
            </a:r>
            <a:r>
              <a:rPr lang="en-US" altLang="en-US" baseline="30000"/>
              <a:t>9</a:t>
            </a:r>
            <a:r>
              <a:rPr lang="en-GB" altLang="en-US"/>
              <a:t> 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887B3C9E-0E9C-46EE-AD42-37FCDE49F668}"/>
              </a:ext>
            </a:extLst>
          </p:cNvPr>
          <p:cNvSpPr txBox="1">
            <a:spLocks noChangeArrowheads="1"/>
          </p:cNvSpPr>
          <p:nvPr/>
        </p:nvSpPr>
        <p:spPr>
          <a:xfrm>
            <a:off x="609086" y="172244"/>
            <a:ext cx="7773988" cy="611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>
                <a:latin typeface="Comic Sans MS" panose="030F0702030302020204" pitchFamily="66" charset="0"/>
              </a:rPr>
              <a:t>Calculations involving standard form</a:t>
            </a:r>
            <a:endParaRPr lang="en-GB" altLang="en-US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92665709-B940-431A-87CC-C29F85216FC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A3BA4451-5140-4BE3-B4EA-68593D804515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 Box 35">
            <a:extLst>
              <a:ext uri="{FF2B5EF4-FFF2-40B4-BE49-F238E27FC236}">
                <a16:creationId xmlns:a16="http://schemas.microsoft.com/office/drawing/2014/main" id="{0259B12B-062E-198C-0C09-20FD23539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95" y="4100614"/>
            <a:ext cx="9909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× 10</a:t>
            </a:r>
            <a:r>
              <a:rPr lang="en-US" altLang="en-US" baseline="30000" dirty="0"/>
              <a:t>8</a:t>
            </a:r>
            <a:r>
              <a:rPr lang="en-GB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3280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0E13DD5D-3B78-E66E-9D57-1C2607B99D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834" y="1802691"/>
            <a:ext cx="2043775" cy="4709160"/>
          </a:xfrm>
          <a:prstGeom prst="rect">
            <a:avLst/>
          </a:prstGeom>
        </p:spPr>
      </p:pic>
      <p:sp>
        <p:nvSpPr>
          <p:cNvPr id="3" name="Text Box 30"/>
          <p:cNvSpPr txBox="1">
            <a:spLocks noChangeArrowheads="1"/>
          </p:cNvSpPr>
          <p:nvPr/>
        </p:nvSpPr>
        <p:spPr bwMode="auto">
          <a:xfrm>
            <a:off x="1774031" y="1275567"/>
            <a:ext cx="55959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What is 2 </a:t>
            </a:r>
            <a:r>
              <a:rPr lang="en-US" altLang="en-US" dirty="0"/>
              <a:t>× 10</a:t>
            </a:r>
            <a:r>
              <a:rPr lang="en-US" altLang="en-US" baseline="30000" dirty="0"/>
              <a:t>5</a:t>
            </a:r>
            <a:r>
              <a:rPr lang="en-US" altLang="en-US" dirty="0"/>
              <a:t> multiplied by 7.2 × 10</a:t>
            </a:r>
            <a:r>
              <a:rPr lang="en-US" altLang="en-US" baseline="30000" dirty="0"/>
              <a:t>3 </a:t>
            </a:r>
            <a:r>
              <a:rPr lang="en-US" altLang="en-US" dirty="0"/>
              <a:t>?</a:t>
            </a:r>
          </a:p>
        </p:txBody>
      </p:sp>
      <p:sp>
        <p:nvSpPr>
          <p:cNvPr id="4" name="Text Box 31"/>
          <p:cNvSpPr txBox="1">
            <a:spLocks noChangeArrowheads="1"/>
          </p:cNvSpPr>
          <p:nvPr/>
        </p:nvSpPr>
        <p:spPr bwMode="auto">
          <a:xfrm>
            <a:off x="3872732" y="1957000"/>
            <a:ext cx="29559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Turn on the GDC. 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887B3C9E-0E9C-46EE-AD42-37FCDE49F668}"/>
              </a:ext>
            </a:extLst>
          </p:cNvPr>
          <p:cNvSpPr txBox="1">
            <a:spLocks noChangeArrowheads="1"/>
          </p:cNvSpPr>
          <p:nvPr/>
        </p:nvSpPr>
        <p:spPr>
          <a:xfrm>
            <a:off x="609086" y="172244"/>
            <a:ext cx="7773988" cy="611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>
                <a:latin typeface="Comic Sans MS" panose="030F0702030302020204" pitchFamily="66" charset="0"/>
              </a:rPr>
              <a:t>Calculations involving standard form</a:t>
            </a:r>
            <a:endParaRPr lang="en-GB" altLang="en-US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92665709-B940-431A-87CC-C29F85216FC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A3BA4451-5140-4BE3-B4EA-68593D804515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709660CB-0E7A-C898-F624-D19507CFE183}"/>
              </a:ext>
            </a:extLst>
          </p:cNvPr>
          <p:cNvSpPr txBox="1">
            <a:spLocks noChangeArrowheads="1"/>
          </p:cNvSpPr>
          <p:nvPr/>
        </p:nvSpPr>
        <p:spPr>
          <a:xfrm>
            <a:off x="3474402" y="664380"/>
            <a:ext cx="2292217" cy="611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 dirty="0">
                <a:latin typeface="Comic Sans MS" panose="030F0702030302020204" pitchFamily="66" charset="0"/>
              </a:rPr>
              <a:t>Using GDC</a:t>
            </a:r>
          </a:p>
        </p:txBody>
      </p:sp>
      <p:sp>
        <p:nvSpPr>
          <p:cNvPr id="21" name="Text Box 31">
            <a:extLst>
              <a:ext uri="{FF2B5EF4-FFF2-40B4-BE49-F238E27FC236}">
                <a16:creationId xmlns:a16="http://schemas.microsoft.com/office/drawing/2014/main" id="{5E804B1C-4D9D-C8ED-7F80-541AC422F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506" y="2536262"/>
            <a:ext cx="13770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Click on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67AFAA6D-8715-033D-EEC0-58C0EE4D79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4402" y="3766890"/>
            <a:ext cx="628738" cy="29531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6181544-A9D0-71CD-A262-1D3726A9F4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0709" y="3065835"/>
            <a:ext cx="628738" cy="31436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DBB5A58-58FA-F6C1-5D78-4DAF56FAA0C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85474" y="3060687"/>
            <a:ext cx="638264" cy="31436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B7775300-C14B-8C8C-AFBF-C2064AF3511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75258" y="3758696"/>
            <a:ext cx="647790" cy="29531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392386B4-4645-6968-9A53-AD4948D1C5A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77876" y="3070213"/>
            <a:ext cx="647790" cy="30484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05339C80-0689-B858-0F17-9E95B7590F7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22036" y="2877908"/>
            <a:ext cx="657317" cy="51442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8AB495F-F006-E63B-250D-F31C4C241B9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29859" y="3060687"/>
            <a:ext cx="681579" cy="310896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E4B0809-F62D-B7EA-37FD-AF179199F61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180283" y="3741417"/>
            <a:ext cx="632155" cy="310896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05CC017C-70B1-6648-1E69-A915D9FABE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5666" y="3755223"/>
            <a:ext cx="628738" cy="314369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FE2F167A-0B46-E98A-E569-463C634A561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68856" y="3758696"/>
            <a:ext cx="647790" cy="304843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618BAB4F-1A05-CC4F-A2BC-D07A35FF91A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13016" y="3566391"/>
            <a:ext cx="657317" cy="514422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FDA9CE6A-062C-28C7-A197-DB9604567F1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33448" y="3758696"/>
            <a:ext cx="686114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66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0"/>
          <p:cNvSpPr txBox="1">
            <a:spLocks noChangeArrowheads="1"/>
          </p:cNvSpPr>
          <p:nvPr/>
        </p:nvSpPr>
        <p:spPr bwMode="auto">
          <a:xfrm>
            <a:off x="1774031" y="1275567"/>
            <a:ext cx="55959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What is 2 </a:t>
            </a:r>
            <a:r>
              <a:rPr lang="en-US" altLang="en-US" dirty="0"/>
              <a:t>× 10</a:t>
            </a:r>
            <a:r>
              <a:rPr lang="en-US" altLang="en-US" baseline="30000" dirty="0"/>
              <a:t>5</a:t>
            </a:r>
            <a:r>
              <a:rPr lang="en-US" altLang="en-US" dirty="0"/>
              <a:t> multiplied by 7.2 × 10</a:t>
            </a:r>
            <a:r>
              <a:rPr lang="en-US" altLang="en-US" baseline="30000" dirty="0"/>
              <a:t>3 </a:t>
            </a:r>
            <a:r>
              <a:rPr lang="en-US" altLang="en-US" dirty="0"/>
              <a:t>?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887B3C9E-0E9C-46EE-AD42-37FCDE49F668}"/>
              </a:ext>
            </a:extLst>
          </p:cNvPr>
          <p:cNvSpPr txBox="1">
            <a:spLocks noChangeArrowheads="1"/>
          </p:cNvSpPr>
          <p:nvPr/>
        </p:nvSpPr>
        <p:spPr>
          <a:xfrm>
            <a:off x="609086" y="172244"/>
            <a:ext cx="7773988" cy="611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>
                <a:latin typeface="Comic Sans MS" panose="030F0702030302020204" pitchFamily="66" charset="0"/>
              </a:rPr>
              <a:t>Calculations involving standard form</a:t>
            </a:r>
            <a:endParaRPr lang="en-GB" altLang="en-US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92665709-B940-431A-87CC-C29F85216FC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A3BA4451-5140-4BE3-B4EA-68593D804515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709660CB-0E7A-C898-F624-D19507CFE183}"/>
              </a:ext>
            </a:extLst>
          </p:cNvPr>
          <p:cNvSpPr txBox="1">
            <a:spLocks noChangeArrowheads="1"/>
          </p:cNvSpPr>
          <p:nvPr/>
        </p:nvSpPr>
        <p:spPr>
          <a:xfrm>
            <a:off x="3474402" y="664380"/>
            <a:ext cx="2292217" cy="611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 dirty="0">
                <a:latin typeface="Comic Sans MS" panose="030F0702030302020204" pitchFamily="66" charset="0"/>
              </a:rPr>
              <a:t>Using GDC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126741B-CDC1-E5BE-4C68-115D7197D9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168" y="1844040"/>
            <a:ext cx="2030296" cy="4709160"/>
          </a:xfrm>
          <a:prstGeom prst="rect">
            <a:avLst/>
          </a:prstGeom>
        </p:spPr>
      </p:pic>
      <p:sp>
        <p:nvSpPr>
          <p:cNvPr id="23" name="Text Box 31">
            <a:extLst>
              <a:ext uri="{FF2B5EF4-FFF2-40B4-BE49-F238E27FC236}">
                <a16:creationId xmlns:a16="http://schemas.microsoft.com/office/drawing/2014/main" id="{68CB09F2-6221-A1C1-5E38-07A59B7BF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732" y="1957000"/>
            <a:ext cx="29559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Turn on the GDC. </a:t>
            </a:r>
          </a:p>
        </p:txBody>
      </p:sp>
      <p:sp>
        <p:nvSpPr>
          <p:cNvPr id="24" name="Text Box 31">
            <a:extLst>
              <a:ext uri="{FF2B5EF4-FFF2-40B4-BE49-F238E27FC236}">
                <a16:creationId xmlns:a16="http://schemas.microsoft.com/office/drawing/2014/main" id="{954BEAF3-58AC-72F9-CB94-54FE4B6A8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506" y="2536262"/>
            <a:ext cx="13770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Click on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6E886D7-9CE5-956A-4A36-DE5E0A705E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4402" y="3766890"/>
            <a:ext cx="628738" cy="29531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2C22832-4A6D-364F-6817-C61209C63B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0709" y="3065835"/>
            <a:ext cx="628738" cy="31436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0ACC8C4-308C-CBD6-202C-F0992F3ED9E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85474" y="3060687"/>
            <a:ext cx="638264" cy="314369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3EE1CB6-FA09-59D7-3EA0-11D4AB9916C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75258" y="3758696"/>
            <a:ext cx="647790" cy="295316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B3D3B6D-D786-577A-4103-A8B16D2ACCF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77876" y="3070213"/>
            <a:ext cx="647790" cy="304843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1E9B4BB-A0C2-2C97-9392-44DD8A1A03C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22036" y="2877908"/>
            <a:ext cx="657317" cy="51442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5099EF9-2819-2FB9-6B57-8F52F8458D3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29859" y="3060687"/>
            <a:ext cx="681579" cy="3108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807CE502-794C-31A5-880B-6ABA6D8AB70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133108" y="3769917"/>
            <a:ext cx="632155" cy="310896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BE6C8DF-B264-E638-D45E-07BAE54839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5666" y="3768180"/>
            <a:ext cx="628738" cy="31436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F01900F-CB6E-F83B-41FE-96FCB382CF6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68856" y="3758696"/>
            <a:ext cx="647790" cy="304843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CBF4DC68-0975-C09B-F353-145AB2546F5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13016" y="3566391"/>
            <a:ext cx="657317" cy="51442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6FC71641-62B3-DECA-B00A-71A05664D4B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33448" y="3758696"/>
            <a:ext cx="686114" cy="310896"/>
          </a:xfrm>
          <a:prstGeom prst="rect">
            <a:avLst/>
          </a:prstGeom>
        </p:spPr>
      </p:pic>
      <p:sp>
        <p:nvSpPr>
          <p:cNvPr id="37" name="Text Box 34">
            <a:extLst>
              <a:ext uri="{FF2B5EF4-FFF2-40B4-BE49-F238E27FC236}">
                <a16:creationId xmlns:a16="http://schemas.microsoft.com/office/drawing/2014/main" id="{85163C07-8C54-8D2F-3CED-FDD4A4887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0843" y="4253625"/>
            <a:ext cx="18998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1440000000</a:t>
            </a:r>
          </a:p>
        </p:txBody>
      </p:sp>
      <p:sp>
        <p:nvSpPr>
          <p:cNvPr id="38" name="Text Box 36">
            <a:extLst>
              <a:ext uri="{FF2B5EF4-FFF2-40B4-BE49-F238E27FC236}">
                <a16:creationId xmlns:a16="http://schemas.microsoft.com/office/drawing/2014/main" id="{101247CC-6B5E-8D66-021C-92BA75E19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7626" y="4751436"/>
            <a:ext cx="618796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This answer is </a:t>
            </a:r>
            <a:r>
              <a:rPr lang="en-GB" altLang="en-US" b="1" dirty="0"/>
              <a:t>not</a:t>
            </a:r>
            <a:r>
              <a:rPr lang="en-GB" altLang="en-US" dirty="0"/>
              <a:t> in standard form so, it must be converted</a:t>
            </a:r>
          </a:p>
        </p:txBody>
      </p:sp>
      <p:sp>
        <p:nvSpPr>
          <p:cNvPr id="39" name="Rectangle 39">
            <a:extLst>
              <a:ext uri="{FF2B5EF4-FFF2-40B4-BE49-F238E27FC236}">
                <a16:creationId xmlns:a16="http://schemas.microsoft.com/office/drawing/2014/main" id="{8A2DFA81-C94B-039F-A846-FDCF6B774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990" y="5961808"/>
            <a:ext cx="18998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1440000000</a:t>
            </a:r>
            <a:endParaRPr lang="en-GB" altLang="en-US" dirty="0"/>
          </a:p>
        </p:txBody>
      </p:sp>
      <p:sp>
        <p:nvSpPr>
          <p:cNvPr id="40" name="Text Box 44">
            <a:extLst>
              <a:ext uri="{FF2B5EF4-FFF2-40B4-BE49-F238E27FC236}">
                <a16:creationId xmlns:a16="http://schemas.microsoft.com/office/drawing/2014/main" id="{9973EFB4-BAE2-22C0-9B53-12E5DA141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6295" y="5977900"/>
            <a:ext cx="1922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 1.44 </a:t>
            </a:r>
            <a:r>
              <a:rPr lang="en-US" altLang="en-US" dirty="0"/>
              <a:t>× 10</a:t>
            </a:r>
            <a:r>
              <a:rPr lang="en-US" altLang="en-US" baseline="30000" dirty="0"/>
              <a:t>9</a:t>
            </a:r>
            <a:r>
              <a:rPr lang="en-GB" altLang="en-US" dirty="0"/>
              <a:t> </a:t>
            </a:r>
          </a:p>
        </p:txBody>
      </p:sp>
      <p:sp>
        <p:nvSpPr>
          <p:cNvPr id="41" name="Text Box 36">
            <a:extLst>
              <a:ext uri="{FF2B5EF4-FFF2-40B4-BE49-F238E27FC236}">
                <a16:creationId xmlns:a16="http://schemas.microsoft.com/office/drawing/2014/main" id="{1CD7A48E-2BD4-430B-DFC2-C1AB52691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8890" y="4224719"/>
            <a:ext cx="23616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answer is</a:t>
            </a:r>
          </a:p>
        </p:txBody>
      </p:sp>
    </p:spTree>
    <p:extLst>
      <p:ext uri="{BB962C8B-B14F-4D97-AF65-F5344CB8AC3E}">
        <p14:creationId xmlns:p14="http://schemas.microsoft.com/office/powerpoint/2010/main" val="125365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609086" y="172244"/>
            <a:ext cx="7773988" cy="611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>
                <a:latin typeface="Comic Sans MS" panose="030F0702030302020204" pitchFamily="66" charset="0"/>
              </a:rPr>
              <a:t>Calculations involving standard form</a:t>
            </a:r>
            <a:endParaRPr lang="en-GB" alt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160867" y="1341438"/>
            <a:ext cx="55959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What is 1.2 </a:t>
            </a:r>
            <a:r>
              <a:rPr lang="en-US" altLang="en-US"/>
              <a:t>× 10</a:t>
            </a:r>
            <a:r>
              <a:rPr lang="en-US" altLang="en-US" baseline="30000"/>
              <a:t>-6</a:t>
            </a:r>
            <a:r>
              <a:rPr lang="en-US" altLang="en-US"/>
              <a:t> divided by 4.8 × 10</a:t>
            </a:r>
            <a:r>
              <a:rPr lang="en-US" altLang="en-US" baseline="30000"/>
              <a:t>7 </a:t>
            </a:r>
            <a:r>
              <a:rPr lang="en-US" altLang="en-US"/>
              <a:t>?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79730" y="2132013"/>
            <a:ext cx="85883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To divide these numbers we can divide the number parts and then divide the powers of ten. 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203605" y="3403600"/>
            <a:ext cx="3673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(1.2 </a:t>
            </a:r>
            <a:r>
              <a:rPr lang="en-US" altLang="en-US"/>
              <a:t>× 10</a:t>
            </a:r>
            <a:r>
              <a:rPr lang="en-US" altLang="en-US" baseline="30000"/>
              <a:t>-6</a:t>
            </a:r>
            <a:r>
              <a:rPr lang="en-US" altLang="en-US"/>
              <a:t>) ÷ (4.8 × 10</a:t>
            </a:r>
            <a:r>
              <a:rPr lang="en-US" altLang="en-US" baseline="30000"/>
              <a:t>7</a:t>
            </a:r>
            <a:r>
              <a:rPr lang="en-US" altLang="en-US"/>
              <a:t>)</a:t>
            </a:r>
            <a:r>
              <a:rPr lang="en-US" altLang="en-US" baseline="30000"/>
              <a:t> </a:t>
            </a:r>
            <a:r>
              <a:rPr lang="en-US" altLang="en-US"/>
              <a:t>=</a:t>
            </a:r>
            <a:endParaRPr lang="en-GB" altLang="en-US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773892" y="3403600"/>
            <a:ext cx="3427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(1.2 </a:t>
            </a:r>
            <a:r>
              <a:rPr lang="en-US" altLang="en-US"/>
              <a:t>÷ 4.8) × (10</a:t>
            </a:r>
            <a:r>
              <a:rPr lang="en-US" altLang="en-US" baseline="30000"/>
              <a:t>-6</a:t>
            </a:r>
            <a:r>
              <a:rPr lang="en-US" altLang="en-US"/>
              <a:t> ÷ 10</a:t>
            </a:r>
            <a:r>
              <a:rPr lang="en-US" altLang="en-US" baseline="30000"/>
              <a:t>7</a:t>
            </a:r>
            <a:r>
              <a:rPr lang="en-US" altLang="en-US"/>
              <a:t>)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496080" y="4076700"/>
            <a:ext cx="10486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 0.25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679730" y="4724400"/>
            <a:ext cx="8588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This answer is </a:t>
            </a:r>
            <a:r>
              <a:rPr lang="en-GB" altLang="en-US" b="1"/>
              <a:t>not</a:t>
            </a:r>
            <a:r>
              <a:rPr lang="en-GB" altLang="en-US"/>
              <a:t> in standard form and must be converted.</a:t>
            </a: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3076855" y="5372100"/>
            <a:ext cx="2019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0.25 </a:t>
            </a:r>
            <a:r>
              <a:rPr lang="en-US" altLang="en-US"/>
              <a:t>× 10</a:t>
            </a:r>
            <a:r>
              <a:rPr lang="en-US" altLang="en-US" baseline="30000"/>
              <a:t>-13</a:t>
            </a:r>
            <a:r>
              <a:rPr lang="en-GB" altLang="en-US"/>
              <a:t> =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024717" y="5372100"/>
            <a:ext cx="2454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2.5 </a:t>
            </a:r>
            <a:r>
              <a:rPr lang="en-US" altLang="en-US"/>
              <a:t>× 10</a:t>
            </a:r>
            <a:r>
              <a:rPr lang="en-US" altLang="en-US" baseline="30000"/>
              <a:t>-1</a:t>
            </a:r>
            <a:r>
              <a:rPr lang="en-GB" altLang="en-US"/>
              <a:t> </a:t>
            </a:r>
            <a:r>
              <a:rPr lang="en-US" altLang="en-US"/>
              <a:t>× 10</a:t>
            </a:r>
            <a:r>
              <a:rPr lang="en-US" altLang="en-US" baseline="30000"/>
              <a:t>-13</a:t>
            </a:r>
            <a:endParaRPr lang="en-GB" altLang="en-US" baseline="30000"/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4754842" y="5876925"/>
            <a:ext cx="1933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= 2.5 </a:t>
            </a:r>
            <a:r>
              <a:rPr lang="en-US" altLang="en-US"/>
              <a:t>× 10</a:t>
            </a:r>
            <a:r>
              <a:rPr lang="en-US" altLang="en-US" baseline="30000"/>
              <a:t>-14</a:t>
            </a:r>
            <a:r>
              <a:rPr lang="en-GB" altLang="en-US"/>
              <a:t> </a:t>
            </a:r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B9A6DA7D-D68D-495C-A29C-FF14E2FC609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63BAF7B4-EAE4-4FE4-ABDC-C0A727D082DA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Box 9">
            <a:extLst>
              <a:ext uri="{FF2B5EF4-FFF2-40B4-BE49-F238E27FC236}">
                <a16:creationId xmlns:a16="http://schemas.microsoft.com/office/drawing/2014/main" id="{2EB1D23D-7712-9DBE-660E-115A724FD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4698" y="4076700"/>
            <a:ext cx="11737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× 10</a:t>
            </a:r>
            <a:r>
              <a:rPr lang="en-US" altLang="en-US" baseline="30000" dirty="0"/>
              <a:t>-13</a:t>
            </a:r>
            <a:r>
              <a:rPr lang="en-GB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541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609086" y="172244"/>
            <a:ext cx="7773988" cy="611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>
                <a:latin typeface="Comic Sans MS" panose="030F0702030302020204" pitchFamily="66" charset="0"/>
              </a:rPr>
              <a:t>Calculations involving standard form</a:t>
            </a:r>
            <a:endParaRPr lang="en-GB" alt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088166" y="1248579"/>
            <a:ext cx="55959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What is 1.2 </a:t>
            </a:r>
            <a:r>
              <a:rPr lang="en-US" altLang="en-US"/>
              <a:t>× 10</a:t>
            </a:r>
            <a:r>
              <a:rPr lang="en-US" altLang="en-US" baseline="30000"/>
              <a:t>-6</a:t>
            </a:r>
            <a:r>
              <a:rPr lang="en-US" altLang="en-US"/>
              <a:t> divided by 4.8 × 10</a:t>
            </a:r>
            <a:r>
              <a:rPr lang="en-US" altLang="en-US" baseline="30000"/>
              <a:t>7 </a:t>
            </a:r>
            <a:r>
              <a:rPr lang="en-US" altLang="en-US"/>
              <a:t>?</a:t>
            </a:r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B9A6DA7D-D68D-495C-A29C-FF14E2FC609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63BAF7B4-EAE4-4FE4-ABDC-C0A727D082DA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2B80E536-4433-FE8C-7437-00C318C3E237}"/>
              </a:ext>
            </a:extLst>
          </p:cNvPr>
          <p:cNvSpPr txBox="1">
            <a:spLocks noChangeArrowheads="1"/>
          </p:cNvSpPr>
          <p:nvPr/>
        </p:nvSpPr>
        <p:spPr>
          <a:xfrm>
            <a:off x="3474402" y="664380"/>
            <a:ext cx="2292217" cy="611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 dirty="0">
                <a:latin typeface="Comic Sans MS" panose="030F0702030302020204" pitchFamily="66" charset="0"/>
              </a:rPr>
              <a:t>Using GDC</a:t>
            </a:r>
          </a:p>
        </p:txBody>
      </p:sp>
      <p:sp>
        <p:nvSpPr>
          <p:cNvPr id="16" name="Text Box 31">
            <a:extLst>
              <a:ext uri="{FF2B5EF4-FFF2-40B4-BE49-F238E27FC236}">
                <a16:creationId xmlns:a16="http://schemas.microsoft.com/office/drawing/2014/main" id="{C5A8AB59-265C-4188-D936-815F9374F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732" y="1957000"/>
            <a:ext cx="29559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Turn on the GDC. </a:t>
            </a:r>
          </a:p>
        </p:txBody>
      </p:sp>
      <p:sp>
        <p:nvSpPr>
          <p:cNvPr id="17" name="Text Box 31">
            <a:extLst>
              <a:ext uri="{FF2B5EF4-FFF2-40B4-BE49-F238E27FC236}">
                <a16:creationId xmlns:a16="http://schemas.microsoft.com/office/drawing/2014/main" id="{13A6F264-734D-4132-61F9-07701978E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9839" y="2446857"/>
            <a:ext cx="13770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Click on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7DAB0FF7-7F7D-B80C-31F2-A67FB29B3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834" y="1802691"/>
            <a:ext cx="2043775" cy="4709160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A6438D0A-85D7-93C1-7F79-5774D9D9CA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2557" y="3727966"/>
            <a:ext cx="661908" cy="310896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68E6C021-020B-F289-3D34-3A1F74E5A5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65783" y="2984089"/>
            <a:ext cx="628738" cy="314369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69AB2383-3B10-6ED3-4187-865EAD4B0E5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28719" y="3022748"/>
            <a:ext cx="647790" cy="304843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1A891670-49A8-A6E4-2305-10E76515C2E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29239" y="2812485"/>
            <a:ext cx="657317" cy="514422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0F9DA800-28EB-74F0-EF01-43C8EB38170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85118" y="2993468"/>
            <a:ext cx="632155" cy="310896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9AD56615-C8E2-A7E9-8FBA-DAA8455978D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13736" y="3022748"/>
            <a:ext cx="651400" cy="310896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09970F0-3345-78B6-B35F-A62F08E6012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901268" y="3765167"/>
            <a:ext cx="636596" cy="310896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1B2EAFBE-A412-FFC8-AAB7-8381FD0516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654247" y="3751064"/>
            <a:ext cx="651400" cy="310896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A698B251-E9FF-E99D-1430-36D778EB682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031256" y="3751064"/>
            <a:ext cx="607661" cy="310896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BA3D9A1D-8F2F-BEB6-74A5-2E692E6CA14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46411" y="3751064"/>
            <a:ext cx="632155" cy="310896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F1296D57-5705-32CD-9DDC-34D3BD7E49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81508" y="3751064"/>
            <a:ext cx="647790" cy="304843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359E6085-ED5C-B88D-AF7F-66C6E064496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71889" y="3539025"/>
            <a:ext cx="657317" cy="514422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81B1387E-990B-98E5-FD81-49D7354C689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70132" y="2984089"/>
            <a:ext cx="651400" cy="310896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FB5B5875-471C-FB3A-D5EA-069C41624F1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252768" y="3027259"/>
            <a:ext cx="594756" cy="310896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89193A53-E1F5-1C26-2EB1-4D2559BF959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837753" y="3727966"/>
            <a:ext cx="686114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537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609086" y="172244"/>
            <a:ext cx="7773988" cy="611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>
                <a:latin typeface="Comic Sans MS" panose="030F0702030302020204" pitchFamily="66" charset="0"/>
              </a:rPr>
              <a:t>Calculations involving standard form</a:t>
            </a:r>
            <a:endParaRPr lang="en-GB" alt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088166" y="1248579"/>
            <a:ext cx="55959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What is 1.2 </a:t>
            </a:r>
            <a:r>
              <a:rPr lang="en-US" altLang="en-US"/>
              <a:t>× 10</a:t>
            </a:r>
            <a:r>
              <a:rPr lang="en-US" altLang="en-US" baseline="30000"/>
              <a:t>-6</a:t>
            </a:r>
            <a:r>
              <a:rPr lang="en-US" altLang="en-US"/>
              <a:t> divided by 4.8 × 10</a:t>
            </a:r>
            <a:r>
              <a:rPr lang="en-US" altLang="en-US" baseline="30000"/>
              <a:t>7 </a:t>
            </a:r>
            <a:r>
              <a:rPr lang="en-US" altLang="en-US"/>
              <a:t>?</a:t>
            </a: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4477003" y="4410886"/>
            <a:ext cx="1933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 2.5 </a:t>
            </a:r>
            <a:r>
              <a:rPr lang="en-US" altLang="en-US" dirty="0"/>
              <a:t>× 10</a:t>
            </a:r>
            <a:r>
              <a:rPr lang="en-US" altLang="en-US" baseline="30000" dirty="0"/>
              <a:t>-14</a:t>
            </a:r>
            <a:r>
              <a:rPr lang="en-GB" altLang="en-US" dirty="0"/>
              <a:t> </a:t>
            </a:r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B9A6DA7D-D68D-495C-A29C-FF14E2FC609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63BAF7B4-EAE4-4FE4-ABDC-C0A727D082DA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2B80E536-4433-FE8C-7437-00C318C3E237}"/>
              </a:ext>
            </a:extLst>
          </p:cNvPr>
          <p:cNvSpPr txBox="1">
            <a:spLocks noChangeArrowheads="1"/>
          </p:cNvSpPr>
          <p:nvPr/>
        </p:nvSpPr>
        <p:spPr>
          <a:xfrm>
            <a:off x="3474402" y="664380"/>
            <a:ext cx="2292217" cy="611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 dirty="0">
                <a:latin typeface="Comic Sans MS" panose="030F0702030302020204" pitchFamily="66" charset="0"/>
              </a:rPr>
              <a:t>Using GDC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E3BD04-3FD3-1D9F-EC82-6421389FE0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403" y="1806759"/>
            <a:ext cx="2039696" cy="4709160"/>
          </a:xfrm>
          <a:prstGeom prst="rect">
            <a:avLst/>
          </a:prstGeom>
        </p:spPr>
      </p:pic>
      <p:sp>
        <p:nvSpPr>
          <p:cNvPr id="8" name="Text Box 31">
            <a:extLst>
              <a:ext uri="{FF2B5EF4-FFF2-40B4-BE49-F238E27FC236}">
                <a16:creationId xmlns:a16="http://schemas.microsoft.com/office/drawing/2014/main" id="{E3E5C98D-C91D-6275-3A17-F324514FD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732" y="1957000"/>
            <a:ext cx="29559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Turn on the GDC. </a:t>
            </a:r>
          </a:p>
        </p:txBody>
      </p:sp>
      <p:sp>
        <p:nvSpPr>
          <p:cNvPr id="9" name="Text Box 31">
            <a:extLst>
              <a:ext uri="{FF2B5EF4-FFF2-40B4-BE49-F238E27FC236}">
                <a16:creationId xmlns:a16="http://schemas.microsoft.com/office/drawing/2014/main" id="{39F78EEF-E74E-0A2E-FFEA-949B9716C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9839" y="2446857"/>
            <a:ext cx="13770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Click 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5F7A136-7574-75F2-0CC4-7C73E96A0F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2557" y="3727966"/>
            <a:ext cx="661908" cy="31089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4E36929-DFAE-1272-9487-291DDD52F5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65783" y="2984089"/>
            <a:ext cx="628738" cy="31436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6FEAA1B-A725-20C0-AADF-3FA476F16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28719" y="3022748"/>
            <a:ext cx="647790" cy="30484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9D3C99B-A173-EBDB-2322-FD41D4A3C8E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14903" y="2781121"/>
            <a:ext cx="657317" cy="51442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7564A94-AD6D-9DF4-143B-15A867481BA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85118" y="2993468"/>
            <a:ext cx="632155" cy="310896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55ABC7CF-11A9-D55A-CE9C-52E8491EECD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13736" y="3022748"/>
            <a:ext cx="651400" cy="31089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3241FE5-7E2D-36B1-79D6-5B3BA0D8558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946970" y="3748037"/>
            <a:ext cx="636596" cy="3108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865E4D1-5BDE-AA6A-A9E9-37E92831171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654247" y="3751064"/>
            <a:ext cx="651400" cy="310896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24E3053-253A-A0AA-7FB2-FF5666020FA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031256" y="3751064"/>
            <a:ext cx="607661" cy="310896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0294F043-B3CB-194E-FB92-BC68D8775B7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46411" y="3751064"/>
            <a:ext cx="632155" cy="310896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A4BA62E2-A43B-22F4-A00B-185E04B11F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81508" y="3751064"/>
            <a:ext cx="647790" cy="304843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3717326E-2738-86CD-79F4-EEB8B36BC6D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71889" y="3539025"/>
            <a:ext cx="657317" cy="51442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B719034-9942-E3F3-4D35-84F3113A6EC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70132" y="2984089"/>
            <a:ext cx="651400" cy="310896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6372FF71-7F5D-81ED-8A82-15F982DB4B9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252768" y="3027259"/>
            <a:ext cx="594756" cy="310896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7AB8E359-8D17-05FE-C085-83371C734F1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837753" y="3727966"/>
            <a:ext cx="686114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161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731869" y="3573463"/>
            <a:ext cx="4743450" cy="889000"/>
            <a:chOff x="930" y="2976"/>
            <a:chExt cx="2988" cy="560"/>
          </a:xfrm>
        </p:grpSpPr>
        <p:sp>
          <p:nvSpPr>
            <p:cNvPr id="3" name="Text Box 23"/>
            <p:cNvSpPr txBox="1">
              <a:spLocks noChangeArrowheads="1"/>
            </p:cNvSpPr>
            <p:nvPr/>
          </p:nvSpPr>
          <p:spPr bwMode="auto">
            <a:xfrm>
              <a:off x="930" y="3112"/>
              <a:ext cx="19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Time to reach Mars  =</a:t>
              </a:r>
            </a:p>
          </p:txBody>
        </p:sp>
        <p:grpSp>
          <p:nvGrpSpPr>
            <p:cNvPr id="4" name="Group 28"/>
            <p:cNvGrpSpPr>
              <a:grpSpLocks/>
            </p:cNvGrpSpPr>
            <p:nvPr/>
          </p:nvGrpSpPr>
          <p:grpSpPr bwMode="auto">
            <a:xfrm>
              <a:off x="2925" y="2976"/>
              <a:ext cx="993" cy="560"/>
              <a:chOff x="2925" y="3067"/>
              <a:chExt cx="993" cy="560"/>
            </a:xfrm>
          </p:grpSpPr>
          <p:sp>
            <p:nvSpPr>
              <p:cNvPr id="5" name="Rectangle 25"/>
              <p:cNvSpPr>
                <a:spLocks noChangeArrowheads="1"/>
              </p:cNvSpPr>
              <p:nvPr/>
            </p:nvSpPr>
            <p:spPr bwMode="auto">
              <a:xfrm>
                <a:off x="2925" y="3067"/>
                <a:ext cx="99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/>
                  <a:t>8.32 × 10</a:t>
                </a:r>
                <a:r>
                  <a:rPr lang="en-US" altLang="en-US" baseline="30000"/>
                  <a:t>7</a:t>
                </a:r>
                <a:endParaRPr lang="en-GB" altLang="en-US" baseline="30000"/>
              </a:p>
            </p:txBody>
          </p:sp>
          <p:sp>
            <p:nvSpPr>
              <p:cNvPr id="6" name="Line 26"/>
              <p:cNvSpPr>
                <a:spLocks noChangeShapeType="1"/>
              </p:cNvSpPr>
              <p:nvPr/>
            </p:nvSpPr>
            <p:spPr bwMode="auto">
              <a:xfrm>
                <a:off x="2945" y="3347"/>
                <a:ext cx="9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" name="Rectangle 27"/>
              <p:cNvSpPr>
                <a:spLocks noChangeArrowheads="1"/>
              </p:cNvSpPr>
              <p:nvPr/>
            </p:nvSpPr>
            <p:spPr bwMode="auto">
              <a:xfrm>
                <a:off x="2978" y="3339"/>
                <a:ext cx="88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/>
                  <a:t>2.6 </a:t>
                </a:r>
                <a:r>
                  <a:rPr lang="en-US" altLang="en-US"/>
                  <a:t>× 10</a:t>
                </a:r>
                <a:r>
                  <a:rPr lang="en-US" altLang="en-US" baseline="30000"/>
                  <a:t>3</a:t>
                </a:r>
                <a:endParaRPr lang="en-GB" altLang="en-US" baseline="30000"/>
              </a:p>
            </p:txBody>
          </p:sp>
        </p:grpSp>
      </p:grpSp>
      <p:sp>
        <p:nvSpPr>
          <p:cNvPr id="8" name="Text Box 30"/>
          <p:cNvSpPr txBox="1">
            <a:spLocks noChangeArrowheads="1"/>
          </p:cNvSpPr>
          <p:nvPr/>
        </p:nvSpPr>
        <p:spPr bwMode="auto">
          <a:xfrm>
            <a:off x="4519519" y="4581525"/>
            <a:ext cx="2573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= 3.2 </a:t>
            </a:r>
            <a:r>
              <a:rPr lang="en-US" altLang="en-US"/>
              <a:t>× 10</a:t>
            </a:r>
            <a:r>
              <a:rPr lang="en-US" altLang="en-US" baseline="30000"/>
              <a:t>4 </a:t>
            </a:r>
            <a:r>
              <a:rPr lang="en-GB" altLang="en-US"/>
              <a:t>hours </a:t>
            </a:r>
            <a:endParaRPr lang="en-US" altLang="en-US"/>
          </a:p>
        </p:txBody>
      </p: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558707" y="2457450"/>
            <a:ext cx="8196262" cy="819150"/>
            <a:chOff x="191" y="1910"/>
            <a:chExt cx="5163" cy="516"/>
          </a:xfrm>
        </p:grpSpPr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191" y="2024"/>
              <a:ext cx="10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Rearrange</a:t>
              </a:r>
            </a:p>
          </p:txBody>
        </p:sp>
        <p:grpSp>
          <p:nvGrpSpPr>
            <p:cNvPr id="11" name="Group 20"/>
            <p:cNvGrpSpPr>
              <a:grpSpLocks/>
            </p:cNvGrpSpPr>
            <p:nvPr/>
          </p:nvGrpSpPr>
          <p:grpSpPr bwMode="auto">
            <a:xfrm>
              <a:off x="1326" y="1910"/>
              <a:ext cx="1648" cy="515"/>
              <a:chOff x="2641" y="2024"/>
              <a:chExt cx="1648" cy="515"/>
            </a:xfrm>
          </p:grpSpPr>
          <p:sp>
            <p:nvSpPr>
              <p:cNvPr id="18" name="Text Box 8"/>
              <p:cNvSpPr txBox="1">
                <a:spLocks noChangeArrowheads="1"/>
              </p:cNvSpPr>
              <p:nvPr/>
            </p:nvSpPr>
            <p:spPr bwMode="auto">
              <a:xfrm>
                <a:off x="2641" y="2137"/>
                <a:ext cx="80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/>
                  <a:t>speed =</a:t>
                </a:r>
              </a:p>
            </p:txBody>
          </p:sp>
          <p:grpSp>
            <p:nvGrpSpPr>
              <p:cNvPr id="19" name="Group 12"/>
              <p:cNvGrpSpPr>
                <a:grpSpLocks/>
              </p:cNvGrpSpPr>
              <p:nvPr/>
            </p:nvGrpSpPr>
            <p:grpSpPr bwMode="auto">
              <a:xfrm>
                <a:off x="3457" y="2024"/>
                <a:ext cx="832" cy="515"/>
                <a:chOff x="3457" y="2126"/>
                <a:chExt cx="832" cy="515"/>
              </a:xfrm>
            </p:grpSpPr>
            <p:sp>
              <p:nvSpPr>
                <p:cNvPr id="20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457" y="2126"/>
                  <a:ext cx="83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altLang="en-US"/>
                    <a:t>distance</a:t>
                  </a:r>
                </a:p>
              </p:txBody>
            </p:sp>
            <p:sp>
              <p:nvSpPr>
                <p:cNvPr id="21" name="Line 10"/>
                <p:cNvSpPr>
                  <a:spLocks noChangeShapeType="1"/>
                </p:cNvSpPr>
                <p:nvPr/>
              </p:nvSpPr>
              <p:spPr bwMode="auto">
                <a:xfrm>
                  <a:off x="3465" y="2384"/>
                  <a:ext cx="81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3633" y="2353"/>
                  <a:ext cx="479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altLang="en-US"/>
                    <a:t>time</a:t>
                  </a:r>
                </a:p>
              </p:txBody>
            </p:sp>
          </p:grpSp>
        </p:grpSp>
        <p:grpSp>
          <p:nvGrpSpPr>
            <p:cNvPr id="12" name="Group 19"/>
            <p:cNvGrpSpPr>
              <a:grpSpLocks/>
            </p:cNvGrpSpPr>
            <p:nvPr/>
          </p:nvGrpSpPr>
          <p:grpSpPr bwMode="auto">
            <a:xfrm>
              <a:off x="3878" y="1911"/>
              <a:ext cx="1476" cy="515"/>
              <a:chOff x="2780" y="2643"/>
              <a:chExt cx="1476" cy="515"/>
            </a:xfrm>
          </p:grpSpPr>
          <p:sp>
            <p:nvSpPr>
              <p:cNvPr id="14" name="Text Box 14"/>
              <p:cNvSpPr txBox="1">
                <a:spLocks noChangeArrowheads="1"/>
              </p:cNvSpPr>
              <p:nvPr/>
            </p:nvSpPr>
            <p:spPr bwMode="auto">
              <a:xfrm>
                <a:off x="2780" y="2756"/>
                <a:ext cx="64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/>
                  <a:t>time =</a:t>
                </a:r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3424" y="2643"/>
                <a:ext cx="8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/>
                  <a:t>distance</a:t>
                </a:r>
              </a:p>
            </p:txBody>
          </p:sp>
          <p:sp>
            <p:nvSpPr>
              <p:cNvPr id="16" name="Line 17"/>
              <p:cNvSpPr>
                <a:spLocks noChangeShapeType="1"/>
              </p:cNvSpPr>
              <p:nvPr/>
            </p:nvSpPr>
            <p:spPr bwMode="auto">
              <a:xfrm>
                <a:off x="3432" y="2901"/>
                <a:ext cx="81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Text Box 18"/>
              <p:cNvSpPr txBox="1">
                <a:spLocks noChangeArrowheads="1"/>
              </p:cNvSpPr>
              <p:nvPr/>
            </p:nvSpPr>
            <p:spPr bwMode="auto">
              <a:xfrm>
                <a:off x="3520" y="2870"/>
                <a:ext cx="6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/>
                  <a:t>speed</a:t>
                </a:r>
              </a:p>
            </p:txBody>
          </p:sp>
        </p:grpSp>
        <p:sp>
          <p:nvSpPr>
            <p:cNvPr id="13" name="Rectangle 31"/>
            <p:cNvSpPr>
              <a:spLocks noChangeArrowheads="1"/>
            </p:cNvSpPr>
            <p:nvPr/>
          </p:nvSpPr>
          <p:spPr bwMode="auto">
            <a:xfrm>
              <a:off x="3085" y="2024"/>
              <a:ext cx="68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to give</a:t>
              </a:r>
            </a:p>
          </p:txBody>
        </p:sp>
      </p:grpSp>
      <p:sp>
        <p:nvSpPr>
          <p:cNvPr id="23" name="AutoShape 33"/>
          <p:cNvSpPr>
            <a:spLocks noChangeArrowheads="1"/>
          </p:cNvSpPr>
          <p:nvPr/>
        </p:nvSpPr>
        <p:spPr bwMode="auto">
          <a:xfrm>
            <a:off x="3459069" y="5302250"/>
            <a:ext cx="1800225" cy="863600"/>
          </a:xfrm>
          <a:prstGeom prst="wedgeRoundRectCallout">
            <a:avLst>
              <a:gd name="adj1" fmla="val 40565"/>
              <a:gd name="adj2" fmla="val -7610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This is 8.32 </a:t>
            </a:r>
            <a:r>
              <a:rPr lang="en-US" altLang="en-US"/>
              <a:t>÷ 2.6</a:t>
            </a:r>
          </a:p>
        </p:txBody>
      </p:sp>
      <p:sp>
        <p:nvSpPr>
          <p:cNvPr id="24" name="AutoShape 34"/>
          <p:cNvSpPr>
            <a:spLocks noChangeArrowheads="1"/>
          </p:cNvSpPr>
          <p:nvPr/>
        </p:nvSpPr>
        <p:spPr bwMode="auto">
          <a:xfrm>
            <a:off x="5691094" y="5302250"/>
            <a:ext cx="1800225" cy="863600"/>
          </a:xfrm>
          <a:prstGeom prst="wedgeRoundRectCallout">
            <a:avLst>
              <a:gd name="adj1" fmla="val -41269"/>
              <a:gd name="adj2" fmla="val -79778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This is </a:t>
            </a:r>
          </a:p>
          <a:p>
            <a:pPr algn="ctr"/>
            <a:r>
              <a:rPr lang="en-US" altLang="en-US"/>
              <a:t>10</a:t>
            </a:r>
            <a:r>
              <a:rPr lang="en-US" altLang="en-US" baseline="30000"/>
              <a:t>7</a:t>
            </a:r>
            <a:r>
              <a:rPr lang="en-GB" altLang="en-US"/>
              <a:t> </a:t>
            </a:r>
            <a:r>
              <a:rPr lang="en-US" altLang="en-US"/>
              <a:t>÷ 10</a:t>
            </a:r>
            <a:r>
              <a:rPr lang="en-US" altLang="en-US" baseline="30000"/>
              <a:t>3</a:t>
            </a:r>
          </a:p>
        </p:txBody>
      </p:sp>
      <p:sp>
        <p:nvSpPr>
          <p:cNvPr id="25" name="Text Box 35"/>
          <p:cNvSpPr txBox="1">
            <a:spLocks noChangeArrowheads="1"/>
          </p:cNvSpPr>
          <p:nvPr/>
        </p:nvSpPr>
        <p:spPr bwMode="auto">
          <a:xfrm>
            <a:off x="579344" y="1268413"/>
            <a:ext cx="8424863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How long would it take a spaceship travelling at an average speed of 2.6 </a:t>
            </a:r>
            <a:r>
              <a:rPr lang="en-US" altLang="en-US" dirty="0"/>
              <a:t>× 10</a:t>
            </a:r>
            <a:r>
              <a:rPr lang="en-US" altLang="en-US" baseline="30000" dirty="0"/>
              <a:t>3</a:t>
            </a:r>
            <a:r>
              <a:rPr lang="en-US" altLang="en-US" dirty="0"/>
              <a:t> km/h to reach Mars 8.32 × 10</a:t>
            </a:r>
            <a:r>
              <a:rPr lang="en-US" altLang="en-US" baseline="30000" dirty="0"/>
              <a:t>7</a:t>
            </a:r>
            <a:r>
              <a:rPr lang="en-US" altLang="en-US" dirty="0"/>
              <a:t> km away? </a:t>
            </a:r>
          </a:p>
        </p:txBody>
      </p:sp>
      <p:sp>
        <p:nvSpPr>
          <p:cNvPr id="26" name="Rectangle 4"/>
          <p:cNvSpPr txBox="1">
            <a:spLocks noChangeArrowheads="1"/>
          </p:cNvSpPr>
          <p:nvPr/>
        </p:nvSpPr>
        <p:spPr>
          <a:xfrm>
            <a:off x="632525" y="177148"/>
            <a:ext cx="7773988" cy="611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>
                <a:latin typeface="Comic Sans MS" panose="030F0702030302020204" pitchFamily="66" charset="0"/>
              </a:rPr>
              <a:t>Calculations involving standard form</a:t>
            </a:r>
            <a:endParaRPr lang="en-GB" altLang="en-US" b="1" dirty="0">
              <a:latin typeface="Comic Sans MS" panose="030F0702030302020204" pitchFamily="66" charset="0"/>
            </a:endParaRPr>
          </a:p>
        </p:txBody>
      </p:sp>
      <p:sp>
        <p:nvSpPr>
          <p:cNvPr id="28" name="Rectangle 27">
            <a:hlinkClick r:id="rId2"/>
            <a:extLst>
              <a:ext uri="{FF2B5EF4-FFF2-40B4-BE49-F238E27FC236}">
                <a16:creationId xmlns:a16="http://schemas.microsoft.com/office/drawing/2014/main" id="{62CFDA55-7451-4B0E-97DE-4288DCAF399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2"/>
            <a:extLst>
              <a:ext uri="{FF2B5EF4-FFF2-40B4-BE49-F238E27FC236}">
                <a16:creationId xmlns:a16="http://schemas.microsoft.com/office/drawing/2014/main" id="{28BC3176-F578-4C44-BB37-0AB08A157D45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19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3" grpId="0" animBg="1"/>
      <p:bldP spid="2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B399F53B-1AAE-4215-9DA5-BDA6FF78F804}" vid="{0DD45F9A-902E-4534-A6C3-0C40942CC5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</TotalTime>
  <Words>796</Words>
  <Application>Microsoft Office PowerPoint</Application>
  <PresentationFormat>On-screen Show (4:3)</PresentationFormat>
  <Paragraphs>112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Calibri</vt:lpstr>
      <vt:lpstr>Cambria Math</vt:lpstr>
      <vt:lpstr>Comic Sans MS</vt:lpstr>
      <vt:lpstr>Symbol</vt:lpstr>
      <vt:lpstr>Wingdings 2</vt:lpstr>
      <vt:lpstr>Theme1</vt:lpstr>
      <vt:lpstr>Calculations with numbers expressed in standard 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12</cp:revision>
  <dcterms:created xsi:type="dcterms:W3CDTF">2020-03-16T11:03:43Z</dcterms:created>
  <dcterms:modified xsi:type="dcterms:W3CDTF">2023-12-21T17:21:19Z</dcterms:modified>
</cp:coreProperties>
</file>