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56" r:id="rId2"/>
    <p:sldId id="266" r:id="rId3"/>
    <p:sldId id="258" r:id="rId4"/>
    <p:sldId id="267" r:id="rId5"/>
    <p:sldId id="259" r:id="rId6"/>
    <p:sldId id="268" r:id="rId7"/>
    <p:sldId id="260" r:id="rId8"/>
    <p:sldId id="269" r:id="rId9"/>
    <p:sldId id="270" r:id="rId10"/>
    <p:sldId id="271" r:id="rId11"/>
    <p:sldId id="272" r:id="rId12"/>
    <p:sldId id="273" r:id="rId13"/>
    <p:sldId id="299" r:id="rId14"/>
    <p:sldId id="301" r:id="rId15"/>
    <p:sldId id="300" r:id="rId16"/>
    <p:sldId id="302" r:id="rId17"/>
    <p:sldId id="303" r:id="rId18"/>
    <p:sldId id="304" r:id="rId19"/>
    <p:sldId id="29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>
        <p:scale>
          <a:sx n="41" d="100"/>
          <a:sy n="41" d="100"/>
        </p:scale>
        <p:origin x="1284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D6C86-89E8-469C-BAA9-4F43A01C5570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65B34-7714-493D-AA76-1C195A94C7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470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164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277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5728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5721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382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731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33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23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89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35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226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54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214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562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358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6/28/2020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151595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6/28/2020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18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6/28/2020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96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6/28/2020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73328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6/28/2020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20848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6/28/2020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76866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6/28/2020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47875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6/28/2020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186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6/28/2020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79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6/28/2020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35979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6/28/2020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41681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6/28/2020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797039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5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5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5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5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58.png"/><Relationship Id="rId7" Type="http://schemas.openxmlformats.org/officeDocument/2006/relationships/image" Target="../media/image6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53.png"/><Relationship Id="rId7" Type="http://schemas.openxmlformats.org/officeDocument/2006/relationships/image" Target="../media/image6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53.png"/><Relationship Id="rId7" Type="http://schemas.openxmlformats.org/officeDocument/2006/relationships/image" Target="../media/image6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53.png"/><Relationship Id="rId7" Type="http://schemas.openxmlformats.org/officeDocument/2006/relationships/image" Target="../media/image6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Relationship Id="rId9" Type="http://schemas.openxmlformats.org/officeDocument/2006/relationships/hyperlink" Target="http://www.mathssupport.org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hyperlink" Target="http://www.mathssupport.org/" TargetMode="External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0.png"/><Relationship Id="rId7" Type="http://schemas.openxmlformats.org/officeDocument/2006/relationships/image" Target="../media/image5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6BB89AF7-0AEF-43D5-9E3F-8630A16EB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3200400"/>
            <a:ext cx="7334250" cy="1600200"/>
          </a:xfrm>
        </p:spPr>
        <p:txBody>
          <a:bodyPr/>
          <a:lstStyle/>
          <a:p>
            <a:pPr marL="685800" indent="-685800"/>
            <a:r>
              <a:rPr lang="en-US" dirty="0"/>
              <a:t>LO: To evaluate definite integrals analytically and using the GDC.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The fundamental Theorem of Calculus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2001C9-A23D-4F81-A7F0-59C887FCB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E44EC-0165-467E-BD21-68E6C589814D}" type="datetime3">
              <a:rPr lang="en-US" smtClean="0">
                <a:solidFill>
                  <a:schemeClr val="tx1"/>
                </a:solidFill>
              </a:rPr>
              <a:t>28 June 2020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B947937E-E14A-4493-8D16-2743307804E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76F9A54F-D854-43BF-85CC-029EEF11204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722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8E30E-D21F-484A-B5E7-85BAEC4345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Evaluating definite integrals using GDC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AB9F13-5005-4FA7-BA8E-92234DFC29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FD5BF747-DE69-4083-B74E-4D7CB1A0733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3F13A35E-7E26-4751-922A-0AE36229555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798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664169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Use a GDC to 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Fundamental theorem of calculus</a:t>
            </a: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0637F38F-1F9C-4744-85F4-9F3FBD2AF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480395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Turn on the GDC</a:t>
            </a: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0A521741-8003-4312-82E9-41C0497D9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954502"/>
            <a:ext cx="581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2CF689B3-A422-40E2-80FE-F923C4E58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0494" y="1966944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Run-Matrix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E7A635-EBDA-40CA-8EE2-47E634F0DE7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1019" y="1554480"/>
            <a:ext cx="2348806" cy="4617720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05E41C1-E085-49CB-9DDE-1174050ACBAD}"/>
              </a:ext>
            </a:extLst>
          </p:cNvPr>
          <p:cNvSpPr/>
          <p:nvPr/>
        </p:nvSpPr>
        <p:spPr>
          <a:xfrm>
            <a:off x="550334" y="5501832"/>
            <a:ext cx="347134" cy="211015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D1392744-0838-4695-A095-1E1FCFE05C7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865F196-4043-4C4A-BD80-6C765F2EF0C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85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664169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Use a GDC to 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Fundamental theorem of calculus</a:t>
            </a: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0637F38F-1F9C-4744-85F4-9F3FBD2AF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480395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Turn on the GDC</a:t>
            </a: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0A521741-8003-4312-82E9-41C0497D9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954502"/>
            <a:ext cx="581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2CF689B3-A422-40E2-80FE-F923C4E58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0494" y="1966944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Run-Matrix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59AF4E5E-4226-4EAA-8BA0-E34E83929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2502927"/>
            <a:ext cx="107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OPTN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908838D-56BD-4D23-93E5-915BC722A0F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5760" y="1554480"/>
            <a:ext cx="2371586" cy="4617720"/>
          </a:xfrm>
          <a:prstGeom prst="rect">
            <a:avLst/>
          </a:prstGeom>
        </p:spPr>
      </p:pic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63F7D100-FD56-44F8-82F8-65919CF08DEF}"/>
              </a:ext>
            </a:extLst>
          </p:cNvPr>
          <p:cNvSpPr/>
          <p:nvPr/>
        </p:nvSpPr>
        <p:spPr>
          <a:xfrm>
            <a:off x="873345" y="3652326"/>
            <a:ext cx="320973" cy="176958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Rectangle 31">
            <a:hlinkClick r:id="rId5"/>
            <a:extLst>
              <a:ext uri="{FF2B5EF4-FFF2-40B4-BE49-F238E27FC236}">
                <a16:creationId xmlns:a16="http://schemas.microsoft.com/office/drawing/2014/main" id="{A5C8468C-C0CD-490E-A140-F8612CB6F80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5"/>
            <a:extLst>
              <a:ext uri="{FF2B5EF4-FFF2-40B4-BE49-F238E27FC236}">
                <a16:creationId xmlns:a16="http://schemas.microsoft.com/office/drawing/2014/main" id="{FF17C8C8-3381-4A6F-9809-518872202E8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26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6E0CF0B-3873-42F8-8DA2-213EA4F320C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5760" y="1554480"/>
            <a:ext cx="2371586" cy="4617720"/>
          </a:xfrm>
          <a:prstGeom prst="rect">
            <a:avLst/>
          </a:prstGeom>
        </p:spPr>
      </p:pic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664169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Use a GDC to 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Fundamental theorem of calculus</a:t>
            </a: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0637F38F-1F9C-4744-85F4-9F3FBD2AF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480395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Turn on the GDC</a:t>
            </a: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0A521741-8003-4312-82E9-41C0497D9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954502"/>
            <a:ext cx="581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2CF689B3-A422-40E2-80FE-F923C4E58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0494" y="1966944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Run-Matrix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59AF4E5E-4226-4EAA-8BA0-E34E83929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2502927"/>
            <a:ext cx="107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OPTN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E32E0019-4207-4F3C-B0CD-2B764DC0F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064" y="2502926"/>
            <a:ext cx="67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F4</a:t>
            </a:r>
          </a:p>
        </p:txBody>
      </p:sp>
      <p:sp>
        <p:nvSpPr>
          <p:cNvPr id="29" name="Text Box 3">
            <a:extLst>
              <a:ext uri="{FF2B5EF4-FFF2-40B4-BE49-F238E27FC236}">
                <a16:creationId xmlns:a16="http://schemas.microsoft.com/office/drawing/2014/main" id="{11A02A30-A1A9-4AA7-BDFE-864D6EA7D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7329" y="2499046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CALC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B236414-EBC4-4CBE-9AE6-317C0E161F7A}"/>
              </a:ext>
            </a:extLst>
          </p:cNvPr>
          <p:cNvSpPr/>
          <p:nvPr/>
        </p:nvSpPr>
        <p:spPr>
          <a:xfrm>
            <a:off x="1598024" y="3300338"/>
            <a:ext cx="219456" cy="21945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5"/>
            <a:extLst>
              <a:ext uri="{FF2B5EF4-FFF2-40B4-BE49-F238E27FC236}">
                <a16:creationId xmlns:a16="http://schemas.microsoft.com/office/drawing/2014/main" id="{8F6B3933-1329-4CB2-8A47-718AA935977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5"/>
            <a:extLst>
              <a:ext uri="{FF2B5EF4-FFF2-40B4-BE49-F238E27FC236}">
                <a16:creationId xmlns:a16="http://schemas.microsoft.com/office/drawing/2014/main" id="{16A9CDBC-0D0E-473A-84CF-ACEA82B61BE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58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9" grpId="0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F57C66-886B-47C7-BAE7-F1243B6161A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5760" y="1554480"/>
            <a:ext cx="2361286" cy="4617720"/>
          </a:xfrm>
          <a:prstGeom prst="rect">
            <a:avLst/>
          </a:prstGeom>
        </p:spPr>
      </p:pic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664169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Use a GDC to 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Fundamental theorem of calculus</a:t>
            </a: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0637F38F-1F9C-4744-85F4-9F3FBD2AF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480395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Turn on the GDC</a:t>
            </a: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0A521741-8003-4312-82E9-41C0497D9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954502"/>
            <a:ext cx="581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2CF689B3-A422-40E2-80FE-F923C4E58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0494" y="1966944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Run-Matrix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59AF4E5E-4226-4EAA-8BA0-E34E83929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2502927"/>
            <a:ext cx="107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OPTN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E32E0019-4207-4F3C-B0CD-2B764DC0F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064" y="2502926"/>
            <a:ext cx="67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F4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447A7484-9F31-4261-8999-62B6E9F90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133" y="3077726"/>
            <a:ext cx="67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F4</a:t>
            </a: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DBFABCC8-C12E-4C8E-AB72-098D5D87A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3694" y="3048531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∫dx</a:t>
            </a:r>
          </a:p>
        </p:txBody>
      </p:sp>
      <p:sp>
        <p:nvSpPr>
          <p:cNvPr id="29" name="Text Box 3">
            <a:extLst>
              <a:ext uri="{FF2B5EF4-FFF2-40B4-BE49-F238E27FC236}">
                <a16:creationId xmlns:a16="http://schemas.microsoft.com/office/drawing/2014/main" id="{11A02A30-A1A9-4AA7-BDFE-864D6EA7D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7329" y="2499046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CALC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B236414-EBC4-4CBE-9AE6-317C0E161F7A}"/>
              </a:ext>
            </a:extLst>
          </p:cNvPr>
          <p:cNvSpPr/>
          <p:nvPr/>
        </p:nvSpPr>
        <p:spPr>
          <a:xfrm>
            <a:off x="1610381" y="3312695"/>
            <a:ext cx="219456" cy="21945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5"/>
            <a:extLst>
              <a:ext uri="{FF2B5EF4-FFF2-40B4-BE49-F238E27FC236}">
                <a16:creationId xmlns:a16="http://schemas.microsoft.com/office/drawing/2014/main" id="{585CE8B4-009E-49EE-B9C1-CC340E55AF6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5"/>
            <a:extLst>
              <a:ext uri="{FF2B5EF4-FFF2-40B4-BE49-F238E27FC236}">
                <a16:creationId xmlns:a16="http://schemas.microsoft.com/office/drawing/2014/main" id="{61ABE793-2715-4FA8-B4CB-4BD690A0E71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57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2D96BD9-7A61-4025-853B-DE969521D2F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5760" y="1554480"/>
            <a:ext cx="2368285" cy="4617720"/>
          </a:xfrm>
          <a:prstGeom prst="rect">
            <a:avLst/>
          </a:prstGeom>
        </p:spPr>
      </p:pic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664169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Use a GDC to 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Fundamental theorem of calculus</a:t>
            </a: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0637F38F-1F9C-4744-85F4-9F3FBD2AF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480395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Turn on the GDC</a:t>
            </a: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0A521741-8003-4312-82E9-41C0497D9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954502"/>
            <a:ext cx="581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2CF689B3-A422-40E2-80FE-F923C4E58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0494" y="1966944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Run-Matrix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59AF4E5E-4226-4EAA-8BA0-E34E83929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2502927"/>
            <a:ext cx="107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OPTN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E32E0019-4207-4F3C-B0CD-2B764DC0F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064" y="2502926"/>
            <a:ext cx="67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F4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447A7484-9F31-4261-8999-62B6E9F90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133" y="3077726"/>
            <a:ext cx="67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F4</a:t>
            </a: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DBFABCC8-C12E-4C8E-AB72-098D5D87A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3694" y="3048531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∫dx</a:t>
            </a:r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5BAD9FAB-E9A1-4987-A803-8C16FAD37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742" y="3512487"/>
            <a:ext cx="107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Type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 Box 3">
                <a:extLst>
                  <a:ext uri="{FF2B5EF4-FFF2-40B4-BE49-F238E27FC236}">
                    <a16:creationId xmlns:a16="http://schemas.microsoft.com/office/drawing/2014/main" id="{B9E869B2-738E-4D57-8E36-71791A00BD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58398" y="3519794"/>
                <a:ext cx="94018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1-</a:t>
                </a:r>
                <a:r>
                  <a:rPr lang="en-US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23" name="Text Box 3">
                <a:extLst>
                  <a:ext uri="{FF2B5EF4-FFF2-40B4-BE49-F238E27FC236}">
                    <a16:creationId xmlns:a16="http://schemas.microsoft.com/office/drawing/2014/main" id="{B9E869B2-738E-4D57-8E36-71791A00B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8398" y="3519794"/>
                <a:ext cx="940186" cy="461665"/>
              </a:xfrm>
              <a:prstGeom prst="rect">
                <a:avLst/>
              </a:prstGeom>
              <a:blipFill>
                <a:blip r:embed="rId5"/>
                <a:stretch>
                  <a:fillRect l="-10390" t="-9211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3">
            <a:extLst>
              <a:ext uri="{FF2B5EF4-FFF2-40B4-BE49-F238E27FC236}">
                <a16:creationId xmlns:a16="http://schemas.microsoft.com/office/drawing/2014/main" id="{CA663B6E-DCF2-4C46-9E9F-4C9B642CD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2512" y="3510196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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29" name="Text Box 3">
            <a:extLst>
              <a:ext uri="{FF2B5EF4-FFF2-40B4-BE49-F238E27FC236}">
                <a16:creationId xmlns:a16="http://schemas.microsoft.com/office/drawing/2014/main" id="{11A02A30-A1A9-4AA7-BDFE-864D6EA7D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7329" y="2499046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CALC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47E3F2E9-DCFE-4048-9A22-7598DC51764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64639" y="3613708"/>
            <a:ext cx="476473" cy="26440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 Box 3">
                <a:extLst>
                  <a:ext uri="{FF2B5EF4-FFF2-40B4-BE49-F238E27FC236}">
                    <a16:creationId xmlns:a16="http://schemas.microsoft.com/office/drawing/2014/main" id="{47160AF2-0475-4760-AA30-3A1B672EAC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5749" y="3487841"/>
                <a:ext cx="79014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31" name="Text Box 3">
                <a:extLst>
                  <a:ext uri="{FF2B5EF4-FFF2-40B4-BE49-F238E27FC236}">
                    <a16:creationId xmlns:a16="http://schemas.microsoft.com/office/drawing/2014/main" id="{47160AF2-0475-4760-AA30-3A1B672EA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5749" y="3487841"/>
                <a:ext cx="790142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3">
            <a:extLst>
              <a:ext uri="{FF2B5EF4-FFF2-40B4-BE49-F238E27FC236}">
                <a16:creationId xmlns:a16="http://schemas.microsoft.com/office/drawing/2014/main" id="{458EE717-5E3C-425C-9155-30B1E2DFE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8376" y="3780514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</a:t>
            </a:r>
            <a:endParaRPr lang="en-GB" sz="2400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3" name="Rectangle 32">
            <a:hlinkClick r:id="rId8"/>
            <a:extLst>
              <a:ext uri="{FF2B5EF4-FFF2-40B4-BE49-F238E27FC236}">
                <a16:creationId xmlns:a16="http://schemas.microsoft.com/office/drawing/2014/main" id="{A3B52EBD-3430-406F-9C0F-EDC631BA0A9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hlinkClick r:id="rId8"/>
            <a:extLst>
              <a:ext uri="{FF2B5EF4-FFF2-40B4-BE49-F238E27FC236}">
                <a16:creationId xmlns:a16="http://schemas.microsoft.com/office/drawing/2014/main" id="{424408DA-1A4E-4F18-A908-D910DA91CC6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66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31" grpId="0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664169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Use a GDC to 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Fundamental theorem of calculus</a:t>
            </a: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0637F38F-1F9C-4744-85F4-9F3FBD2AF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480395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Turn on the GDC</a:t>
            </a: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0A521741-8003-4312-82E9-41C0497D9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954502"/>
            <a:ext cx="581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2CF689B3-A422-40E2-80FE-F923C4E58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0494" y="1966944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Run-Matrix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59AF4E5E-4226-4EAA-8BA0-E34E83929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2502927"/>
            <a:ext cx="107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OPTN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E32E0019-4207-4F3C-B0CD-2B764DC0F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064" y="2502926"/>
            <a:ext cx="67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F4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447A7484-9F31-4261-8999-62B6E9F90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133" y="3077726"/>
            <a:ext cx="67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F4</a:t>
            </a: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DBFABCC8-C12E-4C8E-AB72-098D5D87A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3694" y="3048531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∫dx</a:t>
            </a:r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5BAD9FAB-E9A1-4987-A803-8C16FAD37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742" y="3512487"/>
            <a:ext cx="107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Type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 Box 3">
                <a:extLst>
                  <a:ext uri="{FF2B5EF4-FFF2-40B4-BE49-F238E27FC236}">
                    <a16:creationId xmlns:a16="http://schemas.microsoft.com/office/drawing/2014/main" id="{B9E869B2-738E-4D57-8E36-71791A00BD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58398" y="3519794"/>
                <a:ext cx="94018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1-</a:t>
                </a:r>
                <a:r>
                  <a:rPr lang="en-US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23" name="Text Box 3">
                <a:extLst>
                  <a:ext uri="{FF2B5EF4-FFF2-40B4-BE49-F238E27FC236}">
                    <a16:creationId xmlns:a16="http://schemas.microsoft.com/office/drawing/2014/main" id="{B9E869B2-738E-4D57-8E36-71791A00B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8398" y="3519794"/>
                <a:ext cx="940186" cy="461665"/>
              </a:xfrm>
              <a:prstGeom prst="rect">
                <a:avLst/>
              </a:prstGeom>
              <a:blipFill>
                <a:blip r:embed="rId4"/>
                <a:stretch>
                  <a:fillRect l="-10390" t="-9211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3">
            <a:extLst>
              <a:ext uri="{FF2B5EF4-FFF2-40B4-BE49-F238E27FC236}">
                <a16:creationId xmlns:a16="http://schemas.microsoft.com/office/drawing/2014/main" id="{CA663B6E-DCF2-4C46-9E9F-4C9B642CD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2512" y="3510196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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25" name="Text Box 3">
            <a:extLst>
              <a:ext uri="{FF2B5EF4-FFF2-40B4-BE49-F238E27FC236}">
                <a16:creationId xmlns:a16="http://schemas.microsoft.com/office/drawing/2014/main" id="{5BD6C6C7-D3D4-4F70-937B-D808F2822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3267" y="406927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sp>
        <p:nvSpPr>
          <p:cNvPr id="27" name="Text Box 3">
            <a:extLst>
              <a:ext uri="{FF2B5EF4-FFF2-40B4-BE49-F238E27FC236}">
                <a16:creationId xmlns:a16="http://schemas.microsoft.com/office/drawing/2014/main" id="{CDFB2E66-30C4-42AA-B367-F3BE5C83E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459" y="406927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4</a:t>
            </a:r>
          </a:p>
        </p:txBody>
      </p:sp>
      <p:sp>
        <p:nvSpPr>
          <p:cNvPr id="29" name="Text Box 3">
            <a:extLst>
              <a:ext uri="{FF2B5EF4-FFF2-40B4-BE49-F238E27FC236}">
                <a16:creationId xmlns:a16="http://schemas.microsoft.com/office/drawing/2014/main" id="{11A02A30-A1A9-4AA7-BDFE-864D6EA7D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7329" y="2499046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CALC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47E3F2E9-DCFE-4048-9A22-7598DC51764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64639" y="3613708"/>
            <a:ext cx="476473" cy="26440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 Box 3">
                <a:extLst>
                  <a:ext uri="{FF2B5EF4-FFF2-40B4-BE49-F238E27FC236}">
                    <a16:creationId xmlns:a16="http://schemas.microsoft.com/office/drawing/2014/main" id="{47160AF2-0475-4760-AA30-3A1B672EAC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5749" y="3487841"/>
                <a:ext cx="79014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31" name="Text Box 3">
                <a:extLst>
                  <a:ext uri="{FF2B5EF4-FFF2-40B4-BE49-F238E27FC236}">
                    <a16:creationId xmlns:a16="http://schemas.microsoft.com/office/drawing/2014/main" id="{47160AF2-0475-4760-AA30-3A1B672EA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5749" y="3487841"/>
                <a:ext cx="790142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E907E43C-BA97-42CA-972D-70C771F9C628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5760" y="1554480"/>
            <a:ext cx="2354467" cy="4617720"/>
          </a:xfrm>
          <a:prstGeom prst="rect">
            <a:avLst/>
          </a:prstGeom>
        </p:spPr>
      </p:pic>
      <p:sp>
        <p:nvSpPr>
          <p:cNvPr id="32" name="Text Box 3">
            <a:extLst>
              <a:ext uri="{FF2B5EF4-FFF2-40B4-BE49-F238E27FC236}">
                <a16:creationId xmlns:a16="http://schemas.microsoft.com/office/drawing/2014/main" id="{89D2F769-0CBA-496E-9661-80B2830B3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5643" y="404846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33" name="Text Box 3">
            <a:extLst>
              <a:ext uri="{FF2B5EF4-FFF2-40B4-BE49-F238E27FC236}">
                <a16:creationId xmlns:a16="http://schemas.microsoft.com/office/drawing/2014/main" id="{8F2C34FA-9C5C-4C02-9120-1326AA0DF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1330" y="404846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34" name="Text Box 3">
            <a:extLst>
              <a:ext uri="{FF2B5EF4-FFF2-40B4-BE49-F238E27FC236}">
                <a16:creationId xmlns:a16="http://schemas.microsoft.com/office/drawing/2014/main" id="{B946BED9-AA04-4D33-8FBE-E471F8D97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4200" y="4048180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35" name="Text Box 3">
            <a:extLst>
              <a:ext uri="{FF2B5EF4-FFF2-40B4-BE49-F238E27FC236}">
                <a16:creationId xmlns:a16="http://schemas.microsoft.com/office/drawing/2014/main" id="{1C2C295A-E8C7-49B8-A61F-A77462E4B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209" y="4048180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36" name="Text Box 3">
            <a:extLst>
              <a:ext uri="{FF2B5EF4-FFF2-40B4-BE49-F238E27FC236}">
                <a16:creationId xmlns:a16="http://schemas.microsoft.com/office/drawing/2014/main" id="{685DE229-31EE-4DC4-A905-527A9AA2B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8550" y="3607614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EBC86335-22E5-4F81-A725-3216CECC4D7C}"/>
              </a:ext>
            </a:extLst>
          </p:cNvPr>
          <p:cNvSpPr/>
          <p:nvPr/>
        </p:nvSpPr>
        <p:spPr>
          <a:xfrm>
            <a:off x="550334" y="5517639"/>
            <a:ext cx="347134" cy="211015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B7906C0-4B30-47CF-8B03-C409600D66A4}"/>
              </a:ext>
            </a:extLst>
          </p:cNvPr>
          <p:cNvSpPr/>
          <p:nvPr/>
        </p:nvSpPr>
        <p:spPr>
          <a:xfrm>
            <a:off x="570472" y="5182002"/>
            <a:ext cx="347134" cy="211015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hlinkClick r:id="rId8"/>
            <a:extLst>
              <a:ext uri="{FF2B5EF4-FFF2-40B4-BE49-F238E27FC236}">
                <a16:creationId xmlns:a16="http://schemas.microsoft.com/office/drawing/2014/main" id="{33E38DBD-F6D1-4ED0-923E-802918E3CDE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8"/>
            <a:extLst>
              <a:ext uri="{FF2B5EF4-FFF2-40B4-BE49-F238E27FC236}">
                <a16:creationId xmlns:a16="http://schemas.microsoft.com/office/drawing/2014/main" id="{40536948-398D-4F86-A3FF-90F64E5F960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78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32" grpId="0"/>
      <p:bldP spid="33" grpId="0"/>
      <p:bldP spid="34" grpId="0"/>
      <p:bldP spid="35" grpId="0"/>
      <p:bldP spid="36" grpId="0"/>
      <p:bldP spid="36" grpId="1"/>
      <p:bldP spid="36" grpId="2"/>
      <p:bldP spid="36" grpId="3"/>
      <p:bldP spid="37" grpId="0" animBg="1"/>
      <p:bldP spid="37" grpId="1" animBg="1"/>
      <p:bldP spid="3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664169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Use a GDC to 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Fundamental theorem of calculus</a:t>
            </a: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0637F38F-1F9C-4744-85F4-9F3FBD2AF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480395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Turn on the GDC</a:t>
            </a: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0A521741-8003-4312-82E9-41C0497D9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954502"/>
            <a:ext cx="581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2CF689B3-A422-40E2-80FE-F923C4E58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0494" y="1966944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Run-Matrix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59AF4E5E-4226-4EAA-8BA0-E34E83929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2502927"/>
            <a:ext cx="107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OPTN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E32E0019-4207-4F3C-B0CD-2B764DC0F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064" y="2502926"/>
            <a:ext cx="67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F4</a:t>
            </a: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81BE6EB0-67D6-4532-944E-681C43998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4338" y="4069279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EXE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447A7484-9F31-4261-8999-62B6E9F90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133" y="3077726"/>
            <a:ext cx="67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F4</a:t>
            </a: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DBFABCC8-C12E-4C8E-AB72-098D5D87A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3694" y="3048531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∫dx</a:t>
            </a:r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5BAD9FAB-E9A1-4987-A803-8C16FAD37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742" y="3512487"/>
            <a:ext cx="107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Type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 Box 3">
                <a:extLst>
                  <a:ext uri="{FF2B5EF4-FFF2-40B4-BE49-F238E27FC236}">
                    <a16:creationId xmlns:a16="http://schemas.microsoft.com/office/drawing/2014/main" id="{B9E869B2-738E-4D57-8E36-71791A00BD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58398" y="3519794"/>
                <a:ext cx="94018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1-</a:t>
                </a:r>
                <a:r>
                  <a:rPr lang="en-US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23" name="Text Box 3">
                <a:extLst>
                  <a:ext uri="{FF2B5EF4-FFF2-40B4-BE49-F238E27FC236}">
                    <a16:creationId xmlns:a16="http://schemas.microsoft.com/office/drawing/2014/main" id="{B9E869B2-738E-4D57-8E36-71791A00B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8398" y="3519794"/>
                <a:ext cx="940186" cy="461665"/>
              </a:xfrm>
              <a:prstGeom prst="rect">
                <a:avLst/>
              </a:prstGeom>
              <a:blipFill>
                <a:blip r:embed="rId4"/>
                <a:stretch>
                  <a:fillRect l="-10390" t="-9211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3">
            <a:extLst>
              <a:ext uri="{FF2B5EF4-FFF2-40B4-BE49-F238E27FC236}">
                <a16:creationId xmlns:a16="http://schemas.microsoft.com/office/drawing/2014/main" id="{CA663B6E-DCF2-4C46-9E9F-4C9B642CD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2512" y="3510196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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25" name="Text Box 3">
            <a:extLst>
              <a:ext uri="{FF2B5EF4-FFF2-40B4-BE49-F238E27FC236}">
                <a16:creationId xmlns:a16="http://schemas.microsoft.com/office/drawing/2014/main" id="{5BD6C6C7-D3D4-4F70-937B-D808F2822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3267" y="406927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sp>
        <p:nvSpPr>
          <p:cNvPr id="27" name="Text Box 3">
            <a:extLst>
              <a:ext uri="{FF2B5EF4-FFF2-40B4-BE49-F238E27FC236}">
                <a16:creationId xmlns:a16="http://schemas.microsoft.com/office/drawing/2014/main" id="{CDFB2E66-30C4-42AA-B367-F3BE5C83E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459" y="406927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4</a:t>
            </a:r>
          </a:p>
        </p:txBody>
      </p:sp>
      <p:sp>
        <p:nvSpPr>
          <p:cNvPr id="29" name="Text Box 3">
            <a:extLst>
              <a:ext uri="{FF2B5EF4-FFF2-40B4-BE49-F238E27FC236}">
                <a16:creationId xmlns:a16="http://schemas.microsoft.com/office/drawing/2014/main" id="{11A02A30-A1A9-4AA7-BDFE-864D6EA7D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7329" y="2499046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CALC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47E3F2E9-DCFE-4048-9A22-7598DC51764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64639" y="3613708"/>
            <a:ext cx="476473" cy="26440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 Box 3">
                <a:extLst>
                  <a:ext uri="{FF2B5EF4-FFF2-40B4-BE49-F238E27FC236}">
                    <a16:creationId xmlns:a16="http://schemas.microsoft.com/office/drawing/2014/main" id="{47160AF2-0475-4760-AA30-3A1B672EAC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5749" y="3487841"/>
                <a:ext cx="79014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31" name="Text Box 3">
                <a:extLst>
                  <a:ext uri="{FF2B5EF4-FFF2-40B4-BE49-F238E27FC236}">
                    <a16:creationId xmlns:a16="http://schemas.microsoft.com/office/drawing/2014/main" id="{47160AF2-0475-4760-AA30-3A1B672EA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5749" y="3487841"/>
                <a:ext cx="790142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3">
            <a:extLst>
              <a:ext uri="{FF2B5EF4-FFF2-40B4-BE49-F238E27FC236}">
                <a16:creationId xmlns:a16="http://schemas.microsoft.com/office/drawing/2014/main" id="{89D2F769-0CBA-496E-9661-80B2830B3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5643" y="404846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33" name="Text Box 3">
            <a:extLst>
              <a:ext uri="{FF2B5EF4-FFF2-40B4-BE49-F238E27FC236}">
                <a16:creationId xmlns:a16="http://schemas.microsoft.com/office/drawing/2014/main" id="{8F2C34FA-9C5C-4C02-9120-1326AA0DF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1330" y="404846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34" name="Text Box 3">
            <a:extLst>
              <a:ext uri="{FF2B5EF4-FFF2-40B4-BE49-F238E27FC236}">
                <a16:creationId xmlns:a16="http://schemas.microsoft.com/office/drawing/2014/main" id="{B946BED9-AA04-4D33-8FBE-E471F8D97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4200" y="4048180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35" name="Text Box 3">
            <a:extLst>
              <a:ext uri="{FF2B5EF4-FFF2-40B4-BE49-F238E27FC236}">
                <a16:creationId xmlns:a16="http://schemas.microsoft.com/office/drawing/2014/main" id="{1C2C295A-E8C7-49B8-A61F-A77462E4B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209" y="4048180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164063-C8AF-4026-8A25-C646006BF498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5760" y="1554480"/>
            <a:ext cx="2348004" cy="4617720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9F21775-7B7B-46A0-A5F4-CACE886A138C}"/>
              </a:ext>
            </a:extLst>
          </p:cNvPr>
          <p:cNvSpPr/>
          <p:nvPr/>
        </p:nvSpPr>
        <p:spPr>
          <a:xfrm>
            <a:off x="2148840" y="5840730"/>
            <a:ext cx="361950" cy="224790"/>
          </a:xfrm>
          <a:custGeom>
            <a:avLst/>
            <a:gdLst>
              <a:gd name="connsiteX0" fmla="*/ 0 w 358140"/>
              <a:gd name="connsiteY0" fmla="*/ 37466 h 224790"/>
              <a:gd name="connsiteX1" fmla="*/ 37466 w 358140"/>
              <a:gd name="connsiteY1" fmla="*/ 0 h 224790"/>
              <a:gd name="connsiteX2" fmla="*/ 320674 w 358140"/>
              <a:gd name="connsiteY2" fmla="*/ 0 h 224790"/>
              <a:gd name="connsiteX3" fmla="*/ 358140 w 358140"/>
              <a:gd name="connsiteY3" fmla="*/ 37466 h 224790"/>
              <a:gd name="connsiteX4" fmla="*/ 358140 w 358140"/>
              <a:gd name="connsiteY4" fmla="*/ 187324 h 224790"/>
              <a:gd name="connsiteX5" fmla="*/ 320674 w 358140"/>
              <a:gd name="connsiteY5" fmla="*/ 224790 h 224790"/>
              <a:gd name="connsiteX6" fmla="*/ 37466 w 358140"/>
              <a:gd name="connsiteY6" fmla="*/ 224790 h 224790"/>
              <a:gd name="connsiteX7" fmla="*/ 0 w 358140"/>
              <a:gd name="connsiteY7" fmla="*/ 187324 h 224790"/>
              <a:gd name="connsiteX8" fmla="*/ 0 w 358140"/>
              <a:gd name="connsiteY8" fmla="*/ 37466 h 224790"/>
              <a:gd name="connsiteX0" fmla="*/ 0 w 358140"/>
              <a:gd name="connsiteY0" fmla="*/ 37466 h 224790"/>
              <a:gd name="connsiteX1" fmla="*/ 37466 w 358140"/>
              <a:gd name="connsiteY1" fmla="*/ 0 h 224790"/>
              <a:gd name="connsiteX2" fmla="*/ 320674 w 358140"/>
              <a:gd name="connsiteY2" fmla="*/ 0 h 224790"/>
              <a:gd name="connsiteX3" fmla="*/ 358140 w 358140"/>
              <a:gd name="connsiteY3" fmla="*/ 37466 h 224790"/>
              <a:gd name="connsiteX4" fmla="*/ 358140 w 358140"/>
              <a:gd name="connsiteY4" fmla="*/ 187324 h 224790"/>
              <a:gd name="connsiteX5" fmla="*/ 290194 w 358140"/>
              <a:gd name="connsiteY5" fmla="*/ 224790 h 224790"/>
              <a:gd name="connsiteX6" fmla="*/ 37466 w 358140"/>
              <a:gd name="connsiteY6" fmla="*/ 224790 h 224790"/>
              <a:gd name="connsiteX7" fmla="*/ 0 w 358140"/>
              <a:gd name="connsiteY7" fmla="*/ 187324 h 224790"/>
              <a:gd name="connsiteX8" fmla="*/ 0 w 358140"/>
              <a:gd name="connsiteY8" fmla="*/ 37466 h 224790"/>
              <a:gd name="connsiteX0" fmla="*/ 0 w 361950"/>
              <a:gd name="connsiteY0" fmla="*/ 37466 h 224790"/>
              <a:gd name="connsiteX1" fmla="*/ 37466 w 361950"/>
              <a:gd name="connsiteY1" fmla="*/ 0 h 224790"/>
              <a:gd name="connsiteX2" fmla="*/ 320674 w 361950"/>
              <a:gd name="connsiteY2" fmla="*/ 0 h 224790"/>
              <a:gd name="connsiteX3" fmla="*/ 358140 w 361950"/>
              <a:gd name="connsiteY3" fmla="*/ 37466 h 224790"/>
              <a:gd name="connsiteX4" fmla="*/ 361950 w 361950"/>
              <a:gd name="connsiteY4" fmla="*/ 160654 h 224790"/>
              <a:gd name="connsiteX5" fmla="*/ 290194 w 361950"/>
              <a:gd name="connsiteY5" fmla="*/ 224790 h 224790"/>
              <a:gd name="connsiteX6" fmla="*/ 37466 w 361950"/>
              <a:gd name="connsiteY6" fmla="*/ 224790 h 224790"/>
              <a:gd name="connsiteX7" fmla="*/ 0 w 361950"/>
              <a:gd name="connsiteY7" fmla="*/ 187324 h 224790"/>
              <a:gd name="connsiteX8" fmla="*/ 0 w 361950"/>
              <a:gd name="connsiteY8" fmla="*/ 37466 h 224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1950" h="224790">
                <a:moveTo>
                  <a:pt x="0" y="37466"/>
                </a:moveTo>
                <a:cubicBezTo>
                  <a:pt x="0" y="16774"/>
                  <a:pt x="16774" y="0"/>
                  <a:pt x="37466" y="0"/>
                </a:cubicBezTo>
                <a:lnTo>
                  <a:pt x="320674" y="0"/>
                </a:lnTo>
                <a:cubicBezTo>
                  <a:pt x="341366" y="0"/>
                  <a:pt x="358140" y="16774"/>
                  <a:pt x="358140" y="37466"/>
                </a:cubicBezTo>
                <a:lnTo>
                  <a:pt x="361950" y="160654"/>
                </a:lnTo>
                <a:cubicBezTo>
                  <a:pt x="361950" y="181346"/>
                  <a:pt x="310886" y="224790"/>
                  <a:pt x="290194" y="224790"/>
                </a:cubicBezTo>
                <a:lnTo>
                  <a:pt x="37466" y="224790"/>
                </a:lnTo>
                <a:cubicBezTo>
                  <a:pt x="16774" y="224790"/>
                  <a:pt x="0" y="208016"/>
                  <a:pt x="0" y="187324"/>
                </a:cubicBezTo>
                <a:lnTo>
                  <a:pt x="0" y="37466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hlinkClick r:id="rId8"/>
            <a:extLst>
              <a:ext uri="{FF2B5EF4-FFF2-40B4-BE49-F238E27FC236}">
                <a16:creationId xmlns:a16="http://schemas.microsoft.com/office/drawing/2014/main" id="{30C57A98-690F-47C1-A6B3-2914AB0B21D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8"/>
            <a:extLst>
              <a:ext uri="{FF2B5EF4-FFF2-40B4-BE49-F238E27FC236}">
                <a16:creationId xmlns:a16="http://schemas.microsoft.com/office/drawing/2014/main" id="{9C142CD0-B315-46A5-971F-0CE7AD712F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34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664169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Use a GDC to 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295" y="461000"/>
                <a:ext cx="2186881" cy="8467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Fundamental theorem of calculus</a:t>
            </a: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0637F38F-1F9C-4744-85F4-9F3FBD2AF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480395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Turn on the GDC</a:t>
            </a:r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0A521741-8003-4312-82E9-41C0497D9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1954502"/>
            <a:ext cx="581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2CF689B3-A422-40E2-80FE-F923C4E58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0494" y="1966944"/>
            <a:ext cx="2621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Run-Matrix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59AF4E5E-4226-4EAA-8BA0-E34E83929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65" y="2502927"/>
            <a:ext cx="107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OPTN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E32E0019-4207-4F3C-B0CD-2B764DC0F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064" y="2502926"/>
            <a:ext cx="67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F4</a:t>
            </a: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81BE6EB0-67D6-4532-944E-681C43998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4338" y="4069279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EXE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447A7484-9F31-4261-8999-62B6E9F90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133" y="3077726"/>
            <a:ext cx="67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F4</a:t>
            </a: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DBFABCC8-C12E-4C8E-AB72-098D5D87A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3694" y="3048531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∫dx</a:t>
            </a:r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5BAD9FAB-E9A1-4987-A803-8C16FAD37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742" y="3512487"/>
            <a:ext cx="107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Type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 Box 3">
                <a:extLst>
                  <a:ext uri="{FF2B5EF4-FFF2-40B4-BE49-F238E27FC236}">
                    <a16:creationId xmlns:a16="http://schemas.microsoft.com/office/drawing/2014/main" id="{B9E869B2-738E-4D57-8E36-71791A00BD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58398" y="3519794"/>
                <a:ext cx="94018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1-</a:t>
                </a:r>
                <a:r>
                  <a:rPr lang="en-US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23" name="Text Box 3">
                <a:extLst>
                  <a:ext uri="{FF2B5EF4-FFF2-40B4-BE49-F238E27FC236}">
                    <a16:creationId xmlns:a16="http://schemas.microsoft.com/office/drawing/2014/main" id="{B9E869B2-738E-4D57-8E36-71791A00B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8398" y="3519794"/>
                <a:ext cx="940186" cy="461665"/>
              </a:xfrm>
              <a:prstGeom prst="rect">
                <a:avLst/>
              </a:prstGeom>
              <a:blipFill>
                <a:blip r:embed="rId4"/>
                <a:stretch>
                  <a:fillRect l="-10390" t="-9211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3">
            <a:extLst>
              <a:ext uri="{FF2B5EF4-FFF2-40B4-BE49-F238E27FC236}">
                <a16:creationId xmlns:a16="http://schemas.microsoft.com/office/drawing/2014/main" id="{CA663B6E-DCF2-4C46-9E9F-4C9B642CD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2512" y="3510196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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25" name="Text Box 3">
            <a:extLst>
              <a:ext uri="{FF2B5EF4-FFF2-40B4-BE49-F238E27FC236}">
                <a16:creationId xmlns:a16="http://schemas.microsoft.com/office/drawing/2014/main" id="{5BD6C6C7-D3D4-4F70-937B-D808F2822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3267" y="406927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sp>
        <p:nvSpPr>
          <p:cNvPr id="27" name="Text Box 3">
            <a:extLst>
              <a:ext uri="{FF2B5EF4-FFF2-40B4-BE49-F238E27FC236}">
                <a16:creationId xmlns:a16="http://schemas.microsoft.com/office/drawing/2014/main" id="{CDFB2E66-30C4-42AA-B367-F3BE5C83E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459" y="406927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4</a:t>
            </a:r>
          </a:p>
        </p:txBody>
      </p:sp>
      <p:sp>
        <p:nvSpPr>
          <p:cNvPr id="29" name="Text Box 3">
            <a:extLst>
              <a:ext uri="{FF2B5EF4-FFF2-40B4-BE49-F238E27FC236}">
                <a16:creationId xmlns:a16="http://schemas.microsoft.com/office/drawing/2014/main" id="{11A02A30-A1A9-4AA7-BDFE-864D6EA7D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7329" y="2499046"/>
            <a:ext cx="1106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CALC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47E3F2E9-DCFE-4048-9A22-7598DC51764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64639" y="3613708"/>
            <a:ext cx="476473" cy="26440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 Box 3">
                <a:extLst>
                  <a:ext uri="{FF2B5EF4-FFF2-40B4-BE49-F238E27FC236}">
                    <a16:creationId xmlns:a16="http://schemas.microsoft.com/office/drawing/2014/main" id="{47160AF2-0475-4760-AA30-3A1B672EAC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5749" y="3487841"/>
                <a:ext cx="79014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31" name="Text Box 3">
                <a:extLst>
                  <a:ext uri="{FF2B5EF4-FFF2-40B4-BE49-F238E27FC236}">
                    <a16:creationId xmlns:a16="http://schemas.microsoft.com/office/drawing/2014/main" id="{47160AF2-0475-4760-AA30-3A1B672EA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55749" y="3487841"/>
                <a:ext cx="790142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3">
            <a:extLst>
              <a:ext uri="{FF2B5EF4-FFF2-40B4-BE49-F238E27FC236}">
                <a16:creationId xmlns:a16="http://schemas.microsoft.com/office/drawing/2014/main" id="{89D2F769-0CBA-496E-9661-80B2830B3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5643" y="404846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33" name="Text Box 3">
            <a:extLst>
              <a:ext uri="{FF2B5EF4-FFF2-40B4-BE49-F238E27FC236}">
                <a16:creationId xmlns:a16="http://schemas.microsoft.com/office/drawing/2014/main" id="{8F2C34FA-9C5C-4C02-9120-1326AA0DF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1330" y="4048469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34" name="Text Box 3">
            <a:extLst>
              <a:ext uri="{FF2B5EF4-FFF2-40B4-BE49-F238E27FC236}">
                <a16:creationId xmlns:a16="http://schemas.microsoft.com/office/drawing/2014/main" id="{B946BED9-AA04-4D33-8FBE-E471F8D97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4200" y="4048180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p:sp>
        <p:nvSpPr>
          <p:cNvPr id="35" name="Text Box 3">
            <a:extLst>
              <a:ext uri="{FF2B5EF4-FFF2-40B4-BE49-F238E27FC236}">
                <a16:creationId xmlns:a16="http://schemas.microsoft.com/office/drawing/2014/main" id="{1C2C295A-E8C7-49B8-A61F-A77462E4B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209" y="4048180"/>
            <a:ext cx="3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Britannic Bold" panose="020B0903060703020204" pitchFamily="34" charset="0"/>
                <a:sym typeface="Webdings" panose="05030102010509060703" pitchFamily="18" charset="2"/>
              </a:rPr>
              <a:t></a:t>
            </a:r>
            <a:endParaRPr lang="en-GB" sz="2400" dirty="0">
              <a:solidFill>
                <a:srgbClr val="010078"/>
              </a:solidFill>
              <a:latin typeface="Britannic Bold" panose="020B0903060703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F5C01D5-9929-4BC9-ABF0-F46946FFBAE5}"/>
                  </a:ext>
                </a:extLst>
              </p:cNvPr>
              <p:cNvSpPr txBox="1"/>
              <p:nvPr/>
            </p:nvSpPr>
            <p:spPr>
              <a:xfrm>
                <a:off x="3437521" y="4511267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F5C01D5-9929-4BC9-ABF0-F46946FFBA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7521" y="4511267"/>
                <a:ext cx="2186881" cy="84670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3">
            <a:extLst>
              <a:ext uri="{FF2B5EF4-FFF2-40B4-BE49-F238E27FC236}">
                <a16:creationId xmlns:a16="http://schemas.microsoft.com/office/drawing/2014/main" id="{F96AB149-181D-44B5-8FD8-8F1188DA0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1529" y="4679735"/>
            <a:ext cx="7971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–</a:t>
            </a:r>
            <a:r>
              <a:rPr lang="en-GB" sz="2400" dirty="0">
                <a:solidFill>
                  <a:srgbClr val="010078"/>
                </a:solidFill>
              </a:rPr>
              <a:t>1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2D3C96-2CC7-48D7-813F-30AA9AF271E7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5760" y="1554480"/>
            <a:ext cx="2381258" cy="4617720"/>
          </a:xfrm>
          <a:prstGeom prst="rect">
            <a:avLst/>
          </a:prstGeom>
        </p:spPr>
      </p:pic>
      <p:sp>
        <p:nvSpPr>
          <p:cNvPr id="36" name="Rectangle 35">
            <a:hlinkClick r:id="rId9"/>
            <a:extLst>
              <a:ext uri="{FF2B5EF4-FFF2-40B4-BE49-F238E27FC236}">
                <a16:creationId xmlns:a16="http://schemas.microsoft.com/office/drawing/2014/main" id="{5CD88A53-0150-454D-B0D2-4F9C6CAFD9A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9"/>
            <a:extLst>
              <a:ext uri="{FF2B5EF4-FFF2-40B4-BE49-F238E27FC236}">
                <a16:creationId xmlns:a16="http://schemas.microsoft.com/office/drawing/2014/main" id="{F99A0456-B1D4-43A4-9631-5D9D5BB4318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8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331224" y="901180"/>
            <a:ext cx="835870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Isaac Newton and Gottfried Leibniz independently came to realize that </a:t>
            </a:r>
            <a:r>
              <a:rPr lang="en-GB" sz="2400" b="1" dirty="0">
                <a:solidFill>
                  <a:srgbClr val="FF0000"/>
                </a:solidFill>
              </a:rPr>
              <a:t>differential calculus</a:t>
            </a:r>
            <a:r>
              <a:rPr lang="en-GB" sz="2400" dirty="0">
                <a:solidFill>
                  <a:srgbClr val="010078"/>
                </a:solidFill>
              </a:rPr>
              <a:t> and the </a:t>
            </a:r>
            <a:r>
              <a:rPr lang="en-GB" sz="2400" b="1" dirty="0">
                <a:solidFill>
                  <a:srgbClr val="FF0000"/>
                </a:solidFill>
              </a:rPr>
              <a:t>definite integral </a:t>
            </a:r>
            <a:r>
              <a:rPr lang="en-GB" sz="2400" dirty="0">
                <a:solidFill>
                  <a:srgbClr val="010078"/>
                </a:solidFill>
              </a:rPr>
              <a:t>are linked together.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422617" y="2264117"/>
            <a:ext cx="835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This link is called the </a:t>
            </a:r>
            <a:r>
              <a:rPr lang="en-GB" sz="2400" b="1" dirty="0">
                <a:solidFill>
                  <a:srgbClr val="FF0000"/>
                </a:solidFill>
              </a:rPr>
              <a:t>Fundamental theorem of calculus.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331224" y="2950536"/>
            <a:ext cx="83587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10078"/>
                </a:solidFill>
              </a:rPr>
              <a:t>The beauty of this theorem is that it enables us to evaluate complicated summations.</a:t>
            </a:r>
            <a:endParaRPr lang="en-GB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3"/>
              <p:cNvSpPr txBox="1">
                <a:spLocks noChangeArrowheads="1"/>
              </p:cNvSpPr>
              <p:nvPr/>
            </p:nvSpPr>
            <p:spPr bwMode="auto">
              <a:xfrm>
                <a:off x="331223" y="4006287"/>
                <a:ext cx="8358709" cy="14536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10078"/>
                    </a:solidFill>
                  </a:rPr>
                  <a:t>It is based on the fact that the quotient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28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10078"/>
                    </a:solidFill>
                  </a:rPr>
                  <a:t>, the slope of a secant line, gives us an approximation for the slope of a tangent line.</a:t>
                </a:r>
                <a:endParaRPr lang="en-GB" sz="2400" i="1" dirty="0">
                  <a:solidFill>
                    <a:srgbClr val="01007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1223" y="4006287"/>
                <a:ext cx="8358709" cy="1453603"/>
              </a:xfrm>
              <a:prstGeom prst="rect">
                <a:avLst/>
              </a:prstGeom>
              <a:blipFill rotWithShape="0">
                <a:blip r:embed="rId3"/>
                <a:stretch>
                  <a:fillRect l="-1093" r="-1676" b="-878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31223" y="5583190"/>
            <a:ext cx="83587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10078"/>
                </a:solidFill>
              </a:rPr>
              <a:t>The product </a:t>
            </a:r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010078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sz="2400" i="1" dirty="0" err="1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sz="2400" dirty="0" err="1">
                <a:solidFill>
                  <a:srgbClr val="010078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sz="2400" i="1" dirty="0" err="1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>
                <a:solidFill>
                  <a:srgbClr val="010078"/>
                </a:solidFill>
              </a:rPr>
              <a:t>the area of a rectangle, gives us an approximation for the area under a curve.</a:t>
            </a:r>
            <a:endParaRPr lang="en-GB" sz="2400" i="1" dirty="0">
              <a:solidFill>
                <a:srgbClr val="01007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50824" y="9255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Fundamental theorem of calculus</a:t>
            </a:r>
            <a:endParaRPr lang="en-GB" sz="2800" dirty="0"/>
          </a:p>
        </p:txBody>
      </p:sp>
      <p:sp>
        <p:nvSpPr>
          <p:cNvPr id="9" name="Rectangle 8">
            <a:hlinkClick r:id="rId4"/>
            <a:extLst>
              <a:ext uri="{FF2B5EF4-FFF2-40B4-BE49-F238E27FC236}">
                <a16:creationId xmlns:a16="http://schemas.microsoft.com/office/drawing/2014/main" id="{2218D9B1-0D36-4B41-9832-F8FE7DFF72D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4F25F2FA-4E82-4C88-8FE0-86B83C87008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08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6" grpId="0"/>
      <p:bldP spid="15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540734" y="2316146"/>
            <a:ext cx="8149199" cy="20888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5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2075"/>
            <a:ext cx="8229600" cy="431800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Fundamental theorem of calculus</a:t>
            </a: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331224" y="901180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This fact is established in the following theorem.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181864" y="3453513"/>
                <a:ext cx="1499320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ⅆ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1864" y="3453513"/>
                <a:ext cx="1499320" cy="83773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747392" y="2415602"/>
            <a:ext cx="794254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If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</a:rPr>
              <a:t>  is a continuous function on the interval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sym typeface="Symbol" panose="05050102010706020507" pitchFamily="18" charset="2"/>
              </a:rPr>
              <a:t>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sz="2400" dirty="0">
                <a:solidFill>
                  <a:srgbClr val="010078"/>
                </a:solidFill>
                <a:sym typeface="Symbol" panose="05050102010706020507" pitchFamily="18" charset="2"/>
              </a:rPr>
              <a:t> 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sz="2400" dirty="0">
                <a:solidFill>
                  <a:srgbClr val="010078"/>
                </a:solidFill>
                <a:sym typeface="Symbol" panose="05050102010706020507" pitchFamily="18" charset="2"/>
              </a:rPr>
              <a:t>and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F </a:t>
            </a:r>
            <a:r>
              <a:rPr lang="en-GB" sz="2400" dirty="0">
                <a:solidFill>
                  <a:srgbClr val="010078"/>
                </a:solidFill>
                <a:sym typeface="Symbol" panose="05050102010706020507" pitchFamily="18" charset="2"/>
              </a:rPr>
              <a:t>is an antiderivative of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 </a:t>
            </a:r>
            <a:r>
              <a:rPr lang="en-GB" sz="2400" dirty="0">
                <a:solidFill>
                  <a:srgbClr val="010078"/>
                </a:solidFill>
                <a:sym typeface="Symbol" panose="05050102010706020507" pitchFamily="18" charset="2"/>
              </a:rPr>
              <a:t>on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sym typeface="Symbol" panose="05050102010706020507" pitchFamily="18" charset="2"/>
              </a:rPr>
              <a:t>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sz="2400" dirty="0">
                <a:solidFill>
                  <a:srgbClr val="010078"/>
                </a:solidFill>
                <a:sym typeface="Symbol" panose="05050102010706020507" pitchFamily="18" charset="2"/>
              </a:rPr>
              <a:t> 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b, </a:t>
            </a:r>
            <a:r>
              <a:rPr lang="en-GB" sz="2400" dirty="0">
                <a:solidFill>
                  <a:srgbClr val="010078"/>
                </a:solidFill>
                <a:sym typeface="Symbol" panose="05050102010706020507" pitchFamily="18" charset="2"/>
              </a:rPr>
              <a:t>then</a:t>
            </a:r>
            <a:endParaRPr lang="en-GB" sz="2400" dirty="0">
              <a:solidFill>
                <a:srgbClr val="010078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3"/>
              <p:cNvSpPr txBox="1">
                <a:spLocks noChangeArrowheads="1"/>
              </p:cNvSpPr>
              <p:nvPr/>
            </p:nvSpPr>
            <p:spPr bwMode="auto">
              <a:xfrm>
                <a:off x="435978" y="4744990"/>
                <a:ext cx="8358709" cy="7155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10078"/>
                    </a:solidFill>
                  </a:rPr>
                  <a:t>The notation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2400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2400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GB" sz="2400" i="1" dirty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mr>
                      <m:m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mr>
                    </m:m>
                  </m:oMath>
                </a14:m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2400" dirty="0">
                    <a:solidFill>
                      <a:srgbClr val="010078"/>
                    </a:solidFill>
                  </a:rPr>
                  <a:t>means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5978" y="4744990"/>
                <a:ext cx="8358709" cy="715581"/>
              </a:xfrm>
              <a:prstGeom prst="rect">
                <a:avLst/>
              </a:prstGeom>
              <a:blipFill rotWithShape="0">
                <a:blip r:embed="rId4"/>
                <a:stretch>
                  <a:fillRect l="-1167" b="-169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12600" y="3560754"/>
                <a:ext cx="1343958" cy="6232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240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GB" sz="240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mr>
                      <m:m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mr>
                    </m:m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600" y="3560754"/>
                <a:ext cx="1343958" cy="62324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5287974" y="3700346"/>
            <a:ext cx="18998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F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1775388" y="1566053"/>
            <a:ext cx="58865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Fundamental theorem of calculus</a:t>
            </a:r>
            <a:endParaRPr lang="en-GB" sz="2800" dirty="0"/>
          </a:p>
        </p:txBody>
      </p:sp>
      <p:sp>
        <p:nvSpPr>
          <p:cNvPr id="11" name="Rectangle 10">
            <a:hlinkClick r:id="rId6"/>
            <a:extLst>
              <a:ext uri="{FF2B5EF4-FFF2-40B4-BE49-F238E27FC236}">
                <a16:creationId xmlns:a16="http://schemas.microsoft.com/office/drawing/2014/main" id="{A517BAF3-A619-49CC-9DD1-3B0DCAB1854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6"/>
            <a:extLst>
              <a:ext uri="{FF2B5EF4-FFF2-40B4-BE49-F238E27FC236}">
                <a16:creationId xmlns:a16="http://schemas.microsoft.com/office/drawing/2014/main" id="{611A6906-8CE5-4A8E-AF2F-904B873D9F3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7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7" grpId="0"/>
      <p:bldP spid="26" grpId="0"/>
      <p:bldP spid="29" grpId="0"/>
      <p:bldP spid="14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Properties of the definite integral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437040" y="636669"/>
            <a:ext cx="836006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following properties of the definite integral can all be deduced from the Fundamental theorem of calculus.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1593806" y="3095080"/>
                <a:ext cx="1585755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806" y="3095080"/>
                <a:ext cx="1585755" cy="83773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8" name="TextBox 467"/>
              <p:cNvSpPr txBox="1"/>
              <p:nvPr/>
            </p:nvSpPr>
            <p:spPr>
              <a:xfrm>
                <a:off x="1472043" y="3992237"/>
                <a:ext cx="2660472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)±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8" name="TextBox 4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2043" y="3992237"/>
                <a:ext cx="2660472" cy="83773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" name="TextBox 470"/>
              <p:cNvSpPr txBox="1"/>
              <p:nvPr/>
            </p:nvSpPr>
            <p:spPr>
              <a:xfrm>
                <a:off x="1593806" y="4907040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71" name="TextBox 4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806" y="4907040"/>
                <a:ext cx="1415837" cy="83773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2" name="TextBox 471"/>
              <p:cNvSpPr txBox="1"/>
              <p:nvPr/>
            </p:nvSpPr>
            <p:spPr>
              <a:xfrm>
                <a:off x="3162778" y="4895400"/>
                <a:ext cx="1710788" cy="800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472" name="TextBox 4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778" y="4895400"/>
                <a:ext cx="1710788" cy="8000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3" name="TextBox 472"/>
              <p:cNvSpPr txBox="1"/>
              <p:nvPr/>
            </p:nvSpPr>
            <p:spPr>
              <a:xfrm>
                <a:off x="5111109" y="4907040"/>
                <a:ext cx="1696362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73" name="TextBox 4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1109" y="4907040"/>
                <a:ext cx="1696362" cy="83773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8" name="TextBox 387"/>
              <p:cNvSpPr txBox="1"/>
              <p:nvPr/>
            </p:nvSpPr>
            <p:spPr>
              <a:xfrm>
                <a:off x="3182432" y="3132783"/>
                <a:ext cx="1960793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388" name="TextBox 3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2432" y="3132783"/>
                <a:ext cx="1960793" cy="83773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9" name="TextBox 388"/>
              <p:cNvSpPr txBox="1"/>
              <p:nvPr/>
            </p:nvSpPr>
            <p:spPr>
              <a:xfrm>
                <a:off x="4132515" y="4008218"/>
                <a:ext cx="1730538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389" name="TextBox 3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515" y="4008218"/>
                <a:ext cx="1730538" cy="83773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0" name="TextBox 389"/>
              <p:cNvSpPr txBox="1"/>
              <p:nvPr/>
            </p:nvSpPr>
            <p:spPr>
              <a:xfrm>
                <a:off x="6080846" y="4019858"/>
                <a:ext cx="1710212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90" name="TextBox 3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846" y="4019858"/>
                <a:ext cx="1710212" cy="83773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1" name="TextBox 390"/>
              <p:cNvSpPr txBox="1"/>
              <p:nvPr/>
            </p:nvSpPr>
            <p:spPr>
              <a:xfrm>
                <a:off x="1760761" y="1395688"/>
                <a:ext cx="1421671" cy="800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91" name="TextBox 3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0761" y="1395688"/>
                <a:ext cx="1421671" cy="80002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2" name="TextBox 391"/>
          <p:cNvSpPr txBox="1"/>
          <p:nvPr/>
        </p:nvSpPr>
        <p:spPr>
          <a:xfrm>
            <a:off x="3290335" y="1564868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2277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 </a:t>
            </a:r>
            <a:endParaRPr lang="en-GB" sz="2400" dirty="0">
              <a:solidFill>
                <a:srgbClr val="2277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3" name="TextBox 392"/>
              <p:cNvSpPr txBox="1"/>
              <p:nvPr/>
            </p:nvSpPr>
            <p:spPr>
              <a:xfrm>
                <a:off x="1646747" y="2233965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93" name="TextBox 3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747" y="2233965"/>
                <a:ext cx="1415837" cy="83773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4" name="TextBox 393"/>
              <p:cNvSpPr txBox="1"/>
              <p:nvPr/>
            </p:nvSpPr>
            <p:spPr>
              <a:xfrm>
                <a:off x="3290335" y="2271668"/>
                <a:ext cx="2016898" cy="800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394" name="TextBox 3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0335" y="2271668"/>
                <a:ext cx="2016898" cy="80002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502094" y="5842372"/>
                <a:ext cx="1000980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2094" y="5842372"/>
                <a:ext cx="1000980" cy="83773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104730" y="6076571"/>
                <a:ext cx="131439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227799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227799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400" dirty="0">
                    <a:solidFill>
                      <a:srgbClr val="2277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GB" sz="2400" i="1" dirty="0">
                    <a:solidFill>
                      <a:srgbClr val="2277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GB" sz="2400" dirty="0">
                    <a:solidFill>
                      <a:srgbClr val="2277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en-GB" sz="2400" i="1" dirty="0">
                    <a:solidFill>
                      <a:srgbClr val="2277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2400" dirty="0">
                    <a:solidFill>
                      <a:srgbClr val="2277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730" y="6076571"/>
                <a:ext cx="1314399" cy="369332"/>
              </a:xfrm>
              <a:prstGeom prst="rect">
                <a:avLst/>
              </a:prstGeom>
              <a:blipFill rotWithShape="0">
                <a:blip r:embed="rId14"/>
                <a:stretch>
                  <a:fillRect l="-5093" t="-26667" r="-13426" b="-5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hlinkClick r:id="rId15"/>
            <a:extLst>
              <a:ext uri="{FF2B5EF4-FFF2-40B4-BE49-F238E27FC236}">
                <a16:creationId xmlns:a16="http://schemas.microsoft.com/office/drawing/2014/main" id="{4DDBEC03-5108-47E8-BDDE-CDD37D50ECC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15"/>
            <a:extLst>
              <a:ext uri="{FF2B5EF4-FFF2-40B4-BE49-F238E27FC236}">
                <a16:creationId xmlns:a16="http://schemas.microsoft.com/office/drawing/2014/main" id="{C2F95212-9E74-4483-865A-C8BD1265E8B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18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" grpId="0"/>
      <p:bldP spid="468" grpId="0"/>
      <p:bldP spid="471" grpId="0"/>
      <p:bldP spid="472" grpId="0"/>
      <p:bldP spid="473" grpId="0"/>
      <p:bldP spid="388" grpId="0"/>
      <p:bldP spid="389" grpId="0"/>
      <p:bldP spid="390" grpId="0"/>
      <p:bldP spid="391" grpId="0"/>
      <p:bldP spid="392" grpId="0"/>
      <p:bldP spid="393" grpId="0"/>
      <p:bldP spid="394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1198605" y="3027003"/>
            <a:ext cx="1346887" cy="1087798"/>
          </a:xfrm>
          <a:custGeom>
            <a:avLst/>
            <a:gdLst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14400 w 1346887"/>
              <a:gd name="connsiteY4" fmla="*/ 580767 h 1099751"/>
              <a:gd name="connsiteX5" fmla="*/ 729049 w 1346887"/>
              <a:gd name="connsiteY5" fmla="*/ 753762 h 1099751"/>
              <a:gd name="connsiteX6" fmla="*/ 568411 w 1346887"/>
              <a:gd name="connsiteY6" fmla="*/ 864973 h 1099751"/>
              <a:gd name="connsiteX7" fmla="*/ 420130 w 1346887"/>
              <a:gd name="connsiteY7" fmla="*/ 976183 h 1099751"/>
              <a:gd name="connsiteX8" fmla="*/ 308919 w 1346887"/>
              <a:gd name="connsiteY8" fmla="*/ 1037967 h 1099751"/>
              <a:gd name="connsiteX9" fmla="*/ 135925 w 1346887"/>
              <a:gd name="connsiteY9" fmla="*/ 1075037 h 1099751"/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14400 w 1346887"/>
              <a:gd name="connsiteY4" fmla="*/ 580767 h 1099751"/>
              <a:gd name="connsiteX5" fmla="*/ 729049 w 1346887"/>
              <a:gd name="connsiteY5" fmla="*/ 753762 h 1099751"/>
              <a:gd name="connsiteX6" fmla="*/ 568411 w 1346887"/>
              <a:gd name="connsiteY6" fmla="*/ 864973 h 1099751"/>
              <a:gd name="connsiteX7" fmla="*/ 420130 w 1346887"/>
              <a:gd name="connsiteY7" fmla="*/ 976183 h 1099751"/>
              <a:gd name="connsiteX8" fmla="*/ 308919 w 1346887"/>
              <a:gd name="connsiteY8" fmla="*/ 1037967 h 1099751"/>
              <a:gd name="connsiteX9" fmla="*/ 141902 w 1346887"/>
              <a:gd name="connsiteY9" fmla="*/ 1092966 h 1099751"/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14400 w 1346887"/>
              <a:gd name="connsiteY4" fmla="*/ 580767 h 1099751"/>
              <a:gd name="connsiteX5" fmla="*/ 729049 w 1346887"/>
              <a:gd name="connsiteY5" fmla="*/ 753762 h 1099751"/>
              <a:gd name="connsiteX6" fmla="*/ 568411 w 1346887"/>
              <a:gd name="connsiteY6" fmla="*/ 864973 h 1099751"/>
              <a:gd name="connsiteX7" fmla="*/ 420130 w 1346887"/>
              <a:gd name="connsiteY7" fmla="*/ 976183 h 1099751"/>
              <a:gd name="connsiteX8" fmla="*/ 326848 w 1346887"/>
              <a:gd name="connsiteY8" fmla="*/ 1043943 h 1099751"/>
              <a:gd name="connsiteX9" fmla="*/ 141902 w 1346887"/>
              <a:gd name="connsiteY9" fmla="*/ 1092966 h 1099751"/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14400 w 1346887"/>
              <a:gd name="connsiteY4" fmla="*/ 580767 h 1099751"/>
              <a:gd name="connsiteX5" fmla="*/ 729049 w 1346887"/>
              <a:gd name="connsiteY5" fmla="*/ 753762 h 1099751"/>
              <a:gd name="connsiteX6" fmla="*/ 568411 w 1346887"/>
              <a:gd name="connsiteY6" fmla="*/ 864973 h 1099751"/>
              <a:gd name="connsiteX7" fmla="*/ 438059 w 1346887"/>
              <a:gd name="connsiteY7" fmla="*/ 982159 h 1099751"/>
              <a:gd name="connsiteX8" fmla="*/ 326848 w 1346887"/>
              <a:gd name="connsiteY8" fmla="*/ 1043943 h 1099751"/>
              <a:gd name="connsiteX9" fmla="*/ 141902 w 1346887"/>
              <a:gd name="connsiteY9" fmla="*/ 1092966 h 1099751"/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14400 w 1346887"/>
              <a:gd name="connsiteY4" fmla="*/ 580767 h 1099751"/>
              <a:gd name="connsiteX5" fmla="*/ 729049 w 1346887"/>
              <a:gd name="connsiteY5" fmla="*/ 753762 h 1099751"/>
              <a:gd name="connsiteX6" fmla="*/ 586340 w 1346887"/>
              <a:gd name="connsiteY6" fmla="*/ 864973 h 1099751"/>
              <a:gd name="connsiteX7" fmla="*/ 438059 w 1346887"/>
              <a:gd name="connsiteY7" fmla="*/ 982159 h 1099751"/>
              <a:gd name="connsiteX8" fmla="*/ 326848 w 1346887"/>
              <a:gd name="connsiteY8" fmla="*/ 1043943 h 1099751"/>
              <a:gd name="connsiteX9" fmla="*/ 141902 w 1346887"/>
              <a:gd name="connsiteY9" fmla="*/ 1092966 h 1099751"/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08424 w 1346887"/>
              <a:gd name="connsiteY4" fmla="*/ 574791 h 1099751"/>
              <a:gd name="connsiteX5" fmla="*/ 729049 w 1346887"/>
              <a:gd name="connsiteY5" fmla="*/ 753762 h 1099751"/>
              <a:gd name="connsiteX6" fmla="*/ 586340 w 1346887"/>
              <a:gd name="connsiteY6" fmla="*/ 864973 h 1099751"/>
              <a:gd name="connsiteX7" fmla="*/ 438059 w 1346887"/>
              <a:gd name="connsiteY7" fmla="*/ 982159 h 1099751"/>
              <a:gd name="connsiteX8" fmla="*/ 326848 w 1346887"/>
              <a:gd name="connsiteY8" fmla="*/ 1043943 h 1099751"/>
              <a:gd name="connsiteX9" fmla="*/ 141902 w 1346887"/>
              <a:gd name="connsiteY9" fmla="*/ 1092966 h 1099751"/>
              <a:gd name="connsiteX0" fmla="*/ 0 w 1346887"/>
              <a:gd name="connsiteY0" fmla="*/ 1075441 h 1087798"/>
              <a:gd name="connsiteX1" fmla="*/ 1346887 w 1346887"/>
              <a:gd name="connsiteY1" fmla="*/ 1087798 h 1087798"/>
              <a:gd name="connsiteX2" fmla="*/ 1334530 w 1346887"/>
              <a:gd name="connsiteY2" fmla="*/ 0 h 1087798"/>
              <a:gd name="connsiteX3" fmla="*/ 1149179 w 1346887"/>
              <a:gd name="connsiteY3" fmla="*/ 284609 h 1087798"/>
              <a:gd name="connsiteX4" fmla="*/ 908424 w 1346887"/>
              <a:gd name="connsiteY4" fmla="*/ 562838 h 1087798"/>
              <a:gd name="connsiteX5" fmla="*/ 729049 w 1346887"/>
              <a:gd name="connsiteY5" fmla="*/ 741809 h 1087798"/>
              <a:gd name="connsiteX6" fmla="*/ 586340 w 1346887"/>
              <a:gd name="connsiteY6" fmla="*/ 853020 h 1087798"/>
              <a:gd name="connsiteX7" fmla="*/ 438059 w 1346887"/>
              <a:gd name="connsiteY7" fmla="*/ 970206 h 1087798"/>
              <a:gd name="connsiteX8" fmla="*/ 326848 w 1346887"/>
              <a:gd name="connsiteY8" fmla="*/ 1031990 h 1087798"/>
              <a:gd name="connsiteX9" fmla="*/ 141902 w 1346887"/>
              <a:gd name="connsiteY9" fmla="*/ 1081013 h 1087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46887" h="1087798">
                <a:moveTo>
                  <a:pt x="0" y="1075441"/>
                </a:moveTo>
                <a:lnTo>
                  <a:pt x="1346887" y="1087798"/>
                </a:lnTo>
                <a:lnTo>
                  <a:pt x="1334530" y="0"/>
                </a:lnTo>
                <a:lnTo>
                  <a:pt x="1149179" y="284609"/>
                </a:lnTo>
                <a:lnTo>
                  <a:pt x="908424" y="562838"/>
                </a:lnTo>
                <a:lnTo>
                  <a:pt x="729049" y="741809"/>
                </a:lnTo>
                <a:lnTo>
                  <a:pt x="586340" y="853020"/>
                </a:lnTo>
                <a:lnTo>
                  <a:pt x="438059" y="970206"/>
                </a:lnTo>
                <a:lnTo>
                  <a:pt x="326848" y="1031990"/>
                </a:lnTo>
                <a:lnTo>
                  <a:pt x="141902" y="1081013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5838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Use the fundamental theorem of calculus to find the area: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50825" y="1628800"/>
            <a:ext cx="72523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between the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-axis and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78"/>
                </a:solidFill>
              </a:rPr>
              <a:t> =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2</a:t>
            </a:r>
            <a:r>
              <a:rPr lang="en-GB" sz="2400" dirty="0">
                <a:solidFill>
                  <a:srgbClr val="010078"/>
                </a:solidFill>
              </a:rPr>
              <a:t> from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 = 0 to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78"/>
                </a:solidFill>
              </a:rPr>
              <a:t> = 1</a:t>
            </a:r>
            <a:endParaRPr lang="en-US" sz="2400" dirty="0">
              <a:solidFill>
                <a:srgbClr val="010078"/>
              </a:solidFill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Fundamental theorem of calculus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58837" y="2224754"/>
            <a:ext cx="2984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has antiderivative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060193" y="4357750"/>
            <a:ext cx="21295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4112098" y="2160847"/>
            <a:ext cx="13083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78"/>
                </a:solidFill>
              </a:rPr>
              <a:t>2</a:t>
            </a:r>
            <a:r>
              <a:rPr lang="en-US" sz="2400" dirty="0">
                <a:solidFill>
                  <a:srgbClr val="010078"/>
                </a:solidFill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047485" y="3477492"/>
                <a:ext cx="1457835" cy="8296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7485" y="3477492"/>
                <a:ext cx="1457835" cy="82965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345644" y="4119041"/>
            <a:ext cx="3430686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213707" y="2423783"/>
            <a:ext cx="1" cy="338328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41917" y="4138604"/>
            <a:ext cx="379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1977978" y="2489617"/>
                <a:ext cx="79836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dirty="0">
                    <a:latin typeface="Comic Sans MS" panose="030F0702030302020204" pitchFamily="66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978" y="2489617"/>
                <a:ext cx="798360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6107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3502035" y="408560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32" name="Freeform 31"/>
          <p:cNvSpPr/>
          <p:nvPr/>
        </p:nvSpPr>
        <p:spPr>
          <a:xfrm>
            <a:off x="1203874" y="2489617"/>
            <a:ext cx="1617381" cy="1631063"/>
          </a:xfrm>
          <a:custGeom>
            <a:avLst/>
            <a:gdLst>
              <a:gd name="connsiteX0" fmla="*/ 0 w 1611630"/>
              <a:gd name="connsiteY0" fmla="*/ 1596390 h 1597587"/>
              <a:gd name="connsiteX1" fmla="*/ 335280 w 1611630"/>
              <a:gd name="connsiteY1" fmla="*/ 1558290 h 1597587"/>
              <a:gd name="connsiteX2" fmla="*/ 651510 w 1611630"/>
              <a:gd name="connsiteY2" fmla="*/ 1337310 h 1597587"/>
              <a:gd name="connsiteX3" fmla="*/ 975360 w 1611630"/>
              <a:gd name="connsiteY3" fmla="*/ 1005840 h 1597587"/>
              <a:gd name="connsiteX4" fmla="*/ 1287780 w 1611630"/>
              <a:gd name="connsiteY4" fmla="*/ 605790 h 1597587"/>
              <a:gd name="connsiteX5" fmla="*/ 1611630 w 1611630"/>
              <a:gd name="connsiteY5" fmla="*/ 0 h 1597587"/>
              <a:gd name="connsiteX0" fmla="*/ 0 w 1617381"/>
              <a:gd name="connsiteY0" fmla="*/ 1630895 h 1631063"/>
              <a:gd name="connsiteX1" fmla="*/ 341031 w 1617381"/>
              <a:gd name="connsiteY1" fmla="*/ 1558290 h 1631063"/>
              <a:gd name="connsiteX2" fmla="*/ 657261 w 1617381"/>
              <a:gd name="connsiteY2" fmla="*/ 1337310 h 1631063"/>
              <a:gd name="connsiteX3" fmla="*/ 981111 w 1617381"/>
              <a:gd name="connsiteY3" fmla="*/ 1005840 h 1631063"/>
              <a:gd name="connsiteX4" fmla="*/ 1293531 w 1617381"/>
              <a:gd name="connsiteY4" fmla="*/ 605790 h 1631063"/>
              <a:gd name="connsiteX5" fmla="*/ 1617381 w 1617381"/>
              <a:gd name="connsiteY5" fmla="*/ 0 h 1631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17381" h="1631063">
                <a:moveTo>
                  <a:pt x="0" y="1630895"/>
                </a:moveTo>
                <a:cubicBezTo>
                  <a:pt x="113347" y="1633435"/>
                  <a:pt x="231488" y="1607221"/>
                  <a:pt x="341031" y="1558290"/>
                </a:cubicBezTo>
                <a:cubicBezTo>
                  <a:pt x="450574" y="1509359"/>
                  <a:pt x="550581" y="1429385"/>
                  <a:pt x="657261" y="1337310"/>
                </a:cubicBezTo>
                <a:cubicBezTo>
                  <a:pt x="763941" y="1245235"/>
                  <a:pt x="875066" y="1127760"/>
                  <a:pt x="981111" y="1005840"/>
                </a:cubicBezTo>
                <a:cubicBezTo>
                  <a:pt x="1087156" y="883920"/>
                  <a:pt x="1187486" y="773430"/>
                  <a:pt x="1293531" y="605790"/>
                </a:cubicBezTo>
                <a:cubicBezTo>
                  <a:pt x="1399576" y="438150"/>
                  <a:pt x="1558326" y="119380"/>
                  <a:pt x="1617381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2346148" y="4153255"/>
            <a:ext cx="379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6" name="Straight Connector 5"/>
          <p:cNvCxnSpPr>
            <a:stCxn id="33" idx="0"/>
          </p:cNvCxnSpPr>
          <p:nvPr/>
        </p:nvCxnSpPr>
        <p:spPr>
          <a:xfrm flipH="1" flipV="1">
            <a:off x="2535780" y="3000157"/>
            <a:ext cx="1" cy="11530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7"/>
              <p:cNvSpPr txBox="1">
                <a:spLocks noChangeArrowheads="1"/>
              </p:cNvSpPr>
              <p:nvPr/>
            </p:nvSpPr>
            <p:spPr bwMode="auto">
              <a:xfrm>
                <a:off x="4060193" y="2561628"/>
                <a:ext cx="1304011" cy="6664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4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60193" y="2561628"/>
                <a:ext cx="1304011" cy="666401"/>
              </a:xfrm>
              <a:prstGeom prst="rect">
                <a:avLst/>
              </a:prstGeom>
              <a:blipFill rotWithShape="0">
                <a:blip r:embed="rId5"/>
                <a:stretch>
                  <a:fillRect l="-7009" b="-727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048009" y="4978207"/>
                <a:ext cx="1436547" cy="6682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8009" y="4978207"/>
                <a:ext cx="1436547" cy="66826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4005626" y="5712494"/>
                <a:ext cx="760656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626" y="5712494"/>
                <a:ext cx="760656" cy="78617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/>
          <p:cNvSpPr/>
          <p:nvPr/>
        </p:nvSpPr>
        <p:spPr>
          <a:xfrm>
            <a:off x="5558837" y="2687333"/>
            <a:ext cx="2984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Is the  antiderivative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005626" y="3149913"/>
            <a:ext cx="2984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So the area</a:t>
            </a:r>
          </a:p>
        </p:txBody>
      </p:sp>
      <p:sp>
        <p:nvSpPr>
          <p:cNvPr id="23" name="Rectangle 22">
            <a:hlinkClick r:id="rId8"/>
            <a:extLst>
              <a:ext uri="{FF2B5EF4-FFF2-40B4-BE49-F238E27FC236}">
                <a16:creationId xmlns:a16="http://schemas.microsoft.com/office/drawing/2014/main" id="{95558F59-10E9-48BE-94AF-113F570A2ED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hlinkClick r:id="rId8"/>
            <a:extLst>
              <a:ext uri="{FF2B5EF4-FFF2-40B4-BE49-F238E27FC236}">
                <a16:creationId xmlns:a16="http://schemas.microsoft.com/office/drawing/2014/main" id="{0F4C7D04-2BD4-4467-A3A6-252C0413B5F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93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14" grpId="0"/>
      <p:bldP spid="16" grpId="0"/>
      <p:bldP spid="17" grpId="0"/>
      <p:bldP spid="29" grpId="0"/>
      <p:bldP spid="30" grpId="0"/>
      <p:bldP spid="31" grpId="0"/>
      <p:bldP spid="32" grpId="0" animBg="1"/>
      <p:bldP spid="33" grpId="0"/>
      <p:bldP spid="34" grpId="0"/>
      <p:bldP spid="8" grpId="0"/>
      <p:bldP spid="35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1401839" y="3027003"/>
            <a:ext cx="1143654" cy="1089673"/>
          </a:xfrm>
          <a:custGeom>
            <a:avLst/>
            <a:gdLst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14400 w 1346887"/>
              <a:gd name="connsiteY4" fmla="*/ 580767 h 1099751"/>
              <a:gd name="connsiteX5" fmla="*/ 729049 w 1346887"/>
              <a:gd name="connsiteY5" fmla="*/ 753762 h 1099751"/>
              <a:gd name="connsiteX6" fmla="*/ 568411 w 1346887"/>
              <a:gd name="connsiteY6" fmla="*/ 864973 h 1099751"/>
              <a:gd name="connsiteX7" fmla="*/ 420130 w 1346887"/>
              <a:gd name="connsiteY7" fmla="*/ 976183 h 1099751"/>
              <a:gd name="connsiteX8" fmla="*/ 308919 w 1346887"/>
              <a:gd name="connsiteY8" fmla="*/ 1037967 h 1099751"/>
              <a:gd name="connsiteX9" fmla="*/ 135925 w 1346887"/>
              <a:gd name="connsiteY9" fmla="*/ 1075037 h 1099751"/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14400 w 1346887"/>
              <a:gd name="connsiteY4" fmla="*/ 580767 h 1099751"/>
              <a:gd name="connsiteX5" fmla="*/ 729049 w 1346887"/>
              <a:gd name="connsiteY5" fmla="*/ 753762 h 1099751"/>
              <a:gd name="connsiteX6" fmla="*/ 568411 w 1346887"/>
              <a:gd name="connsiteY6" fmla="*/ 864973 h 1099751"/>
              <a:gd name="connsiteX7" fmla="*/ 420130 w 1346887"/>
              <a:gd name="connsiteY7" fmla="*/ 976183 h 1099751"/>
              <a:gd name="connsiteX8" fmla="*/ 308919 w 1346887"/>
              <a:gd name="connsiteY8" fmla="*/ 1037967 h 1099751"/>
              <a:gd name="connsiteX9" fmla="*/ 141902 w 1346887"/>
              <a:gd name="connsiteY9" fmla="*/ 1092966 h 1099751"/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14400 w 1346887"/>
              <a:gd name="connsiteY4" fmla="*/ 580767 h 1099751"/>
              <a:gd name="connsiteX5" fmla="*/ 729049 w 1346887"/>
              <a:gd name="connsiteY5" fmla="*/ 753762 h 1099751"/>
              <a:gd name="connsiteX6" fmla="*/ 568411 w 1346887"/>
              <a:gd name="connsiteY6" fmla="*/ 864973 h 1099751"/>
              <a:gd name="connsiteX7" fmla="*/ 420130 w 1346887"/>
              <a:gd name="connsiteY7" fmla="*/ 976183 h 1099751"/>
              <a:gd name="connsiteX8" fmla="*/ 326848 w 1346887"/>
              <a:gd name="connsiteY8" fmla="*/ 1043943 h 1099751"/>
              <a:gd name="connsiteX9" fmla="*/ 141902 w 1346887"/>
              <a:gd name="connsiteY9" fmla="*/ 1092966 h 1099751"/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14400 w 1346887"/>
              <a:gd name="connsiteY4" fmla="*/ 580767 h 1099751"/>
              <a:gd name="connsiteX5" fmla="*/ 729049 w 1346887"/>
              <a:gd name="connsiteY5" fmla="*/ 753762 h 1099751"/>
              <a:gd name="connsiteX6" fmla="*/ 568411 w 1346887"/>
              <a:gd name="connsiteY6" fmla="*/ 864973 h 1099751"/>
              <a:gd name="connsiteX7" fmla="*/ 438059 w 1346887"/>
              <a:gd name="connsiteY7" fmla="*/ 982159 h 1099751"/>
              <a:gd name="connsiteX8" fmla="*/ 326848 w 1346887"/>
              <a:gd name="connsiteY8" fmla="*/ 1043943 h 1099751"/>
              <a:gd name="connsiteX9" fmla="*/ 141902 w 1346887"/>
              <a:gd name="connsiteY9" fmla="*/ 1092966 h 1099751"/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14400 w 1346887"/>
              <a:gd name="connsiteY4" fmla="*/ 580767 h 1099751"/>
              <a:gd name="connsiteX5" fmla="*/ 729049 w 1346887"/>
              <a:gd name="connsiteY5" fmla="*/ 753762 h 1099751"/>
              <a:gd name="connsiteX6" fmla="*/ 586340 w 1346887"/>
              <a:gd name="connsiteY6" fmla="*/ 864973 h 1099751"/>
              <a:gd name="connsiteX7" fmla="*/ 438059 w 1346887"/>
              <a:gd name="connsiteY7" fmla="*/ 982159 h 1099751"/>
              <a:gd name="connsiteX8" fmla="*/ 326848 w 1346887"/>
              <a:gd name="connsiteY8" fmla="*/ 1043943 h 1099751"/>
              <a:gd name="connsiteX9" fmla="*/ 141902 w 1346887"/>
              <a:gd name="connsiteY9" fmla="*/ 1092966 h 1099751"/>
              <a:gd name="connsiteX0" fmla="*/ 0 w 1346887"/>
              <a:gd name="connsiteY0" fmla="*/ 1087394 h 1099751"/>
              <a:gd name="connsiteX1" fmla="*/ 1346887 w 1346887"/>
              <a:gd name="connsiteY1" fmla="*/ 1099751 h 1099751"/>
              <a:gd name="connsiteX2" fmla="*/ 1334530 w 1346887"/>
              <a:gd name="connsiteY2" fmla="*/ 0 h 1099751"/>
              <a:gd name="connsiteX3" fmla="*/ 1149179 w 1346887"/>
              <a:gd name="connsiteY3" fmla="*/ 296562 h 1099751"/>
              <a:gd name="connsiteX4" fmla="*/ 908424 w 1346887"/>
              <a:gd name="connsiteY4" fmla="*/ 574791 h 1099751"/>
              <a:gd name="connsiteX5" fmla="*/ 729049 w 1346887"/>
              <a:gd name="connsiteY5" fmla="*/ 753762 h 1099751"/>
              <a:gd name="connsiteX6" fmla="*/ 586340 w 1346887"/>
              <a:gd name="connsiteY6" fmla="*/ 864973 h 1099751"/>
              <a:gd name="connsiteX7" fmla="*/ 438059 w 1346887"/>
              <a:gd name="connsiteY7" fmla="*/ 982159 h 1099751"/>
              <a:gd name="connsiteX8" fmla="*/ 326848 w 1346887"/>
              <a:gd name="connsiteY8" fmla="*/ 1043943 h 1099751"/>
              <a:gd name="connsiteX9" fmla="*/ 141902 w 1346887"/>
              <a:gd name="connsiteY9" fmla="*/ 1092966 h 1099751"/>
              <a:gd name="connsiteX0" fmla="*/ 0 w 1346887"/>
              <a:gd name="connsiteY0" fmla="*/ 1075441 h 1087798"/>
              <a:gd name="connsiteX1" fmla="*/ 1346887 w 1346887"/>
              <a:gd name="connsiteY1" fmla="*/ 1087798 h 1087798"/>
              <a:gd name="connsiteX2" fmla="*/ 1334530 w 1346887"/>
              <a:gd name="connsiteY2" fmla="*/ 0 h 1087798"/>
              <a:gd name="connsiteX3" fmla="*/ 1149179 w 1346887"/>
              <a:gd name="connsiteY3" fmla="*/ 284609 h 1087798"/>
              <a:gd name="connsiteX4" fmla="*/ 908424 w 1346887"/>
              <a:gd name="connsiteY4" fmla="*/ 562838 h 1087798"/>
              <a:gd name="connsiteX5" fmla="*/ 729049 w 1346887"/>
              <a:gd name="connsiteY5" fmla="*/ 741809 h 1087798"/>
              <a:gd name="connsiteX6" fmla="*/ 586340 w 1346887"/>
              <a:gd name="connsiteY6" fmla="*/ 853020 h 1087798"/>
              <a:gd name="connsiteX7" fmla="*/ 438059 w 1346887"/>
              <a:gd name="connsiteY7" fmla="*/ 970206 h 1087798"/>
              <a:gd name="connsiteX8" fmla="*/ 326848 w 1346887"/>
              <a:gd name="connsiteY8" fmla="*/ 1031990 h 1087798"/>
              <a:gd name="connsiteX9" fmla="*/ 141902 w 1346887"/>
              <a:gd name="connsiteY9" fmla="*/ 1081013 h 1087798"/>
              <a:gd name="connsiteX0" fmla="*/ 0 w 1336213"/>
              <a:gd name="connsiteY0" fmla="*/ 1075441 h 1087798"/>
              <a:gd name="connsiteX1" fmla="*/ 1336213 w 1336213"/>
              <a:gd name="connsiteY1" fmla="*/ 1087798 h 1087798"/>
              <a:gd name="connsiteX2" fmla="*/ 1323856 w 1336213"/>
              <a:gd name="connsiteY2" fmla="*/ 0 h 1087798"/>
              <a:gd name="connsiteX3" fmla="*/ 1138505 w 1336213"/>
              <a:gd name="connsiteY3" fmla="*/ 284609 h 1087798"/>
              <a:gd name="connsiteX4" fmla="*/ 897750 w 1336213"/>
              <a:gd name="connsiteY4" fmla="*/ 562838 h 1087798"/>
              <a:gd name="connsiteX5" fmla="*/ 718375 w 1336213"/>
              <a:gd name="connsiteY5" fmla="*/ 741809 h 1087798"/>
              <a:gd name="connsiteX6" fmla="*/ 575666 w 1336213"/>
              <a:gd name="connsiteY6" fmla="*/ 853020 h 1087798"/>
              <a:gd name="connsiteX7" fmla="*/ 427385 w 1336213"/>
              <a:gd name="connsiteY7" fmla="*/ 970206 h 1087798"/>
              <a:gd name="connsiteX8" fmla="*/ 316174 w 1336213"/>
              <a:gd name="connsiteY8" fmla="*/ 1031990 h 1087798"/>
              <a:gd name="connsiteX9" fmla="*/ 131228 w 1336213"/>
              <a:gd name="connsiteY9" fmla="*/ 1081013 h 1087798"/>
              <a:gd name="connsiteX0" fmla="*/ 0 w 1336213"/>
              <a:gd name="connsiteY0" fmla="*/ 1075441 h 1087798"/>
              <a:gd name="connsiteX1" fmla="*/ 1336213 w 1336213"/>
              <a:gd name="connsiteY1" fmla="*/ 1087798 h 1087798"/>
              <a:gd name="connsiteX2" fmla="*/ 1323856 w 1336213"/>
              <a:gd name="connsiteY2" fmla="*/ 0 h 1087798"/>
              <a:gd name="connsiteX3" fmla="*/ 1138505 w 1336213"/>
              <a:gd name="connsiteY3" fmla="*/ 284609 h 1087798"/>
              <a:gd name="connsiteX4" fmla="*/ 897750 w 1336213"/>
              <a:gd name="connsiteY4" fmla="*/ 562838 h 1087798"/>
              <a:gd name="connsiteX5" fmla="*/ 718375 w 1336213"/>
              <a:gd name="connsiteY5" fmla="*/ 741809 h 1087798"/>
              <a:gd name="connsiteX6" fmla="*/ 575666 w 1336213"/>
              <a:gd name="connsiteY6" fmla="*/ 853020 h 1087798"/>
              <a:gd name="connsiteX7" fmla="*/ 427385 w 1336213"/>
              <a:gd name="connsiteY7" fmla="*/ 970206 h 1087798"/>
              <a:gd name="connsiteX8" fmla="*/ 316174 w 1336213"/>
              <a:gd name="connsiteY8" fmla="*/ 1031990 h 1087798"/>
              <a:gd name="connsiteX9" fmla="*/ 45837 w 1336213"/>
              <a:gd name="connsiteY9" fmla="*/ 963600 h 1087798"/>
              <a:gd name="connsiteX0" fmla="*/ 0 w 1336213"/>
              <a:gd name="connsiteY0" fmla="*/ 1075441 h 1087798"/>
              <a:gd name="connsiteX1" fmla="*/ 1336213 w 1336213"/>
              <a:gd name="connsiteY1" fmla="*/ 1087798 h 1087798"/>
              <a:gd name="connsiteX2" fmla="*/ 1323856 w 1336213"/>
              <a:gd name="connsiteY2" fmla="*/ 0 h 1087798"/>
              <a:gd name="connsiteX3" fmla="*/ 1138505 w 1336213"/>
              <a:gd name="connsiteY3" fmla="*/ 284609 h 1087798"/>
              <a:gd name="connsiteX4" fmla="*/ 897750 w 1336213"/>
              <a:gd name="connsiteY4" fmla="*/ 562838 h 1087798"/>
              <a:gd name="connsiteX5" fmla="*/ 718375 w 1336213"/>
              <a:gd name="connsiteY5" fmla="*/ 741809 h 1087798"/>
              <a:gd name="connsiteX6" fmla="*/ 575666 w 1336213"/>
              <a:gd name="connsiteY6" fmla="*/ 853020 h 1087798"/>
              <a:gd name="connsiteX7" fmla="*/ 427385 w 1336213"/>
              <a:gd name="connsiteY7" fmla="*/ 970206 h 1087798"/>
              <a:gd name="connsiteX8" fmla="*/ 92021 w 1336213"/>
              <a:gd name="connsiteY8" fmla="*/ 846976 h 1087798"/>
              <a:gd name="connsiteX9" fmla="*/ 45837 w 1336213"/>
              <a:gd name="connsiteY9" fmla="*/ 963600 h 1087798"/>
              <a:gd name="connsiteX0" fmla="*/ 0 w 1336213"/>
              <a:gd name="connsiteY0" fmla="*/ 1075441 h 1087798"/>
              <a:gd name="connsiteX1" fmla="*/ 1336213 w 1336213"/>
              <a:gd name="connsiteY1" fmla="*/ 1087798 h 1087798"/>
              <a:gd name="connsiteX2" fmla="*/ 1323856 w 1336213"/>
              <a:gd name="connsiteY2" fmla="*/ 0 h 1087798"/>
              <a:gd name="connsiteX3" fmla="*/ 1138505 w 1336213"/>
              <a:gd name="connsiteY3" fmla="*/ 284609 h 1087798"/>
              <a:gd name="connsiteX4" fmla="*/ 897750 w 1336213"/>
              <a:gd name="connsiteY4" fmla="*/ 562838 h 1087798"/>
              <a:gd name="connsiteX5" fmla="*/ 718375 w 1336213"/>
              <a:gd name="connsiteY5" fmla="*/ 741809 h 1087798"/>
              <a:gd name="connsiteX6" fmla="*/ 575666 w 1336213"/>
              <a:gd name="connsiteY6" fmla="*/ 853020 h 1087798"/>
              <a:gd name="connsiteX7" fmla="*/ 167653 w 1336213"/>
              <a:gd name="connsiteY7" fmla="*/ 749611 h 1087798"/>
              <a:gd name="connsiteX8" fmla="*/ 92021 w 1336213"/>
              <a:gd name="connsiteY8" fmla="*/ 846976 h 1087798"/>
              <a:gd name="connsiteX9" fmla="*/ 45837 w 1336213"/>
              <a:gd name="connsiteY9" fmla="*/ 963600 h 1087798"/>
              <a:gd name="connsiteX0" fmla="*/ 0 w 1336213"/>
              <a:gd name="connsiteY0" fmla="*/ 1075441 h 1087798"/>
              <a:gd name="connsiteX1" fmla="*/ 1336213 w 1336213"/>
              <a:gd name="connsiteY1" fmla="*/ 1087798 h 1087798"/>
              <a:gd name="connsiteX2" fmla="*/ 1323856 w 1336213"/>
              <a:gd name="connsiteY2" fmla="*/ 0 h 1087798"/>
              <a:gd name="connsiteX3" fmla="*/ 1138505 w 1336213"/>
              <a:gd name="connsiteY3" fmla="*/ 284609 h 1087798"/>
              <a:gd name="connsiteX4" fmla="*/ 897750 w 1336213"/>
              <a:gd name="connsiteY4" fmla="*/ 562838 h 1087798"/>
              <a:gd name="connsiteX5" fmla="*/ 718375 w 1336213"/>
              <a:gd name="connsiteY5" fmla="*/ 741809 h 1087798"/>
              <a:gd name="connsiteX6" fmla="*/ 266122 w 1336213"/>
              <a:gd name="connsiteY6" fmla="*/ 646657 h 1087798"/>
              <a:gd name="connsiteX7" fmla="*/ 167653 w 1336213"/>
              <a:gd name="connsiteY7" fmla="*/ 749611 h 1087798"/>
              <a:gd name="connsiteX8" fmla="*/ 92021 w 1336213"/>
              <a:gd name="connsiteY8" fmla="*/ 846976 h 1087798"/>
              <a:gd name="connsiteX9" fmla="*/ 45837 w 1336213"/>
              <a:gd name="connsiteY9" fmla="*/ 963600 h 1087798"/>
              <a:gd name="connsiteX0" fmla="*/ 0 w 1336213"/>
              <a:gd name="connsiteY0" fmla="*/ 1075441 h 1087798"/>
              <a:gd name="connsiteX1" fmla="*/ 1336213 w 1336213"/>
              <a:gd name="connsiteY1" fmla="*/ 1087798 h 1087798"/>
              <a:gd name="connsiteX2" fmla="*/ 1323856 w 1336213"/>
              <a:gd name="connsiteY2" fmla="*/ 0 h 1087798"/>
              <a:gd name="connsiteX3" fmla="*/ 1138505 w 1336213"/>
              <a:gd name="connsiteY3" fmla="*/ 284609 h 1087798"/>
              <a:gd name="connsiteX4" fmla="*/ 897750 w 1336213"/>
              <a:gd name="connsiteY4" fmla="*/ 562838 h 1087798"/>
              <a:gd name="connsiteX5" fmla="*/ 401715 w 1336213"/>
              <a:gd name="connsiteY5" fmla="*/ 539005 h 1087798"/>
              <a:gd name="connsiteX6" fmla="*/ 266122 w 1336213"/>
              <a:gd name="connsiteY6" fmla="*/ 646657 h 1087798"/>
              <a:gd name="connsiteX7" fmla="*/ 167653 w 1336213"/>
              <a:gd name="connsiteY7" fmla="*/ 749611 h 1087798"/>
              <a:gd name="connsiteX8" fmla="*/ 92021 w 1336213"/>
              <a:gd name="connsiteY8" fmla="*/ 846976 h 1087798"/>
              <a:gd name="connsiteX9" fmla="*/ 45837 w 1336213"/>
              <a:gd name="connsiteY9" fmla="*/ 963600 h 1087798"/>
              <a:gd name="connsiteX0" fmla="*/ 0 w 1336213"/>
              <a:gd name="connsiteY0" fmla="*/ 1075441 h 1087798"/>
              <a:gd name="connsiteX1" fmla="*/ 1336213 w 1336213"/>
              <a:gd name="connsiteY1" fmla="*/ 1087798 h 1087798"/>
              <a:gd name="connsiteX2" fmla="*/ 1323856 w 1336213"/>
              <a:gd name="connsiteY2" fmla="*/ 0 h 1087798"/>
              <a:gd name="connsiteX3" fmla="*/ 1138505 w 1336213"/>
              <a:gd name="connsiteY3" fmla="*/ 284609 h 1087798"/>
              <a:gd name="connsiteX4" fmla="*/ 581090 w 1336213"/>
              <a:gd name="connsiteY4" fmla="*/ 409845 h 1087798"/>
              <a:gd name="connsiteX5" fmla="*/ 401715 w 1336213"/>
              <a:gd name="connsiteY5" fmla="*/ 539005 h 1087798"/>
              <a:gd name="connsiteX6" fmla="*/ 266122 w 1336213"/>
              <a:gd name="connsiteY6" fmla="*/ 646657 h 1087798"/>
              <a:gd name="connsiteX7" fmla="*/ 167653 w 1336213"/>
              <a:gd name="connsiteY7" fmla="*/ 749611 h 1087798"/>
              <a:gd name="connsiteX8" fmla="*/ 92021 w 1336213"/>
              <a:gd name="connsiteY8" fmla="*/ 846976 h 1087798"/>
              <a:gd name="connsiteX9" fmla="*/ 45837 w 1336213"/>
              <a:gd name="connsiteY9" fmla="*/ 963600 h 1087798"/>
              <a:gd name="connsiteX0" fmla="*/ 0 w 1336213"/>
              <a:gd name="connsiteY0" fmla="*/ 1075441 h 1087798"/>
              <a:gd name="connsiteX1" fmla="*/ 1336213 w 1336213"/>
              <a:gd name="connsiteY1" fmla="*/ 1087798 h 1087798"/>
              <a:gd name="connsiteX2" fmla="*/ 1323856 w 1336213"/>
              <a:gd name="connsiteY2" fmla="*/ 0 h 1087798"/>
              <a:gd name="connsiteX3" fmla="*/ 907236 w 1336213"/>
              <a:gd name="connsiteY3" fmla="*/ 195660 h 1087798"/>
              <a:gd name="connsiteX4" fmla="*/ 581090 w 1336213"/>
              <a:gd name="connsiteY4" fmla="*/ 409845 h 1087798"/>
              <a:gd name="connsiteX5" fmla="*/ 401715 w 1336213"/>
              <a:gd name="connsiteY5" fmla="*/ 539005 h 1087798"/>
              <a:gd name="connsiteX6" fmla="*/ 266122 w 1336213"/>
              <a:gd name="connsiteY6" fmla="*/ 646657 h 1087798"/>
              <a:gd name="connsiteX7" fmla="*/ 167653 w 1336213"/>
              <a:gd name="connsiteY7" fmla="*/ 749611 h 1087798"/>
              <a:gd name="connsiteX8" fmla="*/ 92021 w 1336213"/>
              <a:gd name="connsiteY8" fmla="*/ 846976 h 1087798"/>
              <a:gd name="connsiteX9" fmla="*/ 45837 w 1336213"/>
              <a:gd name="connsiteY9" fmla="*/ 963600 h 1087798"/>
              <a:gd name="connsiteX0" fmla="*/ 164084 w 1290376"/>
              <a:gd name="connsiteY0" fmla="*/ 1082557 h 1087798"/>
              <a:gd name="connsiteX1" fmla="*/ 1290376 w 1290376"/>
              <a:gd name="connsiteY1" fmla="*/ 1087798 h 1087798"/>
              <a:gd name="connsiteX2" fmla="*/ 1278019 w 1290376"/>
              <a:gd name="connsiteY2" fmla="*/ 0 h 1087798"/>
              <a:gd name="connsiteX3" fmla="*/ 861399 w 1290376"/>
              <a:gd name="connsiteY3" fmla="*/ 195660 h 1087798"/>
              <a:gd name="connsiteX4" fmla="*/ 535253 w 1290376"/>
              <a:gd name="connsiteY4" fmla="*/ 409845 h 1087798"/>
              <a:gd name="connsiteX5" fmla="*/ 355878 w 1290376"/>
              <a:gd name="connsiteY5" fmla="*/ 539005 h 1087798"/>
              <a:gd name="connsiteX6" fmla="*/ 220285 w 1290376"/>
              <a:gd name="connsiteY6" fmla="*/ 646657 h 1087798"/>
              <a:gd name="connsiteX7" fmla="*/ 121816 w 1290376"/>
              <a:gd name="connsiteY7" fmla="*/ 749611 h 1087798"/>
              <a:gd name="connsiteX8" fmla="*/ 46184 w 1290376"/>
              <a:gd name="connsiteY8" fmla="*/ 846976 h 1087798"/>
              <a:gd name="connsiteX9" fmla="*/ 0 w 1290376"/>
              <a:gd name="connsiteY9" fmla="*/ 963600 h 1087798"/>
              <a:gd name="connsiteX0" fmla="*/ 164084 w 1290376"/>
              <a:gd name="connsiteY0" fmla="*/ 1082557 h 1087798"/>
              <a:gd name="connsiteX1" fmla="*/ 1290376 w 1290376"/>
              <a:gd name="connsiteY1" fmla="*/ 1087798 h 1087798"/>
              <a:gd name="connsiteX2" fmla="*/ 1278019 w 1290376"/>
              <a:gd name="connsiteY2" fmla="*/ 0 h 1087798"/>
              <a:gd name="connsiteX3" fmla="*/ 861399 w 1290376"/>
              <a:gd name="connsiteY3" fmla="*/ 195660 h 1087798"/>
              <a:gd name="connsiteX4" fmla="*/ 535253 w 1290376"/>
              <a:gd name="connsiteY4" fmla="*/ 409845 h 1087798"/>
              <a:gd name="connsiteX5" fmla="*/ 355878 w 1290376"/>
              <a:gd name="connsiteY5" fmla="*/ 539005 h 1087798"/>
              <a:gd name="connsiteX6" fmla="*/ 220285 w 1290376"/>
              <a:gd name="connsiteY6" fmla="*/ 646657 h 1087798"/>
              <a:gd name="connsiteX7" fmla="*/ 121816 w 1290376"/>
              <a:gd name="connsiteY7" fmla="*/ 749611 h 1087798"/>
              <a:gd name="connsiteX8" fmla="*/ 0 w 1290376"/>
              <a:gd name="connsiteY8" fmla="*/ 963600 h 1087798"/>
              <a:gd name="connsiteX0" fmla="*/ 42268 w 1168560"/>
              <a:gd name="connsiteY0" fmla="*/ 1082557 h 1087798"/>
              <a:gd name="connsiteX1" fmla="*/ 1168560 w 1168560"/>
              <a:gd name="connsiteY1" fmla="*/ 1087798 h 1087798"/>
              <a:gd name="connsiteX2" fmla="*/ 1156203 w 1168560"/>
              <a:gd name="connsiteY2" fmla="*/ 0 h 1087798"/>
              <a:gd name="connsiteX3" fmla="*/ 739583 w 1168560"/>
              <a:gd name="connsiteY3" fmla="*/ 195660 h 1087798"/>
              <a:gd name="connsiteX4" fmla="*/ 413437 w 1168560"/>
              <a:gd name="connsiteY4" fmla="*/ 409845 h 1087798"/>
              <a:gd name="connsiteX5" fmla="*/ 234062 w 1168560"/>
              <a:gd name="connsiteY5" fmla="*/ 539005 h 1087798"/>
              <a:gd name="connsiteX6" fmla="*/ 98469 w 1168560"/>
              <a:gd name="connsiteY6" fmla="*/ 646657 h 1087798"/>
              <a:gd name="connsiteX7" fmla="*/ 0 w 1168560"/>
              <a:gd name="connsiteY7" fmla="*/ 749611 h 1087798"/>
              <a:gd name="connsiteX0" fmla="*/ 3130 w 1129422"/>
              <a:gd name="connsiteY0" fmla="*/ 1082557 h 1087798"/>
              <a:gd name="connsiteX1" fmla="*/ 1129422 w 1129422"/>
              <a:gd name="connsiteY1" fmla="*/ 1087798 h 1087798"/>
              <a:gd name="connsiteX2" fmla="*/ 1117065 w 1129422"/>
              <a:gd name="connsiteY2" fmla="*/ 0 h 1087798"/>
              <a:gd name="connsiteX3" fmla="*/ 700445 w 1129422"/>
              <a:gd name="connsiteY3" fmla="*/ 195660 h 1087798"/>
              <a:gd name="connsiteX4" fmla="*/ 374299 w 1129422"/>
              <a:gd name="connsiteY4" fmla="*/ 409845 h 1087798"/>
              <a:gd name="connsiteX5" fmla="*/ 194924 w 1129422"/>
              <a:gd name="connsiteY5" fmla="*/ 539005 h 1087798"/>
              <a:gd name="connsiteX6" fmla="*/ 59331 w 1129422"/>
              <a:gd name="connsiteY6" fmla="*/ 646657 h 1087798"/>
              <a:gd name="connsiteX7" fmla="*/ 0 w 1129422"/>
              <a:gd name="connsiteY7" fmla="*/ 721147 h 1087798"/>
              <a:gd name="connsiteX0" fmla="*/ 17362 w 1143654"/>
              <a:gd name="connsiteY0" fmla="*/ 1082557 h 1087798"/>
              <a:gd name="connsiteX1" fmla="*/ 1143654 w 1143654"/>
              <a:gd name="connsiteY1" fmla="*/ 1087798 h 1087798"/>
              <a:gd name="connsiteX2" fmla="*/ 1131297 w 1143654"/>
              <a:gd name="connsiteY2" fmla="*/ 0 h 1087798"/>
              <a:gd name="connsiteX3" fmla="*/ 714677 w 1143654"/>
              <a:gd name="connsiteY3" fmla="*/ 195660 h 1087798"/>
              <a:gd name="connsiteX4" fmla="*/ 388531 w 1143654"/>
              <a:gd name="connsiteY4" fmla="*/ 409845 h 1087798"/>
              <a:gd name="connsiteX5" fmla="*/ 209156 w 1143654"/>
              <a:gd name="connsiteY5" fmla="*/ 539005 h 1087798"/>
              <a:gd name="connsiteX6" fmla="*/ 73563 w 1143654"/>
              <a:gd name="connsiteY6" fmla="*/ 646657 h 1087798"/>
              <a:gd name="connsiteX7" fmla="*/ 0 w 1143654"/>
              <a:gd name="connsiteY7" fmla="*/ 731821 h 1087798"/>
              <a:gd name="connsiteX0" fmla="*/ 3130 w 1143654"/>
              <a:gd name="connsiteY0" fmla="*/ 1089673 h 1089673"/>
              <a:gd name="connsiteX1" fmla="*/ 1143654 w 1143654"/>
              <a:gd name="connsiteY1" fmla="*/ 1087798 h 1089673"/>
              <a:gd name="connsiteX2" fmla="*/ 1131297 w 1143654"/>
              <a:gd name="connsiteY2" fmla="*/ 0 h 1089673"/>
              <a:gd name="connsiteX3" fmla="*/ 714677 w 1143654"/>
              <a:gd name="connsiteY3" fmla="*/ 195660 h 1089673"/>
              <a:gd name="connsiteX4" fmla="*/ 388531 w 1143654"/>
              <a:gd name="connsiteY4" fmla="*/ 409845 h 1089673"/>
              <a:gd name="connsiteX5" fmla="*/ 209156 w 1143654"/>
              <a:gd name="connsiteY5" fmla="*/ 539005 h 1089673"/>
              <a:gd name="connsiteX6" fmla="*/ 73563 w 1143654"/>
              <a:gd name="connsiteY6" fmla="*/ 646657 h 1089673"/>
              <a:gd name="connsiteX7" fmla="*/ 0 w 1143654"/>
              <a:gd name="connsiteY7" fmla="*/ 731821 h 1089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654" h="1089673">
                <a:moveTo>
                  <a:pt x="3130" y="1089673"/>
                </a:moveTo>
                <a:lnTo>
                  <a:pt x="1143654" y="1087798"/>
                </a:lnTo>
                <a:lnTo>
                  <a:pt x="1131297" y="0"/>
                </a:lnTo>
                <a:lnTo>
                  <a:pt x="714677" y="195660"/>
                </a:lnTo>
                <a:lnTo>
                  <a:pt x="388531" y="409845"/>
                </a:lnTo>
                <a:lnTo>
                  <a:pt x="209156" y="539005"/>
                </a:lnTo>
                <a:lnTo>
                  <a:pt x="73563" y="646657"/>
                </a:lnTo>
                <a:lnTo>
                  <a:pt x="0" y="731821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5838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Use the fundamental theorem of calculus to find the area: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5639" name="Text Box 7"/>
              <p:cNvSpPr txBox="1">
                <a:spLocks noChangeArrowheads="1"/>
              </p:cNvSpPr>
              <p:nvPr/>
            </p:nvSpPr>
            <p:spPr bwMode="auto">
              <a:xfrm>
                <a:off x="250825" y="1628800"/>
                <a:ext cx="7038915" cy="4657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between the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010078"/>
                    </a:solidFill>
                  </a:rPr>
                  <a:t>-axis and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2400" dirty="0">
                    <a:solidFill>
                      <a:srgbClr val="010078"/>
                    </a:solidFill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dirty="0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rgbClr val="010078"/>
                    </a:solidFill>
                  </a:rPr>
                  <a:t> from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010078"/>
                    </a:solidFill>
                  </a:rPr>
                  <a:t> = 1 to </a:t>
                </a:r>
                <a:r>
                  <a:rPr lang="en-GB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010078"/>
                    </a:solidFill>
                  </a:rPr>
                  <a:t> = 9</a:t>
                </a:r>
                <a:endParaRPr lang="en-US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965639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1628800"/>
                <a:ext cx="7038915" cy="465769"/>
              </a:xfrm>
              <a:prstGeom prst="rect">
                <a:avLst/>
              </a:prstGeom>
              <a:blipFill rotWithShape="0">
                <a:blip r:embed="rId3"/>
                <a:stretch>
                  <a:fillRect l="-1299" t="-10390" r="-1126" b="-2857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Fundamental theorem of calculus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715100" y="2223383"/>
            <a:ext cx="2119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has antiderivative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060193" y="4558166"/>
            <a:ext cx="21295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7"/>
              <p:cNvSpPr txBox="1">
                <a:spLocks noChangeArrowheads="1"/>
              </p:cNvSpPr>
              <p:nvPr/>
            </p:nvSpPr>
            <p:spPr bwMode="auto">
              <a:xfrm>
                <a:off x="4112098" y="2160847"/>
                <a:ext cx="1404359" cy="4657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rgbClr val="010078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12098" y="2160847"/>
                <a:ext cx="1404359" cy="465769"/>
              </a:xfrm>
              <a:prstGeom prst="rect">
                <a:avLst/>
              </a:prstGeom>
              <a:blipFill rotWithShape="0">
                <a:blip r:embed="rId4"/>
                <a:stretch>
                  <a:fillRect l="-6957" t="-10390" b="-2727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047485" y="3677908"/>
                <a:ext cx="1509131" cy="8296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GB" sz="240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7485" y="3677908"/>
                <a:ext cx="1509131" cy="82965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345644" y="4119041"/>
            <a:ext cx="3430686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213707" y="2423783"/>
            <a:ext cx="1" cy="3383280"/>
          </a:xfrm>
          <a:prstGeom prst="line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255567" y="4099068"/>
            <a:ext cx="379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1977978" y="2489617"/>
                <a:ext cx="768031" cy="3724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dirty="0">
                    <a:latin typeface="Comic Sans MS" panose="030F0702030302020204" pitchFamily="66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978" y="2489617"/>
                <a:ext cx="768031" cy="372410"/>
              </a:xfrm>
              <a:prstGeom prst="rect">
                <a:avLst/>
              </a:prstGeom>
              <a:blipFill rotWithShape="0">
                <a:blip r:embed="rId6"/>
                <a:stretch>
                  <a:fillRect l="-6349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3502035" y="408560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32" name="Freeform 31"/>
          <p:cNvSpPr/>
          <p:nvPr/>
        </p:nvSpPr>
        <p:spPr>
          <a:xfrm rot="5400000" flipH="1">
            <a:off x="1431002" y="2705032"/>
            <a:ext cx="1216519" cy="1631063"/>
          </a:xfrm>
          <a:custGeom>
            <a:avLst/>
            <a:gdLst>
              <a:gd name="connsiteX0" fmla="*/ 0 w 1611630"/>
              <a:gd name="connsiteY0" fmla="*/ 1596390 h 1597587"/>
              <a:gd name="connsiteX1" fmla="*/ 335280 w 1611630"/>
              <a:gd name="connsiteY1" fmla="*/ 1558290 h 1597587"/>
              <a:gd name="connsiteX2" fmla="*/ 651510 w 1611630"/>
              <a:gd name="connsiteY2" fmla="*/ 1337310 h 1597587"/>
              <a:gd name="connsiteX3" fmla="*/ 975360 w 1611630"/>
              <a:gd name="connsiteY3" fmla="*/ 1005840 h 1597587"/>
              <a:gd name="connsiteX4" fmla="*/ 1287780 w 1611630"/>
              <a:gd name="connsiteY4" fmla="*/ 605790 h 1597587"/>
              <a:gd name="connsiteX5" fmla="*/ 1611630 w 1611630"/>
              <a:gd name="connsiteY5" fmla="*/ 0 h 1597587"/>
              <a:gd name="connsiteX0" fmla="*/ 0 w 1617381"/>
              <a:gd name="connsiteY0" fmla="*/ 1630895 h 1631063"/>
              <a:gd name="connsiteX1" fmla="*/ 341031 w 1617381"/>
              <a:gd name="connsiteY1" fmla="*/ 1558290 h 1631063"/>
              <a:gd name="connsiteX2" fmla="*/ 657261 w 1617381"/>
              <a:gd name="connsiteY2" fmla="*/ 1337310 h 1631063"/>
              <a:gd name="connsiteX3" fmla="*/ 981111 w 1617381"/>
              <a:gd name="connsiteY3" fmla="*/ 1005840 h 1631063"/>
              <a:gd name="connsiteX4" fmla="*/ 1293531 w 1617381"/>
              <a:gd name="connsiteY4" fmla="*/ 605790 h 1631063"/>
              <a:gd name="connsiteX5" fmla="*/ 1617381 w 1617381"/>
              <a:gd name="connsiteY5" fmla="*/ 0 h 1631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17381" h="1631063">
                <a:moveTo>
                  <a:pt x="0" y="1630895"/>
                </a:moveTo>
                <a:cubicBezTo>
                  <a:pt x="113347" y="1633435"/>
                  <a:pt x="231488" y="1607221"/>
                  <a:pt x="341031" y="1558290"/>
                </a:cubicBezTo>
                <a:cubicBezTo>
                  <a:pt x="450574" y="1509359"/>
                  <a:pt x="550581" y="1429385"/>
                  <a:pt x="657261" y="1337310"/>
                </a:cubicBezTo>
                <a:cubicBezTo>
                  <a:pt x="763941" y="1245235"/>
                  <a:pt x="875066" y="1127760"/>
                  <a:pt x="981111" y="1005840"/>
                </a:cubicBezTo>
                <a:cubicBezTo>
                  <a:pt x="1087156" y="883920"/>
                  <a:pt x="1187486" y="773430"/>
                  <a:pt x="1293531" y="605790"/>
                </a:cubicBezTo>
                <a:cubicBezTo>
                  <a:pt x="1399576" y="438150"/>
                  <a:pt x="1558326" y="119380"/>
                  <a:pt x="1617381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2346148" y="4153255"/>
            <a:ext cx="379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2535780" y="3032179"/>
            <a:ext cx="1" cy="1106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7"/>
              <p:cNvSpPr txBox="1">
                <a:spLocks noChangeArrowheads="1"/>
              </p:cNvSpPr>
              <p:nvPr/>
            </p:nvSpPr>
            <p:spPr bwMode="auto">
              <a:xfrm>
                <a:off x="4060193" y="2561628"/>
                <a:ext cx="1340432" cy="10300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box>
                              <m:boxPr>
                                <m:ctrlPr>
                                  <a:rPr lang="en-GB" sz="2400" i="1" smtClean="0">
                                    <a:solidFill>
                                      <a:srgbClr val="010078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boxPr>
                              <m:e>
                                <m:argPr>
                                  <m:argSz m:val="-1"/>
                                </m:argPr>
                                <m:f>
                                  <m:fPr>
                                    <m:ctrlPr>
                                      <a:rPr lang="en-GB" sz="2400" i="1" smtClean="0">
                                        <a:solidFill>
                                          <a:srgbClr val="010078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solidFill>
                                          <a:srgbClr val="010078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2400" b="0" i="1" smtClean="0">
                                        <a:solidFill>
                                          <a:srgbClr val="010078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box>
                          </m:sup>
                        </m:sSup>
                      </m:num>
                      <m:den>
                        <m:box>
                          <m:boxPr>
                            <m:ctrlPr>
                              <a:rPr lang="en-GB" sz="240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2400" i="1" smtClean="0">
                                    <a:solidFill>
                                      <a:srgbClr val="010078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10078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rgbClr val="010078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den>
                    </m:f>
                  </m:oMath>
                </a14:m>
                <a:endParaRPr lang="en-US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4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60193" y="2561628"/>
                <a:ext cx="1340432" cy="1030026"/>
              </a:xfrm>
              <a:prstGeom prst="rect">
                <a:avLst/>
              </a:prstGeom>
              <a:blipFill rotWithShape="0">
                <a:blip r:embed="rId7"/>
                <a:stretch>
                  <a:fillRect l="-681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048009" y="4978207"/>
                <a:ext cx="2494657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9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9</m:t>
                          </m:r>
                        </m:e>
                      </m:rad>
                      <m:r>
                        <a:rPr lang="en-US" sz="2400" b="0" i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8009" y="4978207"/>
                <a:ext cx="2494657" cy="78617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4005626" y="5712494"/>
                <a:ext cx="2321982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(27) </a:t>
                </a:r>
                <a14:m>
                  <m:oMath xmlns:m="http://schemas.openxmlformats.org/officeDocument/2006/math">
                    <m:r>
                      <a:rPr lang="en-US" sz="2400">
                        <a:solidFill>
                          <a:srgbClr val="010078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(1)  </a:t>
                </a: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626" y="5712494"/>
                <a:ext cx="2321982" cy="616515"/>
              </a:xfrm>
              <a:prstGeom prst="rect">
                <a:avLst/>
              </a:prstGeom>
              <a:blipFill rotWithShape="0">
                <a:blip r:embed="rId9"/>
                <a:stretch>
                  <a:fillRect r="-3150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/>
          <p:cNvSpPr/>
          <p:nvPr/>
        </p:nvSpPr>
        <p:spPr>
          <a:xfrm>
            <a:off x="6661382" y="2965832"/>
            <a:ext cx="2482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Is the  antiderivative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551731" y="3335164"/>
            <a:ext cx="2984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So the area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H="1" flipV="1">
            <a:off x="1400770" y="3730594"/>
            <a:ext cx="1" cy="384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505320" y="2067599"/>
                <a:ext cx="728982" cy="5350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box>
                            <m:box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5320" y="2067599"/>
                <a:ext cx="728982" cy="53501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320950" y="2694006"/>
                <a:ext cx="1359667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0950" y="2694006"/>
                <a:ext cx="1359667" cy="78617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536135" y="5752483"/>
                <a:ext cx="1174232" cy="6157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=17</m:t>
                    </m:r>
                    <m:f>
                      <m:fPr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01007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6135" y="5752483"/>
                <a:ext cx="1174232" cy="61574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>
            <a:hlinkClick r:id="rId13"/>
            <a:extLst>
              <a:ext uri="{FF2B5EF4-FFF2-40B4-BE49-F238E27FC236}">
                <a16:creationId xmlns:a16="http://schemas.microsoft.com/office/drawing/2014/main" id="{9EAAB9F5-FDB6-46F4-AC38-2E3F96A4BE9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hlinkClick r:id="rId13"/>
            <a:extLst>
              <a:ext uri="{FF2B5EF4-FFF2-40B4-BE49-F238E27FC236}">
                <a16:creationId xmlns:a16="http://schemas.microsoft.com/office/drawing/2014/main" id="{60DFE043-7D6A-45BC-897E-71069723126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27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14" grpId="0"/>
      <p:bldP spid="16" grpId="0"/>
      <p:bldP spid="17" grpId="0"/>
      <p:bldP spid="29" grpId="0"/>
      <p:bldP spid="30" grpId="0"/>
      <p:bldP spid="31" grpId="0"/>
      <p:bldP spid="32" grpId="0" animBg="1"/>
      <p:bldP spid="33" grpId="0"/>
      <p:bldP spid="34" grpId="0"/>
      <p:bldP spid="8" grpId="0"/>
      <p:bldP spid="35" grpId="0"/>
      <p:bldP spid="36" grpId="0"/>
      <p:bldP spid="37" grpId="0"/>
      <p:bldP spid="2" grpId="0"/>
      <p:bldP spid="25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Evaluate the definite integral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29230" y="1927084"/>
            <a:ext cx="36866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Find the simplest antiderivative of x - 1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638486" y="851117"/>
                <a:ext cx="1834477" cy="827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486" y="851117"/>
                <a:ext cx="1834477" cy="82734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71212" y="1757772"/>
                <a:ext cx="1713738" cy="8240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212" y="1757772"/>
                <a:ext cx="1713738" cy="82407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250824" y="2641503"/>
            <a:ext cx="31907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Evaluate the antiderivative at x = 1 and x = -2, then find the difference</a:t>
            </a:r>
            <a:endParaRPr lang="en-GB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734843" y="2813579"/>
                <a:ext cx="4618957" cy="5527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(−2)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(−2)</m:t>
                        </m:r>
                      </m:e>
                    </m:d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843" y="2813579"/>
                <a:ext cx="4618957" cy="55271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718625" y="3644476"/>
                <a:ext cx="2624116" cy="5500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8625" y="3644476"/>
                <a:ext cx="2624116" cy="55002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711920" y="4480632"/>
                <a:ext cx="1577227" cy="5500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1920" y="4480632"/>
                <a:ext cx="1577227" cy="55002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692220" y="5316788"/>
                <a:ext cx="816442" cy="521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2220" y="5316788"/>
                <a:ext cx="816442" cy="52155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Fundamental theorem of calculus</a:t>
            </a:r>
          </a:p>
        </p:txBody>
      </p:sp>
      <p:sp>
        <p:nvSpPr>
          <p:cNvPr id="14" name="Rectangle 13">
            <a:hlinkClick r:id="rId9"/>
            <a:extLst>
              <a:ext uri="{FF2B5EF4-FFF2-40B4-BE49-F238E27FC236}">
                <a16:creationId xmlns:a16="http://schemas.microsoft.com/office/drawing/2014/main" id="{B3874BAF-4379-4B72-9F9C-4624A9F3465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9"/>
            <a:extLst>
              <a:ext uri="{FF2B5EF4-FFF2-40B4-BE49-F238E27FC236}">
                <a16:creationId xmlns:a16="http://schemas.microsoft.com/office/drawing/2014/main" id="{F773952C-6ED0-4E5B-8EC6-28D9BB706A2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61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23" grpId="0"/>
      <p:bldP spid="12" grpId="0"/>
      <p:bldP spid="35" grpId="0"/>
      <p:bldP spid="36" grpId="0"/>
      <p:bldP spid="37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638486" y="851117"/>
                <a:ext cx="2146998" cy="827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486" y="851117"/>
                <a:ext cx="2146998" cy="82734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71212" y="1757772"/>
                <a:ext cx="2706062" cy="9501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en-GB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GB" sz="2400" i="1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400" i="1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2400" i="1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2400" b="0" i="1" smtClean="0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2400" i="1">
                                              <a:solidFill>
                                                <a:srgbClr val="010078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212" y="1757772"/>
                <a:ext cx="2706062" cy="9501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250824" y="2641503"/>
            <a:ext cx="31907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Evaluate the antiderivative at x = 1 and x = -1, then find the difference</a:t>
            </a:r>
            <a:endParaRPr lang="en-GB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734843" y="2813579"/>
                <a:ext cx="2342885" cy="5500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(2(1)</m:t>
                        </m:r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"/>
                                <m:ctrlPr>
                                  <a:rPr lang="en-US" sz="2400" i="1" smtClean="0">
                                    <a:solidFill>
                                      <a:srgbClr val="01007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solidFill>
                                      <a:srgbClr val="010078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d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843" y="2813579"/>
                <a:ext cx="2342885" cy="55002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718625" y="3644476"/>
                <a:ext cx="1516313" cy="5500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625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8625" y="3644476"/>
                <a:ext cx="1516313" cy="55002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711920" y="4480632"/>
                <a:ext cx="97513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−78</m:t>
                    </m:r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1920" y="4480632"/>
                <a:ext cx="975139" cy="369332"/>
              </a:xfrm>
              <a:prstGeom prst="rect">
                <a:avLst/>
              </a:prstGeom>
              <a:blipFill rotWithShape="0">
                <a:blip r:embed="rId7"/>
                <a:stretch>
                  <a:fillRect r="-10000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Fundamental theorem of calculus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7"/>
              <p:cNvSpPr txBox="1">
                <a:spLocks noChangeArrowheads="1"/>
              </p:cNvSpPr>
              <p:nvPr/>
            </p:nvSpPr>
            <p:spPr bwMode="auto">
              <a:xfrm>
                <a:off x="399290" y="1532282"/>
                <a:ext cx="3023007" cy="13115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FF0000"/>
                        </a:solidFill>
                      </a:rPr>
                      <m:t>Recall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FF0000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FF0000"/>
                        </a:solidFill>
                      </a:rPr>
                      <m:t>that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𝑎𝑥</m:t>
                                </m:r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=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𝑎𝑥</m:t>
                                  </m:r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e>
                      </m:d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</a:rPr>
                  <a:t>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9290" y="1532282"/>
                <a:ext cx="3023007" cy="1311513"/>
              </a:xfrm>
              <a:prstGeom prst="rect">
                <a:avLst/>
              </a:prstGeom>
              <a:blipFill rotWithShape="0">
                <a:blip r:embed="rId8"/>
                <a:stretch>
                  <a:fillRect l="-202" t="-41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199094" y="2843795"/>
                <a:ext cx="2385653" cy="5500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b="0" dirty="0">
                    <a:solidFill>
                      <a:srgbClr val="010078"/>
                    </a:solidFill>
                  </a:rPr>
                  <a:t>-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(2(−1)−</m:t>
                        </m:r>
                        <m:sSup>
                          <m:sSupPr>
                            <m:ctrlP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"/>
                                <m:ctrlPr>
                                  <a:rPr lang="en-US" sz="2400" i="1">
                                    <a:solidFill>
                                      <a:srgbClr val="01007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solidFill>
                                      <a:srgbClr val="010078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d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9094" y="2843795"/>
                <a:ext cx="2385653" cy="550022"/>
              </a:xfrm>
              <a:prstGeom prst="rect">
                <a:avLst/>
              </a:prstGeom>
              <a:blipFill rotWithShape="0">
                <a:blip r:embed="rId9"/>
                <a:stretch>
                  <a:fillRect l="-7928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hlinkClick r:id="rId10"/>
            <a:extLst>
              <a:ext uri="{FF2B5EF4-FFF2-40B4-BE49-F238E27FC236}">
                <a16:creationId xmlns:a16="http://schemas.microsoft.com/office/drawing/2014/main" id="{DB6C4B4C-BF85-4A98-8938-8A5F8EA96EA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10"/>
            <a:extLst>
              <a:ext uri="{FF2B5EF4-FFF2-40B4-BE49-F238E27FC236}">
                <a16:creationId xmlns:a16="http://schemas.microsoft.com/office/drawing/2014/main" id="{C39CD7F1-329C-496B-BAB2-8EB2AAA4157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12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2" grpId="0"/>
      <p:bldP spid="35" grpId="0"/>
      <p:bldP spid="36" grpId="0"/>
      <p:bldP spid="37" grpId="0"/>
      <p:bldP spid="15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</a:rPr>
              <a:t>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638486" y="851117"/>
                <a:ext cx="2415405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solidFill>
                                            <a:srgbClr val="010078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486" y="851117"/>
                <a:ext cx="2415405" cy="8467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45662" y="2748826"/>
                <a:ext cx="1671163" cy="8240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bSup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5662" y="2748826"/>
                <a:ext cx="1671163" cy="82407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250824" y="3659207"/>
            <a:ext cx="31907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Evaluate the antiderivative at x = 5 and x = 1, then find the difference</a:t>
            </a:r>
            <a:endParaRPr lang="en-GB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734843" y="3831283"/>
                <a:ext cx="4293419" cy="5527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2(5)</m:t>
                            </m:r>
                          </m:sup>
                        </m:sSup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e>
                    </m:d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2(</m:t>
                            </m:r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den>
                        </m:f>
                      </m:e>
                    </m:d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843" y="3831283"/>
                <a:ext cx="4293419" cy="55271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734843" y="4767312"/>
                <a:ext cx="2459135" cy="521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r>
                      <a:rPr lang="en-US" sz="2400" i="1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240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843" y="4767312"/>
                <a:ext cx="2459135" cy="52155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793437" y="5578412"/>
                <a:ext cx="1744517" cy="576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10078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p>
                        </m:sSup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−5</m:t>
                        </m:r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+8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3437" y="5578412"/>
                <a:ext cx="1744517" cy="57637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Fundamental theorem of calculus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7"/>
              <p:cNvSpPr txBox="1">
                <a:spLocks noChangeArrowheads="1"/>
              </p:cNvSpPr>
              <p:nvPr/>
            </p:nvSpPr>
            <p:spPr bwMode="auto">
              <a:xfrm>
                <a:off x="457200" y="2743942"/>
                <a:ext cx="2590902" cy="9385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FF0000"/>
                        </a:solidFill>
                      </a:rPr>
                      <m:t>Recall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FF0000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FF0000"/>
                        </a:solidFill>
                      </a:rPr>
                      <m:t>that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𝑎𝑥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p>
                        </m:s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=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sSup>
                        <m:sSupPr>
                          <m:ctrl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𝑎𝑥</m:t>
                          </m:r>
                          <m: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  <m:r>
                        <a:rPr lang="en-US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baseline="30000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2743942"/>
                <a:ext cx="2590902" cy="938590"/>
              </a:xfrm>
              <a:prstGeom prst="rect">
                <a:avLst/>
              </a:prstGeom>
              <a:blipFill rotWithShape="0">
                <a:blip r:embed="rId8"/>
                <a:stretch>
                  <a:fillRect l="-235" t="-57792" r="-941" b="-2922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045662" y="1803499"/>
                <a:ext cx="2378600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d>
                            <m:d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5662" y="1803499"/>
                <a:ext cx="2378600" cy="83337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hlinkClick r:id="rId10"/>
            <a:extLst>
              <a:ext uri="{FF2B5EF4-FFF2-40B4-BE49-F238E27FC236}">
                <a16:creationId xmlns:a16="http://schemas.microsoft.com/office/drawing/2014/main" id="{C9F7F423-58E4-4086-A036-48BA71BBCFD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10"/>
            <a:extLst>
              <a:ext uri="{FF2B5EF4-FFF2-40B4-BE49-F238E27FC236}">
                <a16:creationId xmlns:a16="http://schemas.microsoft.com/office/drawing/2014/main" id="{2BC3A195-AB82-4702-B3C5-82C24942A35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86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2" grpId="0"/>
      <p:bldP spid="35" grpId="0"/>
      <p:bldP spid="36" grpId="0"/>
      <p:bldP spid="37" grpId="0"/>
      <p:bldP spid="15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2718</TotalTime>
  <Words>858</Words>
  <Application>Microsoft Office PowerPoint</Application>
  <PresentationFormat>On-screen Show (4:3)</PresentationFormat>
  <Paragraphs>239</Paragraphs>
  <Slides>19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Britannic Bold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The fundamental Theorem of Calculus</vt:lpstr>
      <vt:lpstr>PowerPoint Presentation</vt:lpstr>
      <vt:lpstr>Fundamental theorem of calculus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Evaluating definite integrals using GDC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49</cp:revision>
  <dcterms:created xsi:type="dcterms:W3CDTF">2016-11-07T16:24:35Z</dcterms:created>
  <dcterms:modified xsi:type="dcterms:W3CDTF">2020-06-28T09:14:08Z</dcterms:modified>
</cp:coreProperties>
</file>