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3D11B-571C-4EDD-9A2E-0EBB821E2CF1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FCC3-4C80-44C3-9F91-2715CFF5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2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C08230-6646-4EC7-9E8C-1F754DAF4118}" type="slidenum">
              <a:rPr lang="en-GB" altLang="en-US" sz="1200">
                <a:solidFill>
                  <a:schemeClr val="tx1"/>
                </a:solidFill>
              </a:rPr>
              <a:pPr/>
              <a:t>11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69164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16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38364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4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14586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31009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6570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509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89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686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064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16063A-8A53-4D86-A2D7-79BA0CC0DBC5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021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661182" y="3200400"/>
            <a:ext cx="7849771" cy="1600200"/>
          </a:xfrm>
        </p:spPr>
        <p:txBody>
          <a:bodyPr>
            <a:normAutofit lnSpcReduction="10000"/>
          </a:bodyPr>
          <a:lstStyle/>
          <a:p>
            <a:pPr marL="633413" indent="-633413" algn="l">
              <a:tabLst>
                <a:tab pos="2406650" algn="l"/>
              </a:tabLst>
            </a:pPr>
            <a:r>
              <a:rPr lang="en-US" dirty="0">
                <a:latin typeface="Comic Sans MS" panose="030F0702030302020204" pitchFamily="66" charset="0"/>
              </a:rPr>
              <a:t>LO: Know and use properties of logarithms to change between exponential and logarithmic forms.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Properties of logarithms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DEDDC17D-966C-45E4-8879-986CD402740D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02FFAA81-2E86-46A6-8E95-D8BC3EF6925C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67CF7-AC74-4741-AEE7-CD0354BF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008-078A-4ABE-BBD8-429C2610108D}" type="datetime4">
              <a:rPr lang="en-GB" smtClean="0"/>
              <a:t>09 September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84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5776" y="1058181"/>
            <a:ext cx="720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If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7125" y="1520213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can be written in logarithmic form as: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55236" y="2213077"/>
            <a:ext cx="249459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>
                <a:latin typeface="Comic Sans MS" panose="030F0702030302020204" pitchFamily="66" charset="0"/>
              </a:rPr>
              <a:t>10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06384" y="836712"/>
            <a:ext cx="21098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10</a:t>
            </a:r>
            <a:r>
              <a:rPr lang="en-GB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75849" y="2981796"/>
            <a:ext cx="8424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For logarithms base 10 is not necessary to write the base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29983" y="5521925"/>
            <a:ext cx="1944763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10</a:t>
            </a:r>
            <a:r>
              <a:rPr lang="en-GB" sz="2400" dirty="0">
                <a:latin typeface="Comic Sans MS" panose="030F0702030302020204" pitchFamily="66" charset="0"/>
              </a:rPr>
              <a:t> 100 = 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63532" y="3504294"/>
            <a:ext cx="6575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This expression can be written simply as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33808" y="4354378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Examples: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09464" y="5496126"/>
            <a:ext cx="2683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be written as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404041" y="4073681"/>
            <a:ext cx="213231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994381" y="5496126"/>
            <a:ext cx="1726755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 100 = 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8751DA25-6713-4452-B2AC-C2ABD621C42A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185A00BE-4361-448A-8371-7C75BA36448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50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55600" y="780983"/>
            <a:ext cx="787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Our decimal number system is based on </a:t>
            </a:r>
            <a:r>
              <a:rPr lang="en-GB" altLang="en-US" b="1" dirty="0">
                <a:solidFill>
                  <a:srgbClr val="FF6600"/>
                </a:solidFill>
              </a:rPr>
              <a:t>powers of ten</a:t>
            </a:r>
            <a:r>
              <a:rPr lang="en-GB" altLang="en-US" dirty="0">
                <a:solidFill>
                  <a:srgbClr val="000066"/>
                </a:solidFill>
              </a:rPr>
              <a:t>. 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55600" y="1256701"/>
            <a:ext cx="7838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can write powers of ten using </a:t>
            </a:r>
            <a:r>
              <a:rPr lang="en-GB" altLang="en-US" b="1" dirty="0">
                <a:solidFill>
                  <a:srgbClr val="FF6600"/>
                </a:solidFill>
              </a:rPr>
              <a:t>logarithmic notation</a:t>
            </a:r>
            <a:r>
              <a:rPr lang="en-GB" altLang="en-US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11944" y="390165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095201" y="3921142"/>
            <a:ext cx="96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0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020284" y="1737643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100 000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099078" y="1757135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5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020284" y="2178016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10 000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099077" y="2175174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011944" y="2619713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1 000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099077" y="2637483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3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031650" y="3051141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2110444" y="3061107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4285217" y="1736884"/>
            <a:ext cx="2380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100 000 = 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3044800" y="349283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110444" y="3501837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1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000578" y="4290494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0.1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087711" y="4308264"/>
            <a:ext cx="947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-1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20284" y="4721922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0.01</a:t>
            </a: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099078" y="4731888"/>
            <a:ext cx="947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-2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033434" y="5163619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0.001</a:t>
            </a: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099078" y="5172618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-3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293600" y="2171313"/>
            <a:ext cx="2193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10 000 = 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4301983" y="2618678"/>
            <a:ext cx="1914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1000 = 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4291026" y="3055093"/>
            <a:ext cx="17267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 = 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4292600" y="3473319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 = 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4301984" y="3840686"/>
            <a:ext cx="1351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 = 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4291026" y="4290494"/>
            <a:ext cx="1694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0.1 = -1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4301985" y="4700203"/>
            <a:ext cx="19319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0.01 = -2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4301986" y="5163618"/>
            <a:ext cx="21194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0.001 = -3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57200" y="5571577"/>
            <a:ext cx="8193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What about other numbers? For example, what is log 125. 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459012" y="6072011"/>
            <a:ext cx="7524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know is a number between log 100 and log 1000. </a:t>
            </a:r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7B122335-DA81-4454-8828-29EF9AA06AB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D35E07B2-7DB2-46BB-86A1-F430E0F5FD58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0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/>
      <p:bldP spid="12" grpId="0"/>
      <p:bldP spid="14" grpId="0"/>
      <p:bldP spid="17" grpId="0"/>
      <p:bldP spid="19" grpId="0"/>
      <p:bldP spid="22" grpId="0"/>
      <p:bldP spid="24" grpId="0"/>
      <p:bldP spid="27" grpId="0"/>
      <p:bldP spid="29" grpId="0"/>
      <p:bldP spid="32" grpId="0"/>
      <p:bldP spid="34" grpId="0"/>
      <p:bldP spid="36" grpId="0"/>
      <p:bldP spid="37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423" y="2445793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Logarithms in base 10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4711" y="82544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find the logarithm base 10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423" y="1939014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9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8CECDC9-7C51-4962-A4CF-714C1A9CA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81391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67683" y="3488885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6545885" y="539086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B53F3B03-A4C8-4388-8E67-E0B5B36AB6D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9B6CB7C9-61EB-435F-91EE-18A1F1A060B9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nimBg="1"/>
      <p:bldP spid="8" grpId="1" animBg="1"/>
      <p:bldP spid="9" grpId="0" animBg="1"/>
      <p:bldP spid="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4E57436-B048-45EC-AF0D-3BF18E3FF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56913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875530" y="4098730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46325" y="289966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34090" y="537690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6950173" y="536936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6936525" y="502959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172140" y="5709659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FA3B6296-EF3D-4910-BABE-9507400980B4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BB3121DD-E399-4D12-B3C9-4A852B5096B4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9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nimBg="1"/>
      <p:bldP spid="11" grpId="1" animBg="1"/>
      <p:bldP spid="12" grpId="0" autoUpdateAnimBg="0"/>
      <p:bldP spid="13" grpId="0" autoUpdateAnimBg="0"/>
      <p:bldP spid="14" grpId="0" autoUpdateAnimBg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C105086-703B-4A69-91C4-AB480094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68880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46325" y="289966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E2453652-5CC2-49A0-8B1C-4980B0879F45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5A0D69F6-83F0-430F-B0F1-0C40E07C515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47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A76D-88E6-4280-8BD3-A837ADE7B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Natural logarithm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14CD81C-FC25-4980-B8A5-9AC637649A1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DD3F60C-0DEE-49F1-BEE1-3DD885B58481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25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4781" y="1009541"/>
            <a:ext cx="88892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The </a:t>
            </a:r>
            <a:r>
              <a:rPr lang="en-GB" sz="2400" b="1" dirty="0">
                <a:solidFill>
                  <a:srgbClr val="222222"/>
                </a:solidFill>
                <a:latin typeface="Arial" panose="020B0604020202020204" pitchFamily="34" charset="0"/>
              </a:rPr>
              <a:t>natural logarithm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of a number is its logarithm to the base of the mathematical constant </a:t>
            </a:r>
            <a:r>
              <a:rPr lang="en-GB" sz="2400" b="1" i="1" dirty="0">
                <a:solidFill>
                  <a:srgbClr val="FF6600"/>
                </a:solidFill>
                <a:latin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en-GB" sz="24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713455" y="4255129"/>
            <a:ext cx="144302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4000">
                <a:latin typeface="Comic Sans MS" panose="030F0702030302020204" pitchFamily="66" charset="0"/>
              </a:defRPr>
            </a:lvl1pPr>
          </a:lstStyle>
          <a:p>
            <a:r>
              <a:rPr lang="en-GB" dirty="0" err="1"/>
              <a:t>e</a:t>
            </a:r>
            <a:r>
              <a:rPr lang="en-GB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 =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334618" y="5120759"/>
            <a:ext cx="90922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1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4779" y="3282177"/>
            <a:ext cx="84320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We use ln 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 to represent 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log</a:t>
            </a:r>
            <a:r>
              <a:rPr lang="en-GB" sz="2400" baseline="-25000" dirty="0">
                <a:solidFill>
                  <a:srgbClr val="222222"/>
                </a:solidFill>
                <a:latin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, and call ln x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</a:rPr>
              <a:t>natural logarithm 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of 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0944" y="5050920"/>
            <a:ext cx="1955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Notice that: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334618" y="4255129"/>
            <a:ext cx="185980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ln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780" y="1804550"/>
            <a:ext cx="8432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solidFill>
                  <a:srgbClr val="FF6600"/>
                </a:solidFill>
                <a:latin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is an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</a:rPr>
              <a:t> irrational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and 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</a:rPr>
              <a:t>transcendental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number approximately equal to 2.718281828459.</a:t>
            </a:r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215899" y="2672359"/>
            <a:ext cx="8470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The natural logarithm of 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is generally written as ln 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, log</a:t>
            </a:r>
            <a:r>
              <a:rPr lang="en-GB" sz="2400" i="1" baseline="-25000" dirty="0">
                <a:solidFill>
                  <a:srgbClr val="222222"/>
                </a:solidFill>
                <a:latin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232898" y="5139165"/>
            <a:ext cx="106471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e</a:t>
            </a:r>
            <a:r>
              <a:rPr lang="en-GB" sz="2400" baseline="30000" dirty="0">
                <a:latin typeface="Comic Sans MS" panose="030F0702030302020204" pitchFamily="66" charset="0"/>
              </a:rPr>
              <a:t>0</a:t>
            </a:r>
            <a:r>
              <a:rPr lang="en-GB" sz="2400" dirty="0">
                <a:latin typeface="Comic Sans MS" panose="030F0702030302020204" pitchFamily="66" charset="0"/>
              </a:rPr>
              <a:t>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5240" y="5136653"/>
            <a:ext cx="37221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323675" y="5581643"/>
            <a:ext cx="93968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e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221955" y="5600049"/>
            <a:ext cx="103265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e</a:t>
            </a:r>
            <a:r>
              <a:rPr lang="en-GB" sz="2400" baseline="30000" dirty="0">
                <a:latin typeface="Comic Sans MS" panose="030F0702030302020204" pitchFamily="66" charset="0"/>
              </a:rPr>
              <a:t>1</a:t>
            </a:r>
            <a:r>
              <a:rPr lang="en-GB" sz="2400" dirty="0">
                <a:latin typeface="Comic Sans MS" panose="030F0702030302020204" pitchFamily="66" charset="0"/>
              </a:rPr>
              <a:t>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254297" y="5597537"/>
            <a:ext cx="32252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3232898" y="6079339"/>
            <a:ext cx="106471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e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265240" y="6076827"/>
            <a:ext cx="37221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E70F4A4A-3CD0-4531-86C1-D504989BD9C8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CF4BCD8F-7341-4EDE-91AD-22515B2F9E15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76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1" grpId="0"/>
      <p:bldP spid="13" grpId="0"/>
      <p:bldP spid="16" grpId="0" animBg="1"/>
      <p:bldP spid="3" grpId="0"/>
      <p:bldP spid="14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61181A5-5A34-4E0E-A9D9-0F5785F21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81391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32195" y="818245"/>
            <a:ext cx="8713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</a:t>
            </a:r>
            <a:r>
              <a:rPr lang="en-GB" altLang="en-US" dirty="0">
                <a:solidFill>
                  <a:srgbClr val="000066"/>
                </a:solidFill>
              </a:rPr>
              <a:t>to find ln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67683" y="3488886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6531817" y="539144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C7A74192-FF79-42C0-95A0-A5A024EC2B67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4E74FEF2-4593-41E2-90C2-4A371D23FFC2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nimBg="1"/>
      <p:bldP spid="8" grpId="1" animBg="1"/>
      <p:bldP spid="9" grpId="0" animBg="1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6908BB9-B966-47F4-BC0D-7828AF844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56913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4901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ln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246120" y="4086514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425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ln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563788" y="2889627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34090" y="537690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6949333" y="536936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6950593" y="502959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172140" y="5709659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BB54893E-EF6C-4C15-8FE8-AADB6B860769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6FEF395A-C225-46B5-A87C-4934EE1E95EC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76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nimBg="1"/>
      <p:bldP spid="11" grpId="1" animBg="1"/>
      <p:bldP spid="12" grpId="0" autoUpdateAnimBg="0"/>
      <p:bldP spid="13" grpId="0" autoUpdateAnimBg="0"/>
      <p:bldP spid="14" grpId="0" autoUpdateAnimBg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7323" y="1609976"/>
            <a:ext cx="20234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For example: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8836" y="2852936"/>
            <a:ext cx="7515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It means that we take two as a factor three times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93684" y="4441656"/>
            <a:ext cx="2424062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>
                <a:latin typeface="Comic Sans MS" panose="030F0702030302020204" pitchFamily="66" charset="0"/>
              </a:rPr>
              <a:t>2</a:t>
            </a:r>
            <a:r>
              <a:rPr lang="en-GB" sz="4000" dirty="0">
                <a:latin typeface="Comic Sans MS" panose="030F0702030302020204" pitchFamily="66" charset="0"/>
              </a:rPr>
              <a:t> 8 = 3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077642" y="1486009"/>
            <a:ext cx="7056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2</a:t>
            </a:r>
            <a:r>
              <a:rPr lang="en-GB" sz="4000" b="1" baseline="30000" dirty="0">
                <a:latin typeface="Comic Sans MS" panose="030F0702030302020204" pitchFamily="66" charset="0"/>
              </a:rPr>
              <a:t>3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49138" y="828910"/>
            <a:ext cx="6740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are familiar with the exponential notation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21695" y="2023817"/>
            <a:ext cx="1273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Base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015581" y="1959530"/>
            <a:ext cx="1305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Power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49494" y="1196752"/>
            <a:ext cx="3310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Index, exponent or logarithm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62414" y="1969229"/>
            <a:ext cx="359244" cy="224666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510551" y="1954578"/>
            <a:ext cx="539776" cy="178212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36083" y="1419823"/>
            <a:ext cx="613411" cy="179720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014114" y="1412621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91268" y="3169055"/>
            <a:ext cx="31133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2 </a:t>
            </a:r>
            <a:r>
              <a:rPr lang="en-GB" sz="4000" b="1" dirty="0">
                <a:latin typeface="Comic Sans MS" panose="030F0702030302020204" pitchFamily="66" charset="0"/>
                <a:sym typeface="Symbol" panose="05050102010706020507" pitchFamily="18" charset="2"/>
              </a:rPr>
              <a:t> </a:t>
            </a:r>
            <a:r>
              <a:rPr lang="en-GB" sz="4000" b="1" dirty="0">
                <a:latin typeface="Comic Sans MS" panose="030F0702030302020204" pitchFamily="66" charset="0"/>
              </a:rPr>
              <a:t>2 </a:t>
            </a:r>
            <a:r>
              <a:rPr lang="en-GB" sz="4000" b="1" dirty="0">
                <a:latin typeface="Comic Sans MS" panose="030F0702030302020204" pitchFamily="66" charset="0"/>
                <a:sym typeface="Symbol" panose="05050102010706020507" pitchFamily="18" charset="2"/>
              </a:rPr>
              <a:t> </a:t>
            </a:r>
            <a:r>
              <a:rPr lang="en-GB" sz="4000" b="1" dirty="0">
                <a:latin typeface="Comic Sans MS" panose="030F0702030302020204" pitchFamily="66" charset="0"/>
              </a:rPr>
              <a:t>2 =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869120" y="3208666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58836" y="2348880"/>
            <a:ext cx="5461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read: “the third power of two is”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38654" y="1436506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09013" y="3328561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and the power is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58836" y="3944886"/>
            <a:ext cx="7273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can write the same using a different notation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18649" y="5213553"/>
            <a:ext cx="1273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Base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495185" y="4308320"/>
            <a:ext cx="1278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logarithm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175884" y="5157504"/>
            <a:ext cx="359244" cy="224666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938103" y="4490205"/>
            <a:ext cx="613411" cy="179720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135906" y="5165941"/>
            <a:ext cx="22444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Power or Argument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049154" y="5062562"/>
            <a:ext cx="539776" cy="178212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733420" y="5599284"/>
            <a:ext cx="50321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is called logarithmic notation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9013" y="6111442"/>
            <a:ext cx="6595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read: “the logarithm of 8, to base 2 is 3”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03201370-036A-4A10-A3D8-2D98C025FA86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A512EA4B-5569-437D-8980-FFBD1418F22A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7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92DE9CB-0379-405F-AC47-068F41C70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76718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4901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ln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ln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46325" y="289966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E223EC3-D1CF-4B05-B579-6BCB861859A0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A136E86E-865F-4B7E-A80E-F51A92986D59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E26256A2-ED9F-4819-AFD4-0656254E15A4}"/>
              </a:ext>
            </a:extLst>
          </p:cNvPr>
          <p:cNvSpPr/>
          <p:nvPr/>
        </p:nvSpPr>
        <p:spPr>
          <a:xfrm>
            <a:off x="161585" y="105508"/>
            <a:ext cx="8725435" cy="6565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56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5776" y="1058181"/>
            <a:ext cx="720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If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7125" y="1520213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can be written in logarithmic form as: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55236" y="2213077"/>
            <a:ext cx="237276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b="1" i="1" dirty="0">
                <a:latin typeface="Comic Sans MS" panose="030F0702030302020204" pitchFamily="66" charset="0"/>
              </a:rPr>
              <a:t>b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x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06384" y="836712"/>
            <a:ext cx="1734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 err="1">
                <a:latin typeface="Comic Sans MS" panose="030F0702030302020204" pitchFamily="66" charset="0"/>
              </a:rPr>
              <a:t>a</a:t>
            </a:r>
            <a:r>
              <a:rPr lang="en-GB" sz="4000" b="1" i="1" baseline="300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93258" y="2996952"/>
            <a:ext cx="5102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is the logarithm of b, to base a.: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25491" y="5330825"/>
            <a:ext cx="1664238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81 = 4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" y="3538537"/>
            <a:ext cx="866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Being able to change between these two forms allows you to simplify log statements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33808" y="4354378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Examples: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29983" y="4869160"/>
            <a:ext cx="8122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3</a:t>
            </a:r>
            <a:r>
              <a:rPr lang="en-GB" sz="2400" baseline="30000" dirty="0">
                <a:latin typeface="Comic Sans MS" panose="030F0702030302020204" pitchFamily="66" charset="0"/>
              </a:rPr>
              <a:t>4</a:t>
            </a:r>
            <a:r>
              <a:rPr lang="en-GB" sz="2400" dirty="0">
                <a:latin typeface="Comic Sans MS" panose="030F0702030302020204" pitchFamily="66" charset="0"/>
              </a:rPr>
              <a:t> = 81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25491" y="6254155"/>
            <a:ext cx="1350050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  <a:r>
              <a:rPr lang="en-GB" sz="2400" baseline="30000" dirty="0">
                <a:latin typeface="Comic Sans MS" panose="030F0702030302020204" pitchFamily="66" charset="0"/>
              </a:rPr>
              <a:t>7</a:t>
            </a:r>
            <a:r>
              <a:rPr lang="en-GB" sz="2400" dirty="0">
                <a:latin typeface="Comic Sans MS" panose="030F0702030302020204" pitchFamily="66" charset="0"/>
              </a:rPr>
              <a:t> = 128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92571" y="5792490"/>
            <a:ext cx="8760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128 = 7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18B84258-0CD2-424A-AB01-9ED48DCBE432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6C2AD9EE-1FAE-4661-9988-66D3CB82FCCC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3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4639" y="4684688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omic Sans MS" panose="030F0702030302020204" pitchFamily="66" charset="0"/>
              </a:rPr>
              <a:t>This can be written in logarithmic form as:</a:t>
            </a:r>
            <a:endParaRPr lang="en-US" sz="240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29689" y="5396892"/>
            <a:ext cx="224933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>
                <a:latin typeface="Comic Sans MS" panose="030F0702030302020204" pitchFamily="66" charset="0"/>
              </a:rPr>
              <a:t>log</a:t>
            </a:r>
            <a:r>
              <a:rPr lang="en-GB" sz="4000" i="1" baseline="-25000">
                <a:latin typeface="Comic Sans MS" panose="030F0702030302020204" pitchFamily="66" charset="0"/>
              </a:rPr>
              <a:t>a</a:t>
            </a:r>
            <a:r>
              <a:rPr lang="en-GB" sz="4000">
                <a:latin typeface="Comic Sans MS" panose="030F0702030302020204" pitchFamily="66" charset="0"/>
              </a:rPr>
              <a:t> </a:t>
            </a:r>
            <a:r>
              <a:rPr lang="en-GB" sz="4000" i="1">
                <a:latin typeface="Comic Sans MS" panose="030F0702030302020204" pitchFamily="66" charset="0"/>
              </a:rPr>
              <a:t>a</a:t>
            </a:r>
            <a:r>
              <a:rPr lang="en-GB" sz="4000">
                <a:latin typeface="Comic Sans MS" panose="030F0702030302020204" pitchFamily="66" charset="0"/>
              </a:rPr>
              <a:t> = 1</a:t>
            </a:r>
            <a:endParaRPr lang="en-US" sz="400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32164" y="3976863"/>
            <a:ext cx="17219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b="1" baseline="30000" dirty="0">
                <a:latin typeface="Comic Sans MS" panose="030F0702030302020204" pitchFamily="66" charset="0"/>
              </a:rPr>
              <a:t>1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46333" y="2302718"/>
            <a:ext cx="1503938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3 = 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825" y="1841053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3</a:t>
            </a:r>
            <a:r>
              <a:rPr lang="en-GB" sz="2400" baseline="30000" dirty="0">
                <a:latin typeface="Comic Sans MS" panose="030F0702030302020204" pitchFamily="66" charset="0"/>
              </a:rPr>
              <a:t>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46333" y="3515259"/>
            <a:ext cx="1503938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8</a:t>
            </a:r>
            <a:r>
              <a:rPr lang="en-GB" sz="2400" dirty="0">
                <a:latin typeface="Comic Sans MS" panose="030F0702030302020204" pitchFamily="66" charset="0"/>
              </a:rPr>
              <a:t> 8 = 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0825" y="3053594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8</a:t>
            </a:r>
            <a:r>
              <a:rPr lang="en-GB" sz="2400" baseline="30000" dirty="0">
                <a:latin typeface="Comic Sans MS" panose="030F0702030302020204" pitchFamily="66" charset="0"/>
              </a:rPr>
              <a:t>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2320" y="1841053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52320" y="3053594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8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49324" y="4099973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general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AADE53DE-D0EA-42C3-80F2-84EBE0CA1EE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FE4C1907-EC7F-4654-9ABE-01C86DD42FE2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33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4639" y="4684688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omic Sans MS" panose="030F0702030302020204" pitchFamily="66" charset="0"/>
              </a:rPr>
              <a:t>This can be written in logarithmic form as:</a:t>
            </a:r>
            <a:endParaRPr lang="en-US" sz="240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29689" y="5396892"/>
            <a:ext cx="2305439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1 = 0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32164" y="3976863"/>
            <a:ext cx="17491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b="1" baseline="30000" dirty="0">
                <a:latin typeface="Comic Sans MS" panose="030F0702030302020204" pitchFamily="66" charset="0"/>
              </a:rPr>
              <a:t>0</a:t>
            </a:r>
            <a:r>
              <a:rPr lang="en-GB" sz="4000" b="1" dirty="0">
                <a:latin typeface="Comic Sans MS" panose="030F0702030302020204" pitchFamily="66" charset="0"/>
              </a:rPr>
              <a:t> = 1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46333" y="2302718"/>
            <a:ext cx="147668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1 = 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825" y="1841053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3</a:t>
            </a:r>
            <a:r>
              <a:rPr lang="en-GB" sz="2400" baseline="30000" dirty="0">
                <a:latin typeface="Comic Sans MS" panose="030F0702030302020204" pitchFamily="66" charset="0"/>
              </a:rPr>
              <a:t>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46333" y="3515259"/>
            <a:ext cx="147668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8</a:t>
            </a:r>
            <a:r>
              <a:rPr lang="en-GB" sz="2400" dirty="0">
                <a:latin typeface="Comic Sans MS" panose="030F0702030302020204" pitchFamily="66" charset="0"/>
              </a:rPr>
              <a:t> 1 = 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0825" y="3053594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8</a:t>
            </a:r>
            <a:r>
              <a:rPr lang="en-GB" sz="2400" baseline="30000" dirty="0">
                <a:latin typeface="Comic Sans MS" panose="030F0702030302020204" pitchFamily="66" charset="0"/>
              </a:rPr>
              <a:t>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2320" y="1841053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52320" y="3053023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1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49324" y="4099973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general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7A21CE8E-E8A4-450C-9CDA-617A197891B2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E4090BEB-4580-4FEC-92E4-16D9922AB0A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44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5724" y="4725144"/>
            <a:ext cx="8184618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</a:t>
            </a:r>
            <a:r>
              <a:rPr lang="en-GB" sz="4000" dirty="0">
                <a:latin typeface="Comic Sans MS" panose="030F0702030302020204" pitchFamily="66" charset="0"/>
              </a:rPr>
              <a:t> is </a:t>
            </a:r>
            <a:r>
              <a:rPr lang="en-GB" sz="4000" dirty="0">
                <a:solidFill>
                  <a:srgbClr val="FF3300"/>
                </a:solidFill>
                <a:latin typeface="Comic Sans MS" panose="030F0702030302020204" pitchFamily="66" charset="0"/>
              </a:rPr>
              <a:t>undefined</a:t>
            </a:r>
            <a:r>
              <a:rPr lang="en-GB" sz="4000" dirty="0">
                <a:latin typeface="Comic Sans MS" panose="030F0702030302020204" pitchFamily="66" charset="0"/>
              </a:rPr>
              <a:t> for any base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if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</a:t>
            </a:r>
            <a:r>
              <a:rPr lang="en-GB" sz="4000" dirty="0">
                <a:latin typeface="Comic Sans MS" panose="030F0702030302020204" pitchFamily="66" charset="0"/>
              </a:rPr>
              <a:t> is negative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0825" y="1916006"/>
            <a:ext cx="853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(-27)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5628" y="3164592"/>
            <a:ext cx="7912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you find an exponent that satisfies this equation?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4847" y="1833563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93770" y="3828521"/>
            <a:ext cx="4453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equation has no solution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764924" y="2452102"/>
            <a:ext cx="2395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3</a:t>
            </a:r>
            <a:r>
              <a:rPr lang="en-GB" sz="4000" b="1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-27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25FE7412-5581-41AB-93ED-16525F5F32E7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C00F494-8BA6-4963-8B61-2207359EBA93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2818" y="4869160"/>
            <a:ext cx="475836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r>
              <a:rPr lang="en-GB" sz="4000" dirty="0">
                <a:latin typeface="Comic Sans MS" panose="030F0702030302020204" pitchFamily="66" charset="0"/>
              </a:rPr>
              <a:t> is </a:t>
            </a:r>
            <a:r>
              <a:rPr lang="en-GB" sz="4000" dirty="0">
                <a:solidFill>
                  <a:srgbClr val="FF3300"/>
                </a:solidFill>
                <a:latin typeface="Comic Sans MS" panose="030F0702030302020204" pitchFamily="66" charset="0"/>
              </a:rPr>
              <a:t>undefined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0825" y="1916006"/>
            <a:ext cx="7999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0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5628" y="3164592"/>
            <a:ext cx="7912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you find an exponent that satisfies this equation?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72823" y="1896659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93770" y="3828521"/>
            <a:ext cx="4453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equation has no solution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764924" y="2452102"/>
            <a:ext cx="17700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3</a:t>
            </a:r>
            <a:r>
              <a:rPr lang="en-GB" sz="4000" b="1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0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E150AA44-63E6-4EBE-A3B1-B462E5158EC1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43F5067-16DB-42E5-AAE2-4D9E2A35D9D3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1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92169" y="4869160"/>
            <a:ext cx="2955246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(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</a:t>
            </a:r>
            <a:r>
              <a:rPr lang="en-GB" sz="4000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n</a:t>
            </a:r>
            <a:r>
              <a:rPr lang="en-GB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) =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n</a:t>
            </a:r>
            <a:endParaRPr lang="en-US" sz="4000" i="1" dirty="0">
              <a:latin typeface="Comic Sans MS" panose="030F0702030302020204" pitchFamily="66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0825" y="1916006"/>
            <a:ext cx="818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3</a:t>
            </a:r>
            <a:r>
              <a:rPr lang="en-GB" sz="2400" baseline="30000" dirty="0">
                <a:latin typeface="Comic Sans MS" panose="030F0702030302020204" pitchFamily="66" charset="0"/>
              </a:rPr>
              <a:t>5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5628" y="3164592"/>
            <a:ext cx="7697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have an exponential equation with the same base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72823" y="1896659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62524" y="3786043"/>
            <a:ext cx="5173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exponents must be equal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64924" y="2452102"/>
            <a:ext cx="19784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3</a:t>
            </a:r>
            <a:r>
              <a:rPr lang="en-GB" sz="4000" b="1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3</a:t>
            </a:r>
            <a:r>
              <a:rPr lang="en-GB" sz="4000" b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5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6F97F3B1-E40E-4E58-B533-ADE713463254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D40AA53A-739B-45FC-82DE-14F0196F19E6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2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33400" y="2541494"/>
            <a:ext cx="7851648" cy="1828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64E94-7907-42BB-92D6-17DB2098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Logarithms in base 10 and Natural logarithm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9345765-641B-4BE5-9878-FB23043287A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FAAC5167-4744-473B-AD1D-96B67768B481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1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1697</TotalTime>
  <Words>919</Words>
  <Application>Microsoft Office PowerPoint</Application>
  <PresentationFormat>On-screen Show (4:3)</PresentationFormat>
  <Paragraphs>203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Comic Sans MS</vt:lpstr>
      <vt:lpstr>Times New Roman</vt:lpstr>
      <vt:lpstr>Wingdings 2</vt:lpstr>
      <vt:lpstr>Theme1</vt:lpstr>
      <vt:lpstr>Properties of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Logarithms in base 10 and Natural logarithm</vt:lpstr>
      <vt:lpstr>PowerPoint Presentation</vt:lpstr>
      <vt:lpstr>PowerPoint Presentation</vt:lpstr>
      <vt:lpstr>Using a GDC for Logarithms in base 10</vt:lpstr>
      <vt:lpstr>PowerPoint Presentation</vt:lpstr>
      <vt:lpstr>PowerPoint Presentation</vt:lpstr>
      <vt:lpstr>PowerPoint Presentation</vt:lpstr>
      <vt:lpstr>Natural logarithm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logarithms</dc:title>
  <dc:creator>Mathssupport</dc:creator>
  <cp:lastModifiedBy>Orlando Hurtado</cp:lastModifiedBy>
  <cp:revision>33</cp:revision>
  <dcterms:created xsi:type="dcterms:W3CDTF">2017-06-03T06:57:47Z</dcterms:created>
  <dcterms:modified xsi:type="dcterms:W3CDTF">2023-09-09T06:50:40Z</dcterms:modified>
</cp:coreProperties>
</file>