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318" r:id="rId4"/>
    <p:sldId id="259" r:id="rId5"/>
    <p:sldId id="319" r:id="rId6"/>
    <p:sldId id="385" r:id="rId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73EA9C21-5DC2-4867-97A7-17D5A93379C4}" type="datetime3">
              <a:rPr lang="en-GB" smtClean="0"/>
              <a:t>19 August,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DFCC-C3FE-407B-B7EB-2520BDC33B89}" type="datetime3">
              <a:rPr lang="en-GB" smtClean="0"/>
              <a:t>19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3DF5-2B55-4C89-B1FA-EB1F489A75B8}" type="datetime3">
              <a:rPr lang="en-GB" smtClean="0"/>
              <a:t>19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8BA5-C5C0-4874-908E-E46AF5C3464C}" type="datetime3">
              <a:rPr lang="en-GB" smtClean="0"/>
              <a:t>19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DD5F8B04-1EAC-4F38-AB34-F63FB978B3B2}" type="datetime3">
              <a:rPr lang="en-GB" smtClean="0"/>
              <a:t>19 August,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17F-767F-4AE4-A70D-4D51745E0042}" type="datetime3">
              <a:rPr lang="en-GB" smtClean="0"/>
              <a:t>19 August,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A12D-27E7-46E6-BF8C-62C3ECEAEDE1}" type="datetime3">
              <a:rPr lang="en-GB" smtClean="0"/>
              <a:t>19 August, 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9E00-E701-4D21-9419-DC8C5943C1AE}" type="datetime3">
              <a:rPr lang="en-GB" smtClean="0"/>
              <a:t>19 August, 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AFF8-A5A1-4BD5-85E8-0717D5061E2E}" type="datetime3">
              <a:rPr lang="en-GB" smtClean="0"/>
              <a:t>19 August, 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0FF-D5DC-41E9-9EB8-81B29CF514F5}" type="datetime3">
              <a:rPr lang="en-GB" smtClean="0"/>
              <a:t>19 August,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0BDC-56EB-4B1F-B74B-5FC8B442E1FC}" type="datetime3">
              <a:rPr lang="en-GB" smtClean="0"/>
              <a:t>19 August,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 userDrawn="1"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3259C-0294-4D2E-9740-F178B24C4F36}" type="datetime3">
              <a:rPr lang="en-GB" smtClean="0"/>
              <a:t>19 August,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C8D5AB8D-F261-4022-93F3-5EBD5EA328F8}" type="datetime3">
              <a:rPr lang="en-GB" sz="2400" smtClean="0"/>
              <a:t>19 August,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GB" dirty="0"/>
              <a:t>The angle between a line and a plane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467600" cy="990600"/>
          </a:xfrm>
        </p:spPr>
        <p:txBody>
          <a:bodyPr/>
          <a:lstStyle/>
          <a:p>
            <a:r>
              <a:rPr lang="en-GB" dirty="0"/>
              <a:t>LO: Use trigonometric ratios to solve problems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CB7637B-6921-435B-898B-A13F9AD3FDD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4033C8D-2BD2-44D1-831C-71FF460BD20E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916113" y="3017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506913" y="3094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839913" y="4160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506913" y="4237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68313" y="4389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211513" y="4465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544513" y="5532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3211513" y="5608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5" name="Rectangle 5"/>
          <p:cNvSpPr txBox="1">
            <a:spLocks noChangeArrowheads="1"/>
          </p:cNvSpPr>
          <p:nvPr/>
        </p:nvSpPr>
        <p:spPr>
          <a:xfrm>
            <a:off x="254000" y="-26988"/>
            <a:ext cx="7773988" cy="611188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angle between a line and a plane</a:t>
            </a:r>
          </a:p>
        </p:txBody>
      </p:sp>
      <p:cxnSp>
        <p:nvCxnSpPr>
          <p:cNvPr id="17" name="28 Conector recto"/>
          <p:cNvCxnSpPr/>
          <p:nvPr/>
        </p:nvCxnSpPr>
        <p:spPr>
          <a:xfrm>
            <a:off x="2195513" y="3213100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31 Conector recto"/>
          <p:cNvCxnSpPr/>
          <p:nvPr/>
        </p:nvCxnSpPr>
        <p:spPr>
          <a:xfrm>
            <a:off x="2195513" y="4365625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32 Conector recto"/>
          <p:cNvCxnSpPr/>
          <p:nvPr/>
        </p:nvCxnSpPr>
        <p:spPr>
          <a:xfrm>
            <a:off x="900113" y="4508500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33 Conector recto"/>
          <p:cNvCxnSpPr/>
          <p:nvPr/>
        </p:nvCxnSpPr>
        <p:spPr>
          <a:xfrm>
            <a:off x="900113" y="5661025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34 Conector recto"/>
          <p:cNvCxnSpPr/>
          <p:nvPr/>
        </p:nvCxnSpPr>
        <p:spPr>
          <a:xfrm flipH="1">
            <a:off x="908050" y="3205163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36 Conector recto"/>
          <p:cNvCxnSpPr/>
          <p:nvPr/>
        </p:nvCxnSpPr>
        <p:spPr>
          <a:xfrm flipH="1">
            <a:off x="3203575" y="3213100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37 Conector recto"/>
          <p:cNvCxnSpPr/>
          <p:nvPr/>
        </p:nvCxnSpPr>
        <p:spPr>
          <a:xfrm flipH="1">
            <a:off x="900113" y="4365625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38 Conector recto"/>
          <p:cNvCxnSpPr>
            <a:cxnSpLocks/>
          </p:cNvCxnSpPr>
          <p:nvPr/>
        </p:nvCxnSpPr>
        <p:spPr>
          <a:xfrm flipH="1">
            <a:off x="3203575" y="4365625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39 Conector recto"/>
          <p:cNvCxnSpPr/>
          <p:nvPr/>
        </p:nvCxnSpPr>
        <p:spPr>
          <a:xfrm>
            <a:off x="900113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42 Conector recto"/>
          <p:cNvCxnSpPr/>
          <p:nvPr/>
        </p:nvCxnSpPr>
        <p:spPr>
          <a:xfrm>
            <a:off x="450056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43 Conector recto"/>
          <p:cNvCxnSpPr/>
          <p:nvPr/>
        </p:nvCxnSpPr>
        <p:spPr>
          <a:xfrm>
            <a:off x="219551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44 Conector recto"/>
          <p:cNvCxnSpPr/>
          <p:nvPr/>
        </p:nvCxnSpPr>
        <p:spPr>
          <a:xfrm>
            <a:off x="3203575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45 Rectángulo"/>
          <p:cNvSpPr>
            <a:spLocks noChangeArrowheads="1"/>
          </p:cNvSpPr>
          <p:nvPr/>
        </p:nvSpPr>
        <p:spPr bwMode="auto">
          <a:xfrm>
            <a:off x="406704" y="2216945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Drawing the segment AH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379110" y="2650630"/>
            <a:ext cx="64268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/>
              <a:t>The projection of AH onto the base plane EFGH is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173041" y="3345596"/>
            <a:ext cx="3363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The required angle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552298" y="3877524"/>
                <a:ext cx="898003" cy="471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A</m:t>
                    </m:r>
                    <m:acc>
                      <m:accPr>
                        <m:chr m:val="̂"/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acc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298" y="3877524"/>
                <a:ext cx="898003" cy="471539"/>
              </a:xfrm>
              <a:prstGeom prst="rect">
                <a:avLst/>
              </a:prstGeom>
              <a:blipFill>
                <a:blip r:embed="rId2"/>
                <a:stretch>
                  <a:fillRect t="-5195" r="-340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40 Rectángulo">
            <a:extLst>
              <a:ext uri="{FF2B5EF4-FFF2-40B4-BE49-F238E27FC236}">
                <a16:creationId xmlns:a16="http://schemas.microsoft.com/office/drawing/2014/main" id="{08130350-59AF-4334-B483-2F9B7FFB8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8" y="1783589"/>
            <a:ext cx="83439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Name the angle between the line AH and the plane EFGH</a:t>
            </a:r>
            <a:endParaRPr lang="en-GB" dirty="0"/>
          </a:p>
        </p:txBody>
      </p:sp>
      <p:sp>
        <p:nvSpPr>
          <p:cNvPr id="44" name="Line 23">
            <a:extLst>
              <a:ext uri="{FF2B5EF4-FFF2-40B4-BE49-F238E27FC236}">
                <a16:creationId xmlns:a16="http://schemas.microsoft.com/office/drawing/2014/main" id="{93E7B18D-3604-44F5-97B7-72BA1DB247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6462" y="3220498"/>
            <a:ext cx="1271587" cy="2440521"/>
          </a:xfrm>
          <a:prstGeom prst="line">
            <a:avLst/>
          </a:prstGeom>
          <a:noFill/>
          <a:ln w="254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96ACD53-E55A-418F-B2F2-5CA2C4D79382}"/>
              </a:ext>
            </a:extLst>
          </p:cNvPr>
          <p:cNvSpPr/>
          <p:nvPr/>
        </p:nvSpPr>
        <p:spPr>
          <a:xfrm>
            <a:off x="251780" y="608592"/>
            <a:ext cx="84064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angle between a line and a plane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angle between the line and its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projection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on the plane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F4BFB55-DAED-F183-EE54-AFCFDF04DEEE}"/>
              </a:ext>
            </a:extLst>
          </p:cNvPr>
          <p:cNvSpPr/>
          <p:nvPr/>
        </p:nvSpPr>
        <p:spPr>
          <a:xfrm>
            <a:off x="262894" y="1381059"/>
            <a:ext cx="2045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</a:p>
        </p:txBody>
      </p:sp>
      <p:sp>
        <p:nvSpPr>
          <p:cNvPr id="13" name="Line 24"/>
          <p:cNvSpPr>
            <a:spLocks noChangeShapeType="1"/>
          </p:cNvSpPr>
          <p:nvPr/>
        </p:nvSpPr>
        <p:spPr bwMode="auto">
          <a:xfrm flipV="1">
            <a:off x="900113" y="4358228"/>
            <a:ext cx="1289050" cy="1298575"/>
          </a:xfrm>
          <a:prstGeom prst="line">
            <a:avLst/>
          </a:prstGeom>
          <a:noFill/>
          <a:ln w="34925">
            <a:solidFill>
              <a:srgbClr val="FF33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ADBE5A0-E6C0-B435-B8A0-42924A1F0BE0}"/>
              </a:ext>
            </a:extLst>
          </p:cNvPr>
          <p:cNvSpPr txBox="1"/>
          <p:nvPr/>
        </p:nvSpPr>
        <p:spPr>
          <a:xfrm>
            <a:off x="6149977" y="2619852"/>
            <a:ext cx="10463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EH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9" name="Partial Circle 48">
            <a:extLst>
              <a:ext uri="{FF2B5EF4-FFF2-40B4-BE49-F238E27FC236}">
                <a16:creationId xmlns:a16="http://schemas.microsoft.com/office/drawing/2014/main" id="{17B34B03-88CA-1E8F-B359-3227E5ADFC82}"/>
              </a:ext>
            </a:extLst>
          </p:cNvPr>
          <p:cNvSpPr/>
          <p:nvPr/>
        </p:nvSpPr>
        <p:spPr>
          <a:xfrm>
            <a:off x="445294" y="5184894"/>
            <a:ext cx="914400" cy="914400"/>
          </a:xfrm>
          <a:prstGeom prst="pie">
            <a:avLst>
              <a:gd name="adj1" fmla="val 17887422"/>
              <a:gd name="adj2" fmla="val 190272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55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/>
      <p:bldP spid="37" grpId="0"/>
      <p:bldP spid="38" grpId="0"/>
      <p:bldP spid="44" grpId="0" animBg="1"/>
      <p:bldP spid="13" grpId="0" animBg="1"/>
      <p:bldP spid="48" grpId="0"/>
      <p:bldP spid="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916113" y="3017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506913" y="3094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839913" y="4160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506913" y="4237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68313" y="4389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211513" y="4465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544513" y="5532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3211513" y="5608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5" name="Rectangle 5"/>
          <p:cNvSpPr txBox="1">
            <a:spLocks noChangeArrowheads="1"/>
          </p:cNvSpPr>
          <p:nvPr/>
        </p:nvSpPr>
        <p:spPr>
          <a:xfrm>
            <a:off x="254000" y="-26988"/>
            <a:ext cx="7773988" cy="611188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angle between a line and a plane</a:t>
            </a:r>
          </a:p>
        </p:txBody>
      </p:sp>
      <p:cxnSp>
        <p:nvCxnSpPr>
          <p:cNvPr id="17" name="28 Conector recto"/>
          <p:cNvCxnSpPr/>
          <p:nvPr/>
        </p:nvCxnSpPr>
        <p:spPr>
          <a:xfrm>
            <a:off x="2195513" y="3213100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31 Conector recto"/>
          <p:cNvCxnSpPr/>
          <p:nvPr/>
        </p:nvCxnSpPr>
        <p:spPr>
          <a:xfrm>
            <a:off x="2195513" y="4365625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32 Conector recto"/>
          <p:cNvCxnSpPr/>
          <p:nvPr/>
        </p:nvCxnSpPr>
        <p:spPr>
          <a:xfrm>
            <a:off x="900113" y="4508500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33 Conector recto"/>
          <p:cNvCxnSpPr/>
          <p:nvPr/>
        </p:nvCxnSpPr>
        <p:spPr>
          <a:xfrm>
            <a:off x="900113" y="5661025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34 Conector recto"/>
          <p:cNvCxnSpPr/>
          <p:nvPr/>
        </p:nvCxnSpPr>
        <p:spPr>
          <a:xfrm flipH="1">
            <a:off x="908050" y="3205163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36 Conector recto"/>
          <p:cNvCxnSpPr/>
          <p:nvPr/>
        </p:nvCxnSpPr>
        <p:spPr>
          <a:xfrm flipH="1">
            <a:off x="3203575" y="3213100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37 Conector recto"/>
          <p:cNvCxnSpPr/>
          <p:nvPr/>
        </p:nvCxnSpPr>
        <p:spPr>
          <a:xfrm flipH="1">
            <a:off x="900113" y="4365625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38 Conector recto"/>
          <p:cNvCxnSpPr>
            <a:cxnSpLocks/>
          </p:cNvCxnSpPr>
          <p:nvPr/>
        </p:nvCxnSpPr>
        <p:spPr>
          <a:xfrm flipH="1">
            <a:off x="3203575" y="4365625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39 Conector recto"/>
          <p:cNvCxnSpPr/>
          <p:nvPr/>
        </p:nvCxnSpPr>
        <p:spPr>
          <a:xfrm>
            <a:off x="900113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42 Conector recto"/>
          <p:cNvCxnSpPr/>
          <p:nvPr/>
        </p:nvCxnSpPr>
        <p:spPr>
          <a:xfrm>
            <a:off x="450056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43 Conector recto"/>
          <p:cNvCxnSpPr/>
          <p:nvPr/>
        </p:nvCxnSpPr>
        <p:spPr>
          <a:xfrm>
            <a:off x="219551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44 Conector recto"/>
          <p:cNvCxnSpPr/>
          <p:nvPr/>
        </p:nvCxnSpPr>
        <p:spPr>
          <a:xfrm>
            <a:off x="3203575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45 Rectángulo"/>
          <p:cNvSpPr>
            <a:spLocks noChangeArrowheads="1"/>
          </p:cNvSpPr>
          <p:nvPr/>
        </p:nvSpPr>
        <p:spPr bwMode="auto">
          <a:xfrm>
            <a:off x="406704" y="2216945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Drawing the segment AG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379110" y="2650630"/>
            <a:ext cx="60216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/>
              <a:t>The projection of AH onto the base plane EFGH is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173041" y="3345596"/>
            <a:ext cx="3363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The required angle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552298" y="3877524"/>
                <a:ext cx="873957" cy="4739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A</m:t>
                    </m:r>
                    <m:acc>
                      <m:accPr>
                        <m:chr m:val="̂"/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acc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298" y="3877524"/>
                <a:ext cx="873957" cy="473976"/>
              </a:xfrm>
              <a:prstGeom prst="rect">
                <a:avLst/>
              </a:prstGeom>
              <a:blipFill>
                <a:blip r:embed="rId2"/>
                <a:stretch>
                  <a:fillRect t="-3846" r="-36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40 Rectángulo">
            <a:extLst>
              <a:ext uri="{FF2B5EF4-FFF2-40B4-BE49-F238E27FC236}">
                <a16:creationId xmlns:a16="http://schemas.microsoft.com/office/drawing/2014/main" id="{08130350-59AF-4334-B483-2F9B7FFB8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8" y="1783589"/>
            <a:ext cx="83439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Name the angle between the line AG and the plane EFGH</a:t>
            </a:r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96ACD53-E55A-418F-B2F2-5CA2C4D79382}"/>
              </a:ext>
            </a:extLst>
          </p:cNvPr>
          <p:cNvSpPr/>
          <p:nvPr/>
        </p:nvSpPr>
        <p:spPr>
          <a:xfrm>
            <a:off x="251780" y="608592"/>
            <a:ext cx="84064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angle between a line and a plane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angle between the line and its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projection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on the plane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F4BFB55-DAED-F183-EE54-AFCFDF04DEEE}"/>
              </a:ext>
            </a:extLst>
          </p:cNvPr>
          <p:cNvSpPr/>
          <p:nvPr/>
        </p:nvSpPr>
        <p:spPr>
          <a:xfrm>
            <a:off x="262894" y="1381059"/>
            <a:ext cx="2045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ADBE5A0-E6C0-B435-B8A0-42924A1F0BE0}"/>
              </a:ext>
            </a:extLst>
          </p:cNvPr>
          <p:cNvSpPr txBox="1"/>
          <p:nvPr/>
        </p:nvSpPr>
        <p:spPr>
          <a:xfrm>
            <a:off x="6149977" y="2619852"/>
            <a:ext cx="10463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EG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9" name="Partial Circle 48">
            <a:extLst>
              <a:ext uri="{FF2B5EF4-FFF2-40B4-BE49-F238E27FC236}">
                <a16:creationId xmlns:a16="http://schemas.microsoft.com/office/drawing/2014/main" id="{17B34B03-88CA-1E8F-B359-3227E5ADFC82}"/>
              </a:ext>
            </a:extLst>
          </p:cNvPr>
          <p:cNvSpPr/>
          <p:nvPr/>
        </p:nvSpPr>
        <p:spPr>
          <a:xfrm>
            <a:off x="2720975" y="5199603"/>
            <a:ext cx="914400" cy="914400"/>
          </a:xfrm>
          <a:prstGeom prst="pie">
            <a:avLst>
              <a:gd name="adj1" fmla="val 14193588"/>
              <a:gd name="adj2" fmla="val 15003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Line 24"/>
          <p:cNvSpPr>
            <a:spLocks noChangeShapeType="1"/>
          </p:cNvSpPr>
          <p:nvPr/>
        </p:nvSpPr>
        <p:spPr bwMode="auto">
          <a:xfrm flipH="1" flipV="1">
            <a:off x="2189162" y="4358228"/>
            <a:ext cx="1020761" cy="1291684"/>
          </a:xfrm>
          <a:prstGeom prst="line">
            <a:avLst/>
          </a:prstGeom>
          <a:noFill/>
          <a:ln w="34925">
            <a:solidFill>
              <a:srgbClr val="FF33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23">
            <a:extLst>
              <a:ext uri="{FF2B5EF4-FFF2-40B4-BE49-F238E27FC236}">
                <a16:creationId xmlns:a16="http://schemas.microsoft.com/office/drawing/2014/main" id="{93E7B18D-3604-44F5-97B7-72BA1DB247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78049" y="3220497"/>
            <a:ext cx="1031875" cy="2436305"/>
          </a:xfrm>
          <a:prstGeom prst="line">
            <a:avLst/>
          </a:prstGeom>
          <a:noFill/>
          <a:ln w="254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0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/>
      <p:bldP spid="37" grpId="0"/>
      <p:bldP spid="38" grpId="0"/>
      <p:bldP spid="48" grpId="0"/>
      <p:bldP spid="49" grpId="0" animBg="1"/>
      <p:bldP spid="13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916113" y="3017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506913" y="3094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839913" y="4160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506913" y="4237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68313" y="4389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211513" y="4465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544513" y="5532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3211513" y="5608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4462090" y="36274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3 cm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611313" y="56848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5 cm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3897313" y="49228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>
                <a:latin typeface="Comic Sans MS" panose="030F0702030302020204" pitchFamily="66" charset="0"/>
              </a:rPr>
              <a:t>12 cm</a:t>
            </a:r>
          </a:p>
        </p:txBody>
      </p:sp>
      <p:sp>
        <p:nvSpPr>
          <p:cNvPr id="16" name="Rectangle 5"/>
          <p:cNvSpPr txBox="1">
            <a:spLocks noChangeArrowheads="1"/>
          </p:cNvSpPr>
          <p:nvPr/>
        </p:nvSpPr>
        <p:spPr>
          <a:xfrm>
            <a:off x="254000" y="-26988"/>
            <a:ext cx="7773988" cy="611188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angle between a line and a plane</a:t>
            </a:r>
          </a:p>
        </p:txBody>
      </p:sp>
      <p:cxnSp>
        <p:nvCxnSpPr>
          <p:cNvPr id="18" name="28 Conector recto"/>
          <p:cNvCxnSpPr/>
          <p:nvPr/>
        </p:nvCxnSpPr>
        <p:spPr>
          <a:xfrm>
            <a:off x="2195513" y="3213100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31 Conector recto"/>
          <p:cNvCxnSpPr/>
          <p:nvPr/>
        </p:nvCxnSpPr>
        <p:spPr>
          <a:xfrm>
            <a:off x="2195513" y="4365625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32 Conector recto"/>
          <p:cNvCxnSpPr/>
          <p:nvPr/>
        </p:nvCxnSpPr>
        <p:spPr>
          <a:xfrm>
            <a:off x="900113" y="4508500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33 Conector recto"/>
          <p:cNvCxnSpPr/>
          <p:nvPr/>
        </p:nvCxnSpPr>
        <p:spPr>
          <a:xfrm>
            <a:off x="900113" y="5661025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34 Conector recto"/>
          <p:cNvCxnSpPr/>
          <p:nvPr/>
        </p:nvCxnSpPr>
        <p:spPr>
          <a:xfrm flipH="1">
            <a:off x="908050" y="3205163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36 Conector recto"/>
          <p:cNvCxnSpPr/>
          <p:nvPr/>
        </p:nvCxnSpPr>
        <p:spPr>
          <a:xfrm flipH="1">
            <a:off x="3203575" y="3213100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37 Conector recto"/>
          <p:cNvCxnSpPr/>
          <p:nvPr/>
        </p:nvCxnSpPr>
        <p:spPr>
          <a:xfrm flipH="1">
            <a:off x="900113" y="4365625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38 Conector recto"/>
          <p:cNvCxnSpPr/>
          <p:nvPr/>
        </p:nvCxnSpPr>
        <p:spPr>
          <a:xfrm flipH="1">
            <a:off x="3203575" y="4365625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39 Conector recto"/>
          <p:cNvCxnSpPr/>
          <p:nvPr/>
        </p:nvCxnSpPr>
        <p:spPr>
          <a:xfrm>
            <a:off x="900113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42 Conector recto"/>
          <p:cNvCxnSpPr/>
          <p:nvPr/>
        </p:nvCxnSpPr>
        <p:spPr>
          <a:xfrm>
            <a:off x="450056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43 Conector recto"/>
          <p:cNvCxnSpPr/>
          <p:nvPr/>
        </p:nvCxnSpPr>
        <p:spPr>
          <a:xfrm>
            <a:off x="219551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44 Conector recto"/>
          <p:cNvCxnSpPr/>
          <p:nvPr/>
        </p:nvCxnSpPr>
        <p:spPr>
          <a:xfrm>
            <a:off x="3203575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6786E5E6-E9CD-4415-8B9F-885B524ED7D5}"/>
              </a:ext>
            </a:extLst>
          </p:cNvPr>
          <p:cNvSpPr/>
          <p:nvPr/>
        </p:nvSpPr>
        <p:spPr>
          <a:xfrm>
            <a:off x="251781" y="608592"/>
            <a:ext cx="2045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3</a:t>
            </a:r>
          </a:p>
        </p:txBody>
      </p:sp>
      <p:sp>
        <p:nvSpPr>
          <p:cNvPr id="47" name="Text Box 22">
            <a:extLst>
              <a:ext uri="{FF2B5EF4-FFF2-40B4-BE49-F238E27FC236}">
                <a16:creationId xmlns:a16="http://schemas.microsoft.com/office/drawing/2014/main" id="{94330AE4-5680-4D67-99AA-6377E38EF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04" y="1030915"/>
            <a:ext cx="8280400" cy="830997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Find the angle between the line segment DG and the base plane EFGH</a:t>
            </a:r>
            <a:endParaRPr lang="en-GB" dirty="0"/>
          </a:p>
        </p:txBody>
      </p:sp>
      <p:sp>
        <p:nvSpPr>
          <p:cNvPr id="17" name="45 Rectángulo">
            <a:extLst>
              <a:ext uri="{FF2B5EF4-FFF2-40B4-BE49-F238E27FC236}">
                <a16:creationId xmlns:a16="http://schemas.microsoft.com/office/drawing/2014/main" id="{6C406BAF-3F93-E00D-07C0-0BD96D137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04" y="1890236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Drawing the segment DG</a:t>
            </a:r>
          </a:p>
        </p:txBody>
      </p:sp>
      <p:sp>
        <p:nvSpPr>
          <p:cNvPr id="30" name="Text Box 5">
            <a:extLst>
              <a:ext uri="{FF2B5EF4-FFF2-40B4-BE49-F238E27FC236}">
                <a16:creationId xmlns:a16="http://schemas.microsoft.com/office/drawing/2014/main" id="{63835320-35E6-FC7A-17B8-6B788257C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110" y="2323921"/>
            <a:ext cx="60216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/>
              <a:t>The projection of DG onto the base plane EFGH is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42C4226-8C4F-D0C2-1D9A-A12D3E45683B}"/>
              </a:ext>
            </a:extLst>
          </p:cNvPr>
          <p:cNvSpPr/>
          <p:nvPr/>
        </p:nvSpPr>
        <p:spPr>
          <a:xfrm>
            <a:off x="5173041" y="3018887"/>
            <a:ext cx="3363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The required angle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DE63C087-B15C-9E68-3249-F210118705F1}"/>
                  </a:ext>
                </a:extLst>
              </p:cNvPr>
              <p:cNvSpPr/>
              <p:nvPr/>
            </p:nvSpPr>
            <p:spPr>
              <a:xfrm>
                <a:off x="6552298" y="3550815"/>
                <a:ext cx="920445" cy="4739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acc>
                      <m:accPr>
                        <m:chr m:val="̂"/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acc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DE63C087-B15C-9E68-3249-F210118705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298" y="3550815"/>
                <a:ext cx="920445" cy="473976"/>
              </a:xfrm>
              <a:prstGeom prst="rect">
                <a:avLst/>
              </a:prstGeom>
              <a:blipFill>
                <a:blip r:embed="rId2"/>
                <a:stretch>
                  <a:fillRect t="-3846" r="-304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B2599245-744B-A118-6DE3-2723477B58CC}"/>
              </a:ext>
            </a:extLst>
          </p:cNvPr>
          <p:cNvSpPr txBox="1"/>
          <p:nvPr/>
        </p:nvSpPr>
        <p:spPr>
          <a:xfrm>
            <a:off x="6149977" y="2293143"/>
            <a:ext cx="10463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GH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1" name="Partial Circle 50">
            <a:extLst>
              <a:ext uri="{FF2B5EF4-FFF2-40B4-BE49-F238E27FC236}">
                <a16:creationId xmlns:a16="http://schemas.microsoft.com/office/drawing/2014/main" id="{E211799E-AA1E-3CA2-E805-ACEF3457BDE6}"/>
              </a:ext>
            </a:extLst>
          </p:cNvPr>
          <p:cNvSpPr/>
          <p:nvPr/>
        </p:nvSpPr>
        <p:spPr>
          <a:xfrm>
            <a:off x="2720975" y="5199603"/>
            <a:ext cx="914400" cy="914400"/>
          </a:xfrm>
          <a:prstGeom prst="pie">
            <a:avLst>
              <a:gd name="adj1" fmla="val 10689313"/>
              <a:gd name="adj2" fmla="val 12494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Line 24">
            <a:extLst>
              <a:ext uri="{FF2B5EF4-FFF2-40B4-BE49-F238E27FC236}">
                <a16:creationId xmlns:a16="http://schemas.microsoft.com/office/drawing/2014/main" id="{3F88CC00-7977-2853-1002-875A772C1E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5513" y="5649912"/>
            <a:ext cx="2284410" cy="14286"/>
          </a:xfrm>
          <a:prstGeom prst="line">
            <a:avLst/>
          </a:prstGeom>
          <a:noFill/>
          <a:ln w="34925">
            <a:solidFill>
              <a:srgbClr val="FF33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53" name="Line 23">
            <a:extLst>
              <a:ext uri="{FF2B5EF4-FFF2-40B4-BE49-F238E27FC236}">
                <a16:creationId xmlns:a16="http://schemas.microsoft.com/office/drawing/2014/main" id="{BB95483A-B8AD-B1D8-41EE-06A9360D66F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00112" y="4549772"/>
            <a:ext cx="2309812" cy="1107029"/>
          </a:xfrm>
          <a:prstGeom prst="line">
            <a:avLst/>
          </a:prstGeom>
          <a:noFill/>
          <a:ln w="254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54" name="62 Rectángulo">
            <a:extLst>
              <a:ext uri="{FF2B5EF4-FFF2-40B4-BE49-F238E27FC236}">
                <a16:creationId xmlns:a16="http://schemas.microsoft.com/office/drawing/2014/main" id="{E244518E-5FCC-116D-6DB1-66EC80BCF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9423" y="5557831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^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1C6187D-D93F-F6AC-CE44-026CFE7D0B0E}"/>
                  </a:ext>
                </a:extLst>
              </p:cNvPr>
              <p:cNvSpPr/>
              <p:nvPr/>
            </p:nvSpPr>
            <p:spPr>
              <a:xfrm>
                <a:off x="7599724" y="4032530"/>
                <a:ext cx="718466" cy="6258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400" b="1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1C6187D-D93F-F6AC-CE44-026CFE7D0B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9724" y="4032530"/>
                <a:ext cx="718466" cy="6258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55CF0A43-4D39-2369-759E-03C971D09E9B}"/>
                  </a:ext>
                </a:extLst>
              </p:cNvPr>
              <p:cNvSpPr/>
              <p:nvPr/>
            </p:nvSpPr>
            <p:spPr>
              <a:xfrm>
                <a:off x="5227629" y="4929190"/>
                <a:ext cx="1864613" cy="6258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Tan</a:t>
                </a:r>
                <a:r>
                  <a:rPr lang="en-GB" sz="2400" b="1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400" b="1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dirty="0">
                    <a:latin typeface="Symbol" panose="05050102010706020507" pitchFamily="18" charset="2"/>
                  </a:rPr>
                  <a:t>q</a:t>
                </a:r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55CF0A43-4D39-2369-759E-03C971D09E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629" y="4929190"/>
                <a:ext cx="1864613" cy="625877"/>
              </a:xfrm>
              <a:prstGeom prst="rect">
                <a:avLst/>
              </a:prstGeom>
              <a:blipFill>
                <a:blip r:embed="rId4"/>
                <a:stretch>
                  <a:fillRect l="-5246" r="-4590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 56">
            <a:extLst>
              <a:ext uri="{FF2B5EF4-FFF2-40B4-BE49-F238E27FC236}">
                <a16:creationId xmlns:a16="http://schemas.microsoft.com/office/drawing/2014/main" id="{195929DA-AC07-6D35-F5F1-556B528F0AD4}"/>
              </a:ext>
            </a:extLst>
          </p:cNvPr>
          <p:cNvSpPr/>
          <p:nvPr/>
        </p:nvSpPr>
        <p:spPr>
          <a:xfrm>
            <a:off x="4906010" y="5654934"/>
            <a:ext cx="3304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Angle </a:t>
            </a:r>
            <a:r>
              <a:rPr lang="en-GB" sz="2400" b="1" dirty="0">
                <a:latin typeface="Symbol" panose="05050102010706020507" pitchFamily="18" charset="2"/>
              </a:rPr>
              <a:t>q</a:t>
            </a:r>
            <a:r>
              <a:rPr lang="en-GB" sz="2400" b="1" dirty="0">
                <a:latin typeface="Comic Sans MS" panose="030F0702030302020204" pitchFamily="66" charset="0"/>
              </a:rPr>
              <a:t> = </a:t>
            </a:r>
            <a:r>
              <a:rPr lang="en-GB" sz="2400" dirty="0">
                <a:latin typeface="Comic Sans MS" panose="030F0702030302020204" pitchFamily="66" charset="0"/>
              </a:rPr>
              <a:t>DGH ≈</a:t>
            </a:r>
            <a:r>
              <a:rPr lang="en-GB" sz="2400" b="1" dirty="0">
                <a:latin typeface="Comic Sans MS" panose="030F0702030302020204" pitchFamily="66" charset="0"/>
              </a:rPr>
              <a:t>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31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o</a:t>
            </a:r>
            <a:endParaRPr lang="en-GB" sz="24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323E972-AADA-2F34-A860-376AB2CFE912}"/>
              </a:ext>
            </a:extLst>
          </p:cNvPr>
          <p:cNvSpPr/>
          <p:nvPr/>
        </p:nvSpPr>
        <p:spPr>
          <a:xfrm>
            <a:off x="5456458" y="4153126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Tan </a:t>
            </a:r>
            <a:r>
              <a:rPr lang="en-GB" sz="2400" b="1" dirty="0">
                <a:latin typeface="Symbol" panose="05050102010706020507" pitchFamily="18" charset="2"/>
              </a:rPr>
              <a:t>q</a:t>
            </a:r>
            <a:r>
              <a:rPr lang="en-GB" sz="2400" b="1" dirty="0">
                <a:latin typeface="Comic Sans MS" panose="030F0702030302020204" pitchFamily="66" charset="0"/>
              </a:rPr>
              <a:t> =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991D3B4-2F1D-E807-641C-1481449209D3}"/>
              </a:ext>
            </a:extLst>
          </p:cNvPr>
          <p:cNvSpPr/>
          <p:nvPr/>
        </p:nvSpPr>
        <p:spPr>
          <a:xfrm>
            <a:off x="2375256" y="5297962"/>
            <a:ext cx="3177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000" i="1" dirty="0">
                <a:latin typeface="Symbol" panose="05050102010706020507" pitchFamily="18" charset="2"/>
              </a:rPr>
              <a:t>q</a:t>
            </a:r>
            <a:endParaRPr lang="en-GB" sz="2000" i="1" dirty="0">
              <a:latin typeface="Comic Sans MS" panose="030F0702030302020204" pitchFamily="66" charset="0"/>
            </a:endParaRPr>
          </a:p>
        </p:txBody>
      </p:sp>
      <p:sp>
        <p:nvSpPr>
          <p:cNvPr id="60" name="Text Box 20">
            <a:extLst>
              <a:ext uri="{FF2B5EF4-FFF2-40B4-BE49-F238E27FC236}">
                <a16:creationId xmlns:a16="http://schemas.microsoft.com/office/drawing/2014/main" id="{9AA0E479-B7AB-105E-5F09-9112B2F44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2" y="4929609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 err="1">
                <a:latin typeface="Comic Sans MS" panose="030F0702030302020204" pitchFamily="66" charset="0"/>
              </a:rPr>
              <a:t>opp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61" name="Text Box 20">
            <a:extLst>
              <a:ext uri="{FF2B5EF4-FFF2-40B4-BE49-F238E27FC236}">
                <a16:creationId xmlns:a16="http://schemas.microsoft.com/office/drawing/2014/main" id="{8DE02D98-249E-7345-4617-5CC1EFD5E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163" y="5911692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 err="1">
                <a:latin typeface="Comic Sans MS" panose="030F0702030302020204" pitchFamily="66" charset="0"/>
              </a:rPr>
              <a:t>adj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62" name="Text Box 20">
            <a:extLst>
              <a:ext uri="{FF2B5EF4-FFF2-40B4-BE49-F238E27FC236}">
                <a16:creationId xmlns:a16="http://schemas.microsoft.com/office/drawing/2014/main" id="{87A02089-7135-65FD-B779-2EA0A5123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8596" y="4010305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opp</a:t>
            </a:r>
            <a:endParaRPr lang="en-GB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 Box 20">
            <a:extLst>
              <a:ext uri="{FF2B5EF4-FFF2-40B4-BE49-F238E27FC236}">
                <a16:creationId xmlns:a16="http://schemas.microsoft.com/office/drawing/2014/main" id="{D8DCEC6E-83DC-EB4F-3AA1-B73C5DA83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5371" y="439402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adj</a:t>
            </a:r>
            <a:endParaRPr lang="en-GB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FBA610A-7C27-58F9-0B8C-A7914CBD5BF9}"/>
              </a:ext>
            </a:extLst>
          </p:cNvPr>
          <p:cNvCxnSpPr/>
          <p:nvPr/>
        </p:nvCxnSpPr>
        <p:spPr>
          <a:xfrm>
            <a:off x="6812358" y="4405313"/>
            <a:ext cx="46831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1DB7938F-AA5F-D6E1-7D4E-33A43BCBD864}"/>
              </a:ext>
            </a:extLst>
          </p:cNvPr>
          <p:cNvSpPr/>
          <p:nvPr/>
        </p:nvSpPr>
        <p:spPr>
          <a:xfrm>
            <a:off x="7396034" y="413089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33927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0" grpId="0"/>
      <p:bldP spid="48" grpId="0"/>
      <p:bldP spid="49" grpId="0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916113" y="3017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506913" y="3094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839913" y="4160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506913" y="4237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68313" y="4389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211513" y="4465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544513" y="5532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3211513" y="5608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4462090" y="36274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3 cm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611313" y="56848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5 cm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3897313" y="49228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>
                <a:latin typeface="Comic Sans MS" panose="030F0702030302020204" pitchFamily="66" charset="0"/>
              </a:rPr>
              <a:t>12 cm</a:t>
            </a:r>
          </a:p>
        </p:txBody>
      </p:sp>
      <p:sp>
        <p:nvSpPr>
          <p:cNvPr id="16" name="Rectangle 5"/>
          <p:cNvSpPr txBox="1">
            <a:spLocks noChangeArrowheads="1"/>
          </p:cNvSpPr>
          <p:nvPr/>
        </p:nvSpPr>
        <p:spPr>
          <a:xfrm>
            <a:off x="254000" y="-26988"/>
            <a:ext cx="7773988" cy="611188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angle between a line and a plane</a:t>
            </a:r>
          </a:p>
        </p:txBody>
      </p:sp>
      <p:cxnSp>
        <p:nvCxnSpPr>
          <p:cNvPr id="18" name="28 Conector recto"/>
          <p:cNvCxnSpPr/>
          <p:nvPr/>
        </p:nvCxnSpPr>
        <p:spPr>
          <a:xfrm>
            <a:off x="2195513" y="3213100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31 Conector recto"/>
          <p:cNvCxnSpPr/>
          <p:nvPr/>
        </p:nvCxnSpPr>
        <p:spPr>
          <a:xfrm>
            <a:off x="2195513" y="4365625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32 Conector recto"/>
          <p:cNvCxnSpPr/>
          <p:nvPr/>
        </p:nvCxnSpPr>
        <p:spPr>
          <a:xfrm>
            <a:off x="900113" y="4508500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33 Conector recto"/>
          <p:cNvCxnSpPr/>
          <p:nvPr/>
        </p:nvCxnSpPr>
        <p:spPr>
          <a:xfrm>
            <a:off x="900113" y="5661025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34 Conector recto"/>
          <p:cNvCxnSpPr/>
          <p:nvPr/>
        </p:nvCxnSpPr>
        <p:spPr>
          <a:xfrm flipH="1">
            <a:off x="908050" y="3205163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36 Conector recto"/>
          <p:cNvCxnSpPr/>
          <p:nvPr/>
        </p:nvCxnSpPr>
        <p:spPr>
          <a:xfrm flipH="1">
            <a:off x="3203575" y="3213100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37 Conector recto"/>
          <p:cNvCxnSpPr/>
          <p:nvPr/>
        </p:nvCxnSpPr>
        <p:spPr>
          <a:xfrm flipH="1">
            <a:off x="900113" y="4365625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38 Conector recto"/>
          <p:cNvCxnSpPr/>
          <p:nvPr/>
        </p:nvCxnSpPr>
        <p:spPr>
          <a:xfrm flipH="1">
            <a:off x="3203575" y="4365625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39 Conector recto"/>
          <p:cNvCxnSpPr/>
          <p:nvPr/>
        </p:nvCxnSpPr>
        <p:spPr>
          <a:xfrm>
            <a:off x="900113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42 Conector recto"/>
          <p:cNvCxnSpPr/>
          <p:nvPr/>
        </p:nvCxnSpPr>
        <p:spPr>
          <a:xfrm>
            <a:off x="450056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43 Conector recto"/>
          <p:cNvCxnSpPr/>
          <p:nvPr/>
        </p:nvCxnSpPr>
        <p:spPr>
          <a:xfrm>
            <a:off x="219551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44 Conector recto"/>
          <p:cNvCxnSpPr/>
          <p:nvPr/>
        </p:nvCxnSpPr>
        <p:spPr>
          <a:xfrm>
            <a:off x="3203575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6786E5E6-E9CD-4415-8B9F-885B524ED7D5}"/>
              </a:ext>
            </a:extLst>
          </p:cNvPr>
          <p:cNvSpPr/>
          <p:nvPr/>
        </p:nvSpPr>
        <p:spPr>
          <a:xfrm>
            <a:off x="251781" y="608592"/>
            <a:ext cx="2045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4</a:t>
            </a:r>
          </a:p>
        </p:txBody>
      </p:sp>
      <p:sp>
        <p:nvSpPr>
          <p:cNvPr id="47" name="Text Box 22">
            <a:extLst>
              <a:ext uri="{FF2B5EF4-FFF2-40B4-BE49-F238E27FC236}">
                <a16:creationId xmlns:a16="http://schemas.microsoft.com/office/drawing/2014/main" id="{94330AE4-5680-4D67-99AA-6377E38EF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04" y="1030915"/>
            <a:ext cx="8280400" cy="830997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Find the angle between the line segment BH and the base plane EFGH</a:t>
            </a:r>
            <a:endParaRPr lang="en-GB" dirty="0"/>
          </a:p>
        </p:txBody>
      </p:sp>
      <p:sp>
        <p:nvSpPr>
          <p:cNvPr id="17" name="45 Rectángulo">
            <a:extLst>
              <a:ext uri="{FF2B5EF4-FFF2-40B4-BE49-F238E27FC236}">
                <a16:creationId xmlns:a16="http://schemas.microsoft.com/office/drawing/2014/main" id="{6C406BAF-3F93-E00D-07C0-0BD96D137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04" y="1890236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Drawing the segment BH</a:t>
            </a:r>
          </a:p>
        </p:txBody>
      </p:sp>
      <p:sp>
        <p:nvSpPr>
          <p:cNvPr id="30" name="Text Box 5">
            <a:extLst>
              <a:ext uri="{FF2B5EF4-FFF2-40B4-BE49-F238E27FC236}">
                <a16:creationId xmlns:a16="http://schemas.microsoft.com/office/drawing/2014/main" id="{63835320-35E6-FC7A-17B8-6B788257C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110" y="2323921"/>
            <a:ext cx="60216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/>
              <a:t>The projection of BH onto the base plane EFGH is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42C4226-8C4F-D0C2-1D9A-A12D3E45683B}"/>
              </a:ext>
            </a:extLst>
          </p:cNvPr>
          <p:cNvSpPr/>
          <p:nvPr/>
        </p:nvSpPr>
        <p:spPr>
          <a:xfrm>
            <a:off x="5140718" y="2762934"/>
            <a:ext cx="3363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The required angle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DE63C087-B15C-9E68-3249-F210118705F1}"/>
                  </a:ext>
                </a:extLst>
              </p:cNvPr>
              <p:cNvSpPr/>
              <p:nvPr/>
            </p:nvSpPr>
            <p:spPr>
              <a:xfrm>
                <a:off x="6566904" y="3262313"/>
                <a:ext cx="926536" cy="471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acc>
                      <m:accPr>
                        <m:chr m:val="̂"/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acc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DE63C087-B15C-9E68-3249-F210118705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904" y="3262313"/>
                <a:ext cx="926536" cy="471539"/>
              </a:xfrm>
              <a:prstGeom prst="rect">
                <a:avLst/>
              </a:prstGeom>
              <a:blipFill>
                <a:blip r:embed="rId2"/>
                <a:stretch>
                  <a:fillRect t="-5128" r="-35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B2599245-744B-A118-6DE3-2723477B58CC}"/>
              </a:ext>
            </a:extLst>
          </p:cNvPr>
          <p:cNvSpPr txBox="1"/>
          <p:nvPr/>
        </p:nvSpPr>
        <p:spPr>
          <a:xfrm>
            <a:off x="6149977" y="2293143"/>
            <a:ext cx="10463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HF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1" name="Partial Circle 50">
            <a:extLst>
              <a:ext uri="{FF2B5EF4-FFF2-40B4-BE49-F238E27FC236}">
                <a16:creationId xmlns:a16="http://schemas.microsoft.com/office/drawing/2014/main" id="{E211799E-AA1E-3CA2-E805-ACEF3457BDE6}"/>
              </a:ext>
            </a:extLst>
          </p:cNvPr>
          <p:cNvSpPr/>
          <p:nvPr/>
        </p:nvSpPr>
        <p:spPr>
          <a:xfrm>
            <a:off x="437504" y="5197734"/>
            <a:ext cx="914400" cy="914400"/>
          </a:xfrm>
          <a:prstGeom prst="pie">
            <a:avLst>
              <a:gd name="adj1" fmla="val 19716150"/>
              <a:gd name="adj2" fmla="val 205046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Line 24">
            <a:extLst>
              <a:ext uri="{FF2B5EF4-FFF2-40B4-BE49-F238E27FC236}">
                <a16:creationId xmlns:a16="http://schemas.microsoft.com/office/drawing/2014/main" id="{3F88CC00-7977-2853-1002-875A772C1E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5512" y="4365618"/>
            <a:ext cx="3548697" cy="1298580"/>
          </a:xfrm>
          <a:prstGeom prst="line">
            <a:avLst/>
          </a:prstGeom>
          <a:noFill/>
          <a:ln w="34925">
            <a:solidFill>
              <a:srgbClr val="FF33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Line 23">
            <a:extLst>
              <a:ext uri="{FF2B5EF4-FFF2-40B4-BE49-F238E27FC236}">
                <a16:creationId xmlns:a16="http://schemas.microsoft.com/office/drawing/2014/main" id="{BB95483A-B8AD-B1D8-41EE-06A9360D66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112" y="3221035"/>
            <a:ext cx="3580207" cy="2439981"/>
          </a:xfrm>
          <a:prstGeom prst="line">
            <a:avLst/>
          </a:prstGeom>
          <a:noFill/>
          <a:ln w="254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62 Rectángulo">
            <a:extLst>
              <a:ext uri="{FF2B5EF4-FFF2-40B4-BE49-F238E27FC236}">
                <a16:creationId xmlns:a16="http://schemas.microsoft.com/office/drawing/2014/main" id="{E244518E-5FCC-116D-6DB1-66EC80BCF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2509" y="6122911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^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1C6187D-D93F-F6AC-CE44-026CFE7D0B0E}"/>
                  </a:ext>
                </a:extLst>
              </p:cNvPr>
              <p:cNvSpPr/>
              <p:nvPr/>
            </p:nvSpPr>
            <p:spPr>
              <a:xfrm>
                <a:off x="7616200" y="3710219"/>
                <a:ext cx="904415" cy="624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𝑭𝑯</m:t>
                        </m:r>
                      </m:den>
                    </m:f>
                  </m:oMath>
                </a14:m>
                <a:r>
                  <a:rPr lang="en-GB" sz="2400" b="1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1C6187D-D93F-F6AC-CE44-026CFE7D0B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6200" y="3710219"/>
                <a:ext cx="904415" cy="6240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55CF0A43-4D39-2369-759E-03C971D09E9B}"/>
                  </a:ext>
                </a:extLst>
              </p:cNvPr>
              <p:cNvSpPr/>
              <p:nvPr/>
            </p:nvSpPr>
            <p:spPr>
              <a:xfrm>
                <a:off x="5165559" y="5533009"/>
                <a:ext cx="1999265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Tan</a:t>
                </a:r>
                <a:r>
                  <a:rPr lang="en-GB" sz="2400" b="1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GB" sz="2400" b="1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dirty="0">
                    <a:latin typeface="Symbol" panose="05050102010706020507" pitchFamily="18" charset="2"/>
                  </a:rPr>
                  <a:t>q</a:t>
                </a:r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55CF0A43-4D39-2369-759E-03C971D09E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559" y="5533009"/>
                <a:ext cx="1999265" cy="625812"/>
              </a:xfrm>
              <a:prstGeom prst="rect">
                <a:avLst/>
              </a:prstGeom>
              <a:blipFill>
                <a:blip r:embed="rId4"/>
                <a:stretch>
                  <a:fillRect l="-4573" r="-4268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 56">
            <a:extLst>
              <a:ext uri="{FF2B5EF4-FFF2-40B4-BE49-F238E27FC236}">
                <a16:creationId xmlns:a16="http://schemas.microsoft.com/office/drawing/2014/main" id="{195929DA-AC07-6D35-F5F1-556B528F0AD4}"/>
              </a:ext>
            </a:extLst>
          </p:cNvPr>
          <p:cNvSpPr/>
          <p:nvPr/>
        </p:nvSpPr>
        <p:spPr>
          <a:xfrm>
            <a:off x="4843940" y="6258753"/>
            <a:ext cx="3304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Angle </a:t>
            </a:r>
            <a:r>
              <a:rPr lang="en-GB" sz="2400" b="1" dirty="0">
                <a:latin typeface="Symbol" panose="05050102010706020507" pitchFamily="18" charset="2"/>
              </a:rPr>
              <a:t>q</a:t>
            </a:r>
            <a:r>
              <a:rPr lang="en-GB" sz="2400" b="1" dirty="0">
                <a:latin typeface="Comic Sans MS" panose="030F0702030302020204" pitchFamily="66" charset="0"/>
              </a:rPr>
              <a:t> = </a:t>
            </a:r>
            <a:r>
              <a:rPr lang="en-GB" sz="2400" dirty="0">
                <a:latin typeface="Comic Sans MS" panose="030F0702030302020204" pitchFamily="66" charset="0"/>
              </a:rPr>
              <a:t>DGH ≈</a:t>
            </a:r>
            <a:r>
              <a:rPr lang="en-GB" sz="2400" b="1" dirty="0">
                <a:latin typeface="Comic Sans MS" panose="030F0702030302020204" pitchFamily="66" charset="0"/>
              </a:rPr>
              <a:t>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13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o</a:t>
            </a:r>
            <a:endParaRPr lang="en-GB" sz="24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323E972-AADA-2F34-A860-376AB2CFE912}"/>
              </a:ext>
            </a:extLst>
          </p:cNvPr>
          <p:cNvSpPr/>
          <p:nvPr/>
        </p:nvSpPr>
        <p:spPr>
          <a:xfrm>
            <a:off x="5472934" y="3830815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Tan </a:t>
            </a:r>
            <a:r>
              <a:rPr lang="en-GB" sz="2400" b="1" dirty="0">
                <a:latin typeface="Symbol" panose="05050102010706020507" pitchFamily="18" charset="2"/>
              </a:rPr>
              <a:t>q</a:t>
            </a:r>
            <a:r>
              <a:rPr lang="en-GB" sz="2400" b="1" dirty="0">
                <a:latin typeface="Comic Sans MS" panose="030F0702030302020204" pitchFamily="66" charset="0"/>
              </a:rPr>
              <a:t> =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991D3B4-2F1D-E807-641C-1481449209D3}"/>
              </a:ext>
            </a:extLst>
          </p:cNvPr>
          <p:cNvSpPr/>
          <p:nvPr/>
        </p:nvSpPr>
        <p:spPr>
          <a:xfrm>
            <a:off x="1408946" y="5109090"/>
            <a:ext cx="3177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000" i="1" dirty="0">
                <a:latin typeface="Symbol" panose="05050102010706020507" pitchFamily="18" charset="2"/>
              </a:rPr>
              <a:t>q</a:t>
            </a:r>
            <a:endParaRPr lang="en-GB" sz="2000" i="1" dirty="0">
              <a:latin typeface="Comic Sans MS" panose="030F0702030302020204" pitchFamily="66" charset="0"/>
            </a:endParaRPr>
          </a:p>
        </p:txBody>
      </p:sp>
      <p:sp>
        <p:nvSpPr>
          <p:cNvPr id="60" name="Text Box 20">
            <a:extLst>
              <a:ext uri="{FF2B5EF4-FFF2-40B4-BE49-F238E27FC236}">
                <a16:creationId xmlns:a16="http://schemas.microsoft.com/office/drawing/2014/main" id="{9AA0E479-B7AB-105E-5F09-9112B2F44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359" y="386079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 err="1">
                <a:latin typeface="Comic Sans MS" panose="030F0702030302020204" pitchFamily="66" charset="0"/>
              </a:rPr>
              <a:t>opp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61" name="Text Box 20">
            <a:extLst>
              <a:ext uri="{FF2B5EF4-FFF2-40B4-BE49-F238E27FC236}">
                <a16:creationId xmlns:a16="http://schemas.microsoft.com/office/drawing/2014/main" id="{8DE02D98-249E-7345-4617-5CC1EFD5E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879" y="5091113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 err="1">
                <a:latin typeface="Comic Sans MS" panose="030F0702030302020204" pitchFamily="66" charset="0"/>
              </a:rPr>
              <a:t>adj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62" name="Text Box 20">
            <a:extLst>
              <a:ext uri="{FF2B5EF4-FFF2-40B4-BE49-F238E27FC236}">
                <a16:creationId xmlns:a16="http://schemas.microsoft.com/office/drawing/2014/main" id="{87A02089-7135-65FD-B779-2EA0A5123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5072" y="3687994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opp</a:t>
            </a:r>
            <a:endParaRPr lang="en-GB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 Box 20">
            <a:extLst>
              <a:ext uri="{FF2B5EF4-FFF2-40B4-BE49-F238E27FC236}">
                <a16:creationId xmlns:a16="http://schemas.microsoft.com/office/drawing/2014/main" id="{D8DCEC6E-83DC-EB4F-3AA1-B73C5DA83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1847" y="4071709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adj</a:t>
            </a:r>
            <a:endParaRPr lang="en-GB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FBA610A-7C27-58F9-0B8C-A7914CBD5BF9}"/>
              </a:ext>
            </a:extLst>
          </p:cNvPr>
          <p:cNvCxnSpPr/>
          <p:nvPr/>
        </p:nvCxnSpPr>
        <p:spPr>
          <a:xfrm>
            <a:off x="6828834" y="4083002"/>
            <a:ext cx="46831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1DB7938F-AA5F-D6E1-7D4E-33A43BCBD864}"/>
              </a:ext>
            </a:extLst>
          </p:cNvPr>
          <p:cNvSpPr/>
          <p:nvPr/>
        </p:nvSpPr>
        <p:spPr>
          <a:xfrm>
            <a:off x="7412510" y="3808588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C4074B-F862-E9B2-10CC-7EA9ECBDB3C7}"/>
              </a:ext>
            </a:extLst>
          </p:cNvPr>
          <p:cNvSpPr/>
          <p:nvPr/>
        </p:nvSpPr>
        <p:spPr>
          <a:xfrm>
            <a:off x="5019802" y="4389858"/>
            <a:ext cx="40863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Using Pythagoras to find FH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E153AF-4729-9C92-B51A-72949CA0DB61}"/>
                  </a:ext>
                </a:extLst>
              </p:cNvPr>
              <p:cNvSpPr txBox="1"/>
              <p:nvPr/>
            </p:nvSpPr>
            <p:spPr>
              <a:xfrm>
                <a:off x="5415398" y="4900286"/>
                <a:ext cx="2364686" cy="4737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E153AF-4729-9C92-B51A-72949CA0D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398" y="4900286"/>
                <a:ext cx="2364686" cy="4737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E964EF87-DCB5-5F99-7963-2DFBEA979EE5}"/>
              </a:ext>
            </a:extLst>
          </p:cNvPr>
          <p:cNvSpPr/>
          <p:nvPr/>
        </p:nvSpPr>
        <p:spPr>
          <a:xfrm>
            <a:off x="7882298" y="4921861"/>
            <a:ext cx="880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= 13</a:t>
            </a:r>
          </a:p>
        </p:txBody>
      </p:sp>
    </p:spTree>
    <p:extLst>
      <p:ext uri="{BB962C8B-B14F-4D97-AF65-F5344CB8AC3E}">
        <p14:creationId xmlns:p14="http://schemas.microsoft.com/office/powerpoint/2010/main" val="43367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0" grpId="0"/>
      <p:bldP spid="48" grpId="0"/>
      <p:bldP spid="49" grpId="0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6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7348" y="745168"/>
            <a:ext cx="5448313" cy="35004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328730" y="212955"/>
            <a:ext cx="6205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177844" y="4786796"/>
            <a:ext cx="450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07205" y="531117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621141" y="5834390"/>
            <a:ext cx="362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1574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31105" y="426357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7558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F3622A-F203-43A4-8C2F-280BD01DFCEC}" vid="{3423C24D-59EF-4E21-8638-57C4530C00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4b_IBAA</Template>
  <TotalTime>1421</TotalTime>
  <Words>370</Words>
  <Application>Microsoft Office PowerPoint</Application>
  <PresentationFormat>On-screen Show (4:3)</PresentationFormat>
  <Paragraphs>105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angle between a line and a plane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23</cp:revision>
  <dcterms:created xsi:type="dcterms:W3CDTF">2021-06-15T19:01:56Z</dcterms:created>
  <dcterms:modified xsi:type="dcterms:W3CDTF">2023-08-19T17:55:17Z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