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342" r:id="rId4"/>
    <p:sldId id="343" r:id="rId5"/>
    <p:sldId id="268" r:id="rId6"/>
    <p:sldId id="269" r:id="rId7"/>
    <p:sldId id="340" r:id="rId8"/>
    <p:sldId id="341" r:id="rId9"/>
    <p:sldId id="339" r:id="rId1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6600"/>
    <a:srgbClr val="D3DDFF"/>
    <a:srgbClr val="FF9900"/>
    <a:srgbClr val="010066"/>
    <a:srgbClr val="FFBDBF"/>
    <a:srgbClr val="FF7C80"/>
    <a:srgbClr val="B0D763"/>
    <a:srgbClr val="DDEE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28808C-D470-479D-97DF-E3C8681C10ED}" type="slidenum">
              <a:rPr lang="en-GB"/>
              <a:pPr/>
              <a:t>2</a:t>
            </a:fld>
            <a:endParaRPr lang="en-GB"/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591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28808C-D470-479D-97DF-E3C8681C10ED}" type="slidenum">
              <a:rPr lang="en-GB"/>
              <a:pPr/>
              <a:t>3</a:t>
            </a:fld>
            <a:endParaRPr lang="en-GB"/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967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28808C-D470-479D-97DF-E3C8681C10ED}" type="slidenum">
              <a:rPr lang="en-GB"/>
              <a:pPr/>
              <a:t>4</a:t>
            </a:fld>
            <a:endParaRPr lang="en-GB"/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658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28808C-D470-479D-97DF-E3C8681C10ED}" type="slidenum">
              <a:rPr lang="en-GB"/>
              <a:pPr/>
              <a:t>5</a:t>
            </a:fld>
            <a:endParaRPr lang="en-GB"/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508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28808C-D470-479D-97DF-E3C8681C10ED}" type="slidenum">
              <a:rPr lang="en-GB"/>
              <a:pPr/>
              <a:t>6</a:t>
            </a:fld>
            <a:endParaRPr lang="en-GB"/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088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28808C-D470-479D-97DF-E3C8681C10ED}" type="slidenum">
              <a:rPr lang="en-GB"/>
              <a:pPr/>
              <a:t>7</a:t>
            </a:fld>
            <a:endParaRPr lang="en-GB"/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552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28808C-D470-479D-97DF-E3C8681C10ED}" type="slidenum">
              <a:rPr lang="en-GB"/>
              <a:pPr/>
              <a:t>8</a:t>
            </a:fld>
            <a:endParaRPr lang="en-GB"/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211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19 March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19 March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/>
              <a:t>Sign diagrams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>
            <a:normAutofit/>
          </a:bodyPr>
          <a:lstStyle/>
          <a:p>
            <a:pPr marL="633413" indent="-633413" algn="l">
              <a:tabLst>
                <a:tab pos="633413" algn="l"/>
              </a:tabLst>
            </a:pPr>
            <a:r>
              <a:rPr lang="en-US" dirty="0"/>
              <a:t>LO: To use sign diagrams to determine the sign of a function.</a:t>
            </a:r>
          </a:p>
          <a:p>
            <a:pPr marL="633413" indent="-633413" algn="l">
              <a:tabLst>
                <a:tab pos="633413" algn="l"/>
              </a:tabLst>
            </a:pPr>
            <a:r>
              <a:rPr lang="en-US" dirty="0"/>
              <a:t>	</a:t>
            </a:r>
            <a:endParaRPr lang="en-GB" dirty="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A013FAC2-7CCE-406E-A4F6-F4EBBD76A395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BFD1D9A6-7227-4B6C-9731-E222CD6C30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576397" y="4419600"/>
            <a:ext cx="765872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use a solid line to indicate where the function is zero</a:t>
            </a:r>
            <a:endParaRPr lang="en-GB" sz="2400" dirty="0"/>
          </a:p>
        </p:txBody>
      </p:sp>
      <p:sp>
        <p:nvSpPr>
          <p:cNvPr id="28" name="Rectangle 2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290958" y="154057"/>
            <a:ext cx="8229600" cy="50405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-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Sign diagrams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CEB90AAC-CD0A-561A-6415-99CF8BDED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9411" y="1418296"/>
            <a:ext cx="636641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horizontal line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which represents the x-axis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6A0DE445-4171-F5B2-3A77-EB2FA5DEC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1069" y="3107718"/>
            <a:ext cx="6961455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Positive (+)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negative (‒)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signs indicating where the function is positive or negative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38EC5BA2-7167-1F54-92AB-6CB8863FF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1070" y="2100225"/>
            <a:ext cx="6961455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Critical values,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which indicate where the function is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zero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undefined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CA548D2B-0116-CCFF-667A-CE65E7730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074" y="677333"/>
            <a:ext cx="374625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 diagrams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consist of: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3AE47F42-D0B0-6DAD-02D2-910FB2CE7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397" y="5176851"/>
            <a:ext cx="7689429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We use a dashed line where the function is undefined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5492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2" grpId="0"/>
      <p:bldP spid="4" grpId="0"/>
      <p:bldP spid="6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613">
            <a:extLst>
              <a:ext uri="{FF2B5EF4-FFF2-40B4-BE49-F238E27FC236}">
                <a16:creationId xmlns:a16="http://schemas.microsoft.com/office/drawing/2014/main" id="{C201DED3-AD85-D44E-E9B0-6FC05565B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2234" y="5017641"/>
            <a:ext cx="2872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10" name="Text Box 613">
            <a:extLst>
              <a:ext uri="{FF2B5EF4-FFF2-40B4-BE49-F238E27FC236}">
                <a16:creationId xmlns:a16="http://schemas.microsoft.com/office/drawing/2014/main" id="{ED90D21B-CC5A-6119-5427-B0E5C6FE7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1054" y="5040783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DDAAA98-1C82-95A7-9F6C-4A29AAB13F10}"/>
              </a:ext>
            </a:extLst>
          </p:cNvPr>
          <p:cNvCxnSpPr/>
          <p:nvPr/>
        </p:nvCxnSpPr>
        <p:spPr>
          <a:xfrm flipH="1">
            <a:off x="7749680" y="5176660"/>
            <a:ext cx="0" cy="274320"/>
          </a:xfrm>
          <a:prstGeom prst="line">
            <a:avLst/>
          </a:prstGeom>
          <a:ln w="2222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2467041" y="551887"/>
            <a:ext cx="480756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Consider the function </a:t>
            </a:r>
            <a:r>
              <a:rPr lang="en-GB" sz="2400" i="1" dirty="0"/>
              <a:t>y</a:t>
            </a:r>
            <a:r>
              <a:rPr lang="en-GB" sz="2400" dirty="0"/>
              <a:t> = </a:t>
            </a:r>
            <a:r>
              <a:rPr lang="en-GB" sz="2400" i="1" dirty="0"/>
              <a:t>f</a:t>
            </a:r>
            <a:r>
              <a:rPr lang="en-GB" sz="2400" dirty="0"/>
              <a:t>(</a:t>
            </a:r>
            <a:r>
              <a:rPr lang="en-GB" i="1" dirty="0"/>
              <a:t>x</a:t>
            </a:r>
            <a:r>
              <a:rPr lang="en-GB" dirty="0"/>
              <a:t>)</a:t>
            </a:r>
            <a:r>
              <a:rPr lang="en-GB" sz="2400" dirty="0"/>
              <a:t> </a:t>
            </a:r>
          </a:p>
        </p:txBody>
      </p:sp>
      <p:sp>
        <p:nvSpPr>
          <p:cNvPr id="28" name="Rectangle 2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290958" y="76200"/>
            <a:ext cx="8229600" cy="50405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-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Sign diagrams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B94543A-0308-319A-70FD-9FB97203C703}"/>
              </a:ext>
            </a:extLst>
          </p:cNvPr>
          <p:cNvGrpSpPr/>
          <p:nvPr/>
        </p:nvGrpSpPr>
        <p:grpSpPr>
          <a:xfrm>
            <a:off x="5247350" y="5400981"/>
            <a:ext cx="3566160" cy="322627"/>
            <a:chOff x="5181669" y="5817401"/>
            <a:chExt cx="3566160" cy="322627"/>
          </a:xfrm>
        </p:grpSpPr>
        <p:sp>
          <p:nvSpPr>
            <p:cNvPr id="61" name="Line 605"/>
            <p:cNvSpPr>
              <a:spLocks noChangeShapeType="1"/>
            </p:cNvSpPr>
            <p:nvPr/>
          </p:nvSpPr>
          <p:spPr bwMode="auto">
            <a:xfrm>
              <a:off x="5181669" y="5817401"/>
              <a:ext cx="35661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Text Box 637"/>
            <p:cNvSpPr txBox="1">
              <a:spLocks noChangeArrowheads="1"/>
            </p:cNvSpPr>
            <p:nvPr/>
          </p:nvSpPr>
          <p:spPr bwMode="auto">
            <a:xfrm>
              <a:off x="6939388" y="5893675"/>
              <a:ext cx="29210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3" name="Text Box 612"/>
            <p:cNvSpPr txBox="1">
              <a:spLocks noChangeArrowheads="1"/>
            </p:cNvSpPr>
            <p:nvPr/>
          </p:nvSpPr>
          <p:spPr bwMode="auto">
            <a:xfrm>
              <a:off x="7290036" y="5895421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64" name="Text Box 613"/>
            <p:cNvSpPr txBox="1">
              <a:spLocks noChangeArrowheads="1"/>
            </p:cNvSpPr>
            <p:nvPr/>
          </p:nvSpPr>
          <p:spPr bwMode="auto">
            <a:xfrm>
              <a:off x="7551423" y="5883998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65" name="Text Box 614"/>
            <p:cNvSpPr txBox="1">
              <a:spLocks noChangeArrowheads="1"/>
            </p:cNvSpPr>
            <p:nvPr/>
          </p:nvSpPr>
          <p:spPr bwMode="auto">
            <a:xfrm>
              <a:off x="7865984" y="5895553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66" name="Text Box 628"/>
            <p:cNvSpPr txBox="1">
              <a:spLocks noChangeArrowheads="1"/>
            </p:cNvSpPr>
            <p:nvPr/>
          </p:nvSpPr>
          <p:spPr bwMode="auto">
            <a:xfrm>
              <a:off x="5956990" y="5889161"/>
              <a:ext cx="3810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67" name="Text Box 629"/>
            <p:cNvSpPr txBox="1">
              <a:spLocks noChangeArrowheads="1"/>
            </p:cNvSpPr>
            <p:nvPr/>
          </p:nvSpPr>
          <p:spPr bwMode="auto">
            <a:xfrm>
              <a:off x="6283566" y="5889160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68" name="Text Box 630"/>
            <p:cNvSpPr txBox="1">
              <a:spLocks noChangeArrowheads="1"/>
            </p:cNvSpPr>
            <p:nvPr/>
          </p:nvSpPr>
          <p:spPr bwMode="auto">
            <a:xfrm>
              <a:off x="6600731" y="5895553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cxnSp>
          <p:nvCxnSpPr>
            <p:cNvPr id="69" name="Straight Connector 68"/>
            <p:cNvCxnSpPr/>
            <p:nvPr/>
          </p:nvCxnSpPr>
          <p:spPr>
            <a:xfrm>
              <a:off x="613831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645708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76315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706541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7407398" y="5848289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7685171" y="58293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7976001" y="583567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 Box 613"/>
          <p:cNvSpPr txBox="1">
            <a:spLocks noChangeArrowheads="1"/>
          </p:cNvSpPr>
          <p:nvPr/>
        </p:nvSpPr>
        <p:spPr bwMode="auto">
          <a:xfrm>
            <a:off x="8244828" y="5040783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78" name="Text Box 613"/>
          <p:cNvSpPr txBox="1">
            <a:spLocks noChangeArrowheads="1"/>
          </p:cNvSpPr>
          <p:nvPr/>
        </p:nvSpPr>
        <p:spPr bwMode="auto">
          <a:xfrm>
            <a:off x="6742494" y="5031497"/>
            <a:ext cx="2872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3AE47F42-D0B0-6DAD-02D2-910FB2CE7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568" y="1283534"/>
            <a:ext cx="480756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Find the critical values</a:t>
            </a:r>
            <a:endParaRPr lang="en-GB" sz="2400" dirty="0"/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3A860B93-5F6F-7F90-BB99-BD498CBBD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406" y="892165"/>
            <a:ext cx="480756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Draw the corresponding sign diagram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ADC91ACE-97BC-D3F7-95C0-6E01A8206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925" y="1684454"/>
            <a:ext cx="382776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where the function is zero</a:t>
            </a: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5143953D-262E-12BA-3F67-1A37EE9AC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86" y="5389543"/>
            <a:ext cx="509983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This is the corresponding sign diagram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6D4D7DC-2653-DB55-5E93-09A289513BC9}"/>
              </a:ext>
            </a:extLst>
          </p:cNvPr>
          <p:cNvSpPr/>
          <p:nvPr/>
        </p:nvSpPr>
        <p:spPr>
          <a:xfrm>
            <a:off x="5166334" y="2765612"/>
            <a:ext cx="2545894" cy="2001572"/>
          </a:xfrm>
          <a:custGeom>
            <a:avLst/>
            <a:gdLst>
              <a:gd name="connsiteX0" fmla="*/ 0 w 2536166"/>
              <a:gd name="connsiteY0" fmla="*/ 1328468 h 1612465"/>
              <a:gd name="connsiteX1" fmla="*/ 356559 w 2536166"/>
              <a:gd name="connsiteY1" fmla="*/ 1345721 h 1612465"/>
              <a:gd name="connsiteX2" fmla="*/ 960408 w 2536166"/>
              <a:gd name="connsiteY2" fmla="*/ 1414732 h 1612465"/>
              <a:gd name="connsiteX3" fmla="*/ 1541253 w 2536166"/>
              <a:gd name="connsiteY3" fmla="*/ 1552755 h 1612465"/>
              <a:gd name="connsiteX4" fmla="*/ 1851804 w 2536166"/>
              <a:gd name="connsiteY4" fmla="*/ 1610264 h 1612465"/>
              <a:gd name="connsiteX5" fmla="*/ 2024332 w 2536166"/>
              <a:gd name="connsiteY5" fmla="*/ 1587261 h 1612465"/>
              <a:gd name="connsiteX6" fmla="*/ 2196860 w 2536166"/>
              <a:gd name="connsiteY6" fmla="*/ 1466491 h 1612465"/>
              <a:gd name="connsiteX7" fmla="*/ 2294626 w 2536166"/>
              <a:gd name="connsiteY7" fmla="*/ 1311215 h 1612465"/>
              <a:gd name="connsiteX8" fmla="*/ 2438400 w 2536166"/>
              <a:gd name="connsiteY8" fmla="*/ 701615 h 1612465"/>
              <a:gd name="connsiteX9" fmla="*/ 2536166 w 2536166"/>
              <a:gd name="connsiteY9" fmla="*/ 0 h 1612465"/>
              <a:gd name="connsiteX0" fmla="*/ 0 w 2545894"/>
              <a:gd name="connsiteY0" fmla="*/ 1717575 h 2001572"/>
              <a:gd name="connsiteX1" fmla="*/ 356559 w 2545894"/>
              <a:gd name="connsiteY1" fmla="*/ 1734828 h 2001572"/>
              <a:gd name="connsiteX2" fmla="*/ 960408 w 2545894"/>
              <a:gd name="connsiteY2" fmla="*/ 1803839 h 2001572"/>
              <a:gd name="connsiteX3" fmla="*/ 1541253 w 2545894"/>
              <a:gd name="connsiteY3" fmla="*/ 1941862 h 2001572"/>
              <a:gd name="connsiteX4" fmla="*/ 1851804 w 2545894"/>
              <a:gd name="connsiteY4" fmla="*/ 1999371 h 2001572"/>
              <a:gd name="connsiteX5" fmla="*/ 2024332 w 2545894"/>
              <a:gd name="connsiteY5" fmla="*/ 1976368 h 2001572"/>
              <a:gd name="connsiteX6" fmla="*/ 2196860 w 2545894"/>
              <a:gd name="connsiteY6" fmla="*/ 1855598 h 2001572"/>
              <a:gd name="connsiteX7" fmla="*/ 2294626 w 2545894"/>
              <a:gd name="connsiteY7" fmla="*/ 1700322 h 2001572"/>
              <a:gd name="connsiteX8" fmla="*/ 2438400 w 2545894"/>
              <a:gd name="connsiteY8" fmla="*/ 1090722 h 2001572"/>
              <a:gd name="connsiteX9" fmla="*/ 2545894 w 2545894"/>
              <a:gd name="connsiteY9" fmla="*/ 0 h 2001572"/>
              <a:gd name="connsiteX0" fmla="*/ 0 w 2545894"/>
              <a:gd name="connsiteY0" fmla="*/ 1717575 h 2001572"/>
              <a:gd name="connsiteX1" fmla="*/ 356559 w 2545894"/>
              <a:gd name="connsiteY1" fmla="*/ 1734828 h 2001572"/>
              <a:gd name="connsiteX2" fmla="*/ 960408 w 2545894"/>
              <a:gd name="connsiteY2" fmla="*/ 1803839 h 2001572"/>
              <a:gd name="connsiteX3" fmla="*/ 1541253 w 2545894"/>
              <a:gd name="connsiteY3" fmla="*/ 1941862 h 2001572"/>
              <a:gd name="connsiteX4" fmla="*/ 1851804 w 2545894"/>
              <a:gd name="connsiteY4" fmla="*/ 1999371 h 2001572"/>
              <a:gd name="connsiteX5" fmla="*/ 2024332 w 2545894"/>
              <a:gd name="connsiteY5" fmla="*/ 1976368 h 2001572"/>
              <a:gd name="connsiteX6" fmla="*/ 2196860 w 2545894"/>
              <a:gd name="connsiteY6" fmla="*/ 1855598 h 2001572"/>
              <a:gd name="connsiteX7" fmla="*/ 2294626 w 2545894"/>
              <a:gd name="connsiteY7" fmla="*/ 1700322 h 2001572"/>
              <a:gd name="connsiteX8" fmla="*/ 2438400 w 2545894"/>
              <a:gd name="connsiteY8" fmla="*/ 1090722 h 2001572"/>
              <a:gd name="connsiteX9" fmla="*/ 2545894 w 2545894"/>
              <a:gd name="connsiteY9" fmla="*/ 0 h 2001572"/>
              <a:gd name="connsiteX0" fmla="*/ 0 w 2545894"/>
              <a:gd name="connsiteY0" fmla="*/ 1717575 h 2001572"/>
              <a:gd name="connsiteX1" fmla="*/ 356559 w 2545894"/>
              <a:gd name="connsiteY1" fmla="*/ 1734828 h 2001572"/>
              <a:gd name="connsiteX2" fmla="*/ 960408 w 2545894"/>
              <a:gd name="connsiteY2" fmla="*/ 1803839 h 2001572"/>
              <a:gd name="connsiteX3" fmla="*/ 1541253 w 2545894"/>
              <a:gd name="connsiteY3" fmla="*/ 1941862 h 2001572"/>
              <a:gd name="connsiteX4" fmla="*/ 1851804 w 2545894"/>
              <a:gd name="connsiteY4" fmla="*/ 1999371 h 2001572"/>
              <a:gd name="connsiteX5" fmla="*/ 2024332 w 2545894"/>
              <a:gd name="connsiteY5" fmla="*/ 1976368 h 2001572"/>
              <a:gd name="connsiteX6" fmla="*/ 2196860 w 2545894"/>
              <a:gd name="connsiteY6" fmla="*/ 1855598 h 2001572"/>
              <a:gd name="connsiteX7" fmla="*/ 2294626 w 2545894"/>
              <a:gd name="connsiteY7" fmla="*/ 1700322 h 2001572"/>
              <a:gd name="connsiteX8" fmla="*/ 2438400 w 2545894"/>
              <a:gd name="connsiteY8" fmla="*/ 1090722 h 2001572"/>
              <a:gd name="connsiteX9" fmla="*/ 2545894 w 2545894"/>
              <a:gd name="connsiteY9" fmla="*/ 0 h 2001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45894" h="2001572">
                <a:moveTo>
                  <a:pt x="0" y="1717575"/>
                </a:moveTo>
                <a:cubicBezTo>
                  <a:pt x="98245" y="1719013"/>
                  <a:pt x="196491" y="1720451"/>
                  <a:pt x="356559" y="1734828"/>
                </a:cubicBezTo>
                <a:cubicBezTo>
                  <a:pt x="516627" y="1749205"/>
                  <a:pt x="762959" y="1769333"/>
                  <a:pt x="960408" y="1803839"/>
                </a:cubicBezTo>
                <a:cubicBezTo>
                  <a:pt x="1157857" y="1838345"/>
                  <a:pt x="1392687" y="1909273"/>
                  <a:pt x="1541253" y="1941862"/>
                </a:cubicBezTo>
                <a:cubicBezTo>
                  <a:pt x="1689819" y="1974451"/>
                  <a:pt x="1771291" y="1993620"/>
                  <a:pt x="1851804" y="1999371"/>
                </a:cubicBezTo>
                <a:cubicBezTo>
                  <a:pt x="1932317" y="2005122"/>
                  <a:pt x="1966823" y="2000330"/>
                  <a:pt x="2024332" y="1976368"/>
                </a:cubicBezTo>
                <a:cubicBezTo>
                  <a:pt x="2081841" y="1952406"/>
                  <a:pt x="2151811" y="1901606"/>
                  <a:pt x="2196860" y="1855598"/>
                </a:cubicBezTo>
                <a:cubicBezTo>
                  <a:pt x="2241909" y="1809590"/>
                  <a:pt x="2254369" y="1827801"/>
                  <a:pt x="2294626" y="1700322"/>
                </a:cubicBezTo>
                <a:cubicBezTo>
                  <a:pt x="2334883" y="1572843"/>
                  <a:pt x="2398143" y="1309258"/>
                  <a:pt x="2438400" y="1090722"/>
                </a:cubicBezTo>
                <a:cubicBezTo>
                  <a:pt x="2478657" y="872186"/>
                  <a:pt x="2536595" y="260994"/>
                  <a:pt x="2545894" y="0"/>
                </a:cubicBezTo>
              </a:path>
            </a:pathLst>
          </a:custGeom>
          <a:noFill/>
          <a:ln w="22225">
            <a:solidFill>
              <a:srgbClr val="FF0000"/>
            </a:solidFill>
            <a:headEnd type="triangle" w="lg" len="med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0150CF9-5D6A-2AA2-3798-B8B518F71D9D}"/>
              </a:ext>
            </a:extLst>
          </p:cNvPr>
          <p:cNvSpPr/>
          <p:nvPr/>
        </p:nvSpPr>
        <p:spPr>
          <a:xfrm>
            <a:off x="7812530" y="3660475"/>
            <a:ext cx="862642" cy="1535502"/>
          </a:xfrm>
          <a:custGeom>
            <a:avLst/>
            <a:gdLst>
              <a:gd name="connsiteX0" fmla="*/ 0 w 1587261"/>
              <a:gd name="connsiteY0" fmla="*/ 1892061 h 1892061"/>
              <a:gd name="connsiteX1" fmla="*/ 46008 w 1587261"/>
              <a:gd name="connsiteY1" fmla="*/ 1547004 h 1892061"/>
              <a:gd name="connsiteX2" fmla="*/ 149525 w 1587261"/>
              <a:gd name="connsiteY2" fmla="*/ 1253706 h 1892061"/>
              <a:gd name="connsiteX3" fmla="*/ 207034 w 1587261"/>
              <a:gd name="connsiteY3" fmla="*/ 1109932 h 1892061"/>
              <a:gd name="connsiteX4" fmla="*/ 448574 w 1587261"/>
              <a:gd name="connsiteY4" fmla="*/ 747623 h 1892061"/>
              <a:gd name="connsiteX5" fmla="*/ 632604 w 1587261"/>
              <a:gd name="connsiteY5" fmla="*/ 534838 h 1892061"/>
              <a:gd name="connsiteX6" fmla="*/ 862642 w 1587261"/>
              <a:gd name="connsiteY6" fmla="*/ 356559 h 1892061"/>
              <a:gd name="connsiteX7" fmla="*/ 1098430 w 1587261"/>
              <a:gd name="connsiteY7" fmla="*/ 224287 h 1892061"/>
              <a:gd name="connsiteX8" fmla="*/ 1362974 w 1587261"/>
              <a:gd name="connsiteY8" fmla="*/ 92015 h 1892061"/>
              <a:gd name="connsiteX9" fmla="*/ 1587261 w 1587261"/>
              <a:gd name="connsiteY9" fmla="*/ 0 h 1892061"/>
              <a:gd name="connsiteX0" fmla="*/ 0 w 1587261"/>
              <a:gd name="connsiteY0" fmla="*/ 1892061 h 1892061"/>
              <a:gd name="connsiteX1" fmla="*/ 46008 w 1587261"/>
              <a:gd name="connsiteY1" fmla="*/ 1547004 h 1892061"/>
              <a:gd name="connsiteX2" fmla="*/ 149525 w 1587261"/>
              <a:gd name="connsiteY2" fmla="*/ 1253706 h 1892061"/>
              <a:gd name="connsiteX3" fmla="*/ 207034 w 1587261"/>
              <a:gd name="connsiteY3" fmla="*/ 1109932 h 1892061"/>
              <a:gd name="connsiteX4" fmla="*/ 448574 w 1587261"/>
              <a:gd name="connsiteY4" fmla="*/ 747623 h 1892061"/>
              <a:gd name="connsiteX5" fmla="*/ 632604 w 1587261"/>
              <a:gd name="connsiteY5" fmla="*/ 534838 h 1892061"/>
              <a:gd name="connsiteX6" fmla="*/ 862642 w 1587261"/>
              <a:gd name="connsiteY6" fmla="*/ 356559 h 1892061"/>
              <a:gd name="connsiteX7" fmla="*/ 1098430 w 1587261"/>
              <a:gd name="connsiteY7" fmla="*/ 224287 h 1892061"/>
              <a:gd name="connsiteX8" fmla="*/ 1587261 w 1587261"/>
              <a:gd name="connsiteY8" fmla="*/ 0 h 1892061"/>
              <a:gd name="connsiteX0" fmla="*/ 0 w 1098430"/>
              <a:gd name="connsiteY0" fmla="*/ 1667774 h 1667774"/>
              <a:gd name="connsiteX1" fmla="*/ 46008 w 1098430"/>
              <a:gd name="connsiteY1" fmla="*/ 1322717 h 1667774"/>
              <a:gd name="connsiteX2" fmla="*/ 149525 w 1098430"/>
              <a:gd name="connsiteY2" fmla="*/ 1029419 h 1667774"/>
              <a:gd name="connsiteX3" fmla="*/ 207034 w 1098430"/>
              <a:gd name="connsiteY3" fmla="*/ 885645 h 1667774"/>
              <a:gd name="connsiteX4" fmla="*/ 448574 w 1098430"/>
              <a:gd name="connsiteY4" fmla="*/ 523336 h 1667774"/>
              <a:gd name="connsiteX5" fmla="*/ 632604 w 1098430"/>
              <a:gd name="connsiteY5" fmla="*/ 310551 h 1667774"/>
              <a:gd name="connsiteX6" fmla="*/ 862642 w 1098430"/>
              <a:gd name="connsiteY6" fmla="*/ 132272 h 1667774"/>
              <a:gd name="connsiteX7" fmla="*/ 1098430 w 1098430"/>
              <a:gd name="connsiteY7" fmla="*/ 0 h 1667774"/>
              <a:gd name="connsiteX0" fmla="*/ 0 w 862642"/>
              <a:gd name="connsiteY0" fmla="*/ 1535502 h 1535502"/>
              <a:gd name="connsiteX1" fmla="*/ 46008 w 862642"/>
              <a:gd name="connsiteY1" fmla="*/ 1190445 h 1535502"/>
              <a:gd name="connsiteX2" fmla="*/ 149525 w 862642"/>
              <a:gd name="connsiteY2" fmla="*/ 897147 h 1535502"/>
              <a:gd name="connsiteX3" fmla="*/ 207034 w 862642"/>
              <a:gd name="connsiteY3" fmla="*/ 753373 h 1535502"/>
              <a:gd name="connsiteX4" fmla="*/ 448574 w 862642"/>
              <a:gd name="connsiteY4" fmla="*/ 391064 h 1535502"/>
              <a:gd name="connsiteX5" fmla="*/ 632604 w 862642"/>
              <a:gd name="connsiteY5" fmla="*/ 178279 h 1535502"/>
              <a:gd name="connsiteX6" fmla="*/ 862642 w 862642"/>
              <a:gd name="connsiteY6" fmla="*/ 0 h 1535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2642" h="1535502">
                <a:moveTo>
                  <a:pt x="0" y="1535502"/>
                </a:moveTo>
                <a:cubicBezTo>
                  <a:pt x="10543" y="1416169"/>
                  <a:pt x="21087" y="1296837"/>
                  <a:pt x="46008" y="1190445"/>
                </a:cubicBezTo>
                <a:cubicBezTo>
                  <a:pt x="70929" y="1084052"/>
                  <a:pt x="122687" y="969992"/>
                  <a:pt x="149525" y="897147"/>
                </a:cubicBezTo>
                <a:cubicBezTo>
                  <a:pt x="176363" y="824302"/>
                  <a:pt x="157193" y="837720"/>
                  <a:pt x="207034" y="753373"/>
                </a:cubicBezTo>
                <a:cubicBezTo>
                  <a:pt x="256875" y="669026"/>
                  <a:pt x="377646" y="486913"/>
                  <a:pt x="448574" y="391064"/>
                </a:cubicBezTo>
                <a:cubicBezTo>
                  <a:pt x="519502" y="295215"/>
                  <a:pt x="563593" y="243456"/>
                  <a:pt x="632604" y="178279"/>
                </a:cubicBezTo>
                <a:cubicBezTo>
                  <a:pt x="701615" y="113102"/>
                  <a:pt x="785004" y="51758"/>
                  <a:pt x="862642" y="0"/>
                </a:cubicBezTo>
              </a:path>
            </a:pathLst>
          </a:custGeom>
          <a:noFill/>
          <a:ln w="22225">
            <a:solidFill>
              <a:srgbClr val="FF0000"/>
            </a:solidFill>
            <a:headEnd type="triangle" w="lg" len="med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7" name="Straight Connector 86"/>
          <p:cNvCxnSpPr/>
          <p:nvPr/>
        </p:nvCxnSpPr>
        <p:spPr>
          <a:xfrm flipH="1">
            <a:off x="7481072" y="4377844"/>
            <a:ext cx="0" cy="1005840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Oval 170"/>
          <p:cNvSpPr/>
          <p:nvPr/>
        </p:nvSpPr>
        <p:spPr>
          <a:xfrm>
            <a:off x="7430787" y="5370817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3" name="Straight Connector 132"/>
          <p:cNvCxnSpPr/>
          <p:nvPr/>
        </p:nvCxnSpPr>
        <p:spPr>
          <a:xfrm flipH="1">
            <a:off x="8040328" y="4368313"/>
            <a:ext cx="0" cy="1005840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12C49662-50BC-1BA3-5D08-7ACE24838A53}"/>
              </a:ext>
            </a:extLst>
          </p:cNvPr>
          <p:cNvSpPr/>
          <p:nvPr/>
        </p:nvSpPr>
        <p:spPr>
          <a:xfrm>
            <a:off x="7995050" y="5367187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DEDE0F9-6965-E282-CB36-CC69FD52F681}"/>
              </a:ext>
            </a:extLst>
          </p:cNvPr>
          <p:cNvCxnSpPr/>
          <p:nvPr/>
        </p:nvCxnSpPr>
        <p:spPr>
          <a:xfrm flipH="1">
            <a:off x="7741124" y="2707780"/>
            <a:ext cx="0" cy="2468880"/>
          </a:xfrm>
          <a:prstGeom prst="line">
            <a:avLst/>
          </a:prstGeom>
          <a:ln w="22225">
            <a:solidFill>
              <a:srgbClr val="CC009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AE51D2DB-88E2-7352-FE7F-D471B28BCC9E}"/>
              </a:ext>
            </a:extLst>
          </p:cNvPr>
          <p:cNvSpPr/>
          <p:nvPr/>
        </p:nvSpPr>
        <p:spPr>
          <a:xfrm>
            <a:off x="7703105" y="5344979"/>
            <a:ext cx="91440" cy="9144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1173BCE-B36B-110D-CBE8-3E3F2EF46A33}"/>
              </a:ext>
            </a:extLst>
          </p:cNvPr>
          <p:cNvGrpSpPr/>
          <p:nvPr/>
        </p:nvGrpSpPr>
        <p:grpSpPr>
          <a:xfrm>
            <a:off x="5230215" y="2501299"/>
            <a:ext cx="3677463" cy="2690790"/>
            <a:chOff x="5164534" y="2917719"/>
            <a:chExt cx="3677463" cy="2690790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CD3874B-A983-8AF7-E40C-F3CE34B62D0B}"/>
                </a:ext>
              </a:extLst>
            </p:cNvPr>
            <p:cNvGrpSpPr/>
            <p:nvPr/>
          </p:nvGrpSpPr>
          <p:grpSpPr>
            <a:xfrm>
              <a:off x="5164534" y="3048189"/>
              <a:ext cx="3572190" cy="2560320"/>
              <a:chOff x="5164534" y="3048189"/>
              <a:chExt cx="3572190" cy="2560320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5164534" y="3048189"/>
                <a:ext cx="3566160" cy="2560320"/>
                <a:chOff x="2719594" y="2363228"/>
                <a:chExt cx="3566160" cy="2560320"/>
              </a:xfrm>
            </p:grpSpPr>
            <p:sp>
              <p:nvSpPr>
                <p:cNvPr id="46" name="Line 604"/>
                <p:cNvSpPr>
                  <a:spLocks noChangeShapeType="1"/>
                </p:cNvSpPr>
                <p:nvPr/>
              </p:nvSpPr>
              <p:spPr bwMode="auto">
                <a:xfrm>
                  <a:off x="4605165" y="2363228"/>
                  <a:ext cx="0" cy="25603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triangle"/>
                  <a:tailEnd type="triangl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5" name="Line 605"/>
                <p:cNvSpPr>
                  <a:spLocks noChangeShapeType="1"/>
                </p:cNvSpPr>
                <p:nvPr/>
              </p:nvSpPr>
              <p:spPr bwMode="auto">
                <a:xfrm>
                  <a:off x="2719594" y="4128903"/>
                  <a:ext cx="35661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triangle"/>
                  <a:tailEnd type="triangl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60" name="Text Box 612"/>
              <p:cNvSpPr txBox="1">
                <a:spLocks noChangeArrowheads="1"/>
              </p:cNvSpPr>
              <p:nvPr/>
            </p:nvSpPr>
            <p:spPr bwMode="auto">
              <a:xfrm>
                <a:off x="7251159" y="4829272"/>
                <a:ext cx="292100" cy="244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anose="030F0702030302020204" pitchFamily="66" charset="0"/>
                  </a:rPr>
                  <a:t>1</a:t>
                </a:r>
              </a:p>
            </p:txBody>
          </p:sp>
          <p:sp>
            <p:nvSpPr>
              <p:cNvPr id="161" name="Text Box 613"/>
              <p:cNvSpPr txBox="1">
                <a:spLocks noChangeArrowheads="1"/>
              </p:cNvSpPr>
              <p:nvPr/>
            </p:nvSpPr>
            <p:spPr bwMode="auto">
              <a:xfrm>
                <a:off x="7551614" y="4824068"/>
                <a:ext cx="292100" cy="244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anose="030F0702030302020204" pitchFamily="66" charset="0"/>
                  </a:rPr>
                  <a:t>2</a:t>
                </a:r>
              </a:p>
            </p:txBody>
          </p:sp>
          <p:sp>
            <p:nvSpPr>
              <p:cNvPr id="162" name="Text Box 614"/>
              <p:cNvSpPr txBox="1">
                <a:spLocks noChangeArrowheads="1"/>
              </p:cNvSpPr>
              <p:nvPr/>
            </p:nvSpPr>
            <p:spPr bwMode="auto">
              <a:xfrm>
                <a:off x="7843714" y="4829049"/>
                <a:ext cx="292100" cy="244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anose="030F0702030302020204" pitchFamily="66" charset="0"/>
                  </a:rPr>
                  <a:t>3</a:t>
                </a:r>
              </a:p>
            </p:txBody>
          </p:sp>
          <p:sp>
            <p:nvSpPr>
              <p:cNvPr id="163" name="Text Box 615"/>
              <p:cNvSpPr txBox="1">
                <a:spLocks noChangeArrowheads="1"/>
              </p:cNvSpPr>
              <p:nvPr/>
            </p:nvSpPr>
            <p:spPr bwMode="auto">
              <a:xfrm>
                <a:off x="8135814" y="4824069"/>
                <a:ext cx="292100" cy="244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anose="030F0702030302020204" pitchFamily="66" charset="0"/>
                  </a:rPr>
                  <a:t>4</a:t>
                </a:r>
              </a:p>
            </p:txBody>
          </p:sp>
          <p:sp>
            <p:nvSpPr>
              <p:cNvPr id="164" name="Text Box 616"/>
              <p:cNvSpPr txBox="1">
                <a:spLocks noChangeArrowheads="1"/>
              </p:cNvSpPr>
              <p:nvPr/>
            </p:nvSpPr>
            <p:spPr bwMode="auto">
              <a:xfrm>
                <a:off x="8444624" y="4817495"/>
                <a:ext cx="292100" cy="244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anose="030F0702030302020204" pitchFamily="66" charset="0"/>
                  </a:rPr>
                  <a:t>5</a:t>
                </a:r>
              </a:p>
            </p:txBody>
          </p:sp>
          <p:sp>
            <p:nvSpPr>
              <p:cNvPr id="165" name="Text Box 626"/>
              <p:cNvSpPr txBox="1">
                <a:spLocks noChangeArrowheads="1"/>
              </p:cNvSpPr>
              <p:nvPr/>
            </p:nvSpPr>
            <p:spPr bwMode="auto">
              <a:xfrm>
                <a:off x="5336089" y="4835308"/>
                <a:ext cx="374650" cy="244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anose="030F0702030302020204" pitchFamily="66" charset="0"/>
                  </a:rPr>
                  <a:t>-5</a:t>
                </a:r>
              </a:p>
            </p:txBody>
          </p:sp>
          <p:sp>
            <p:nvSpPr>
              <p:cNvPr id="166" name="Text Box 627"/>
              <p:cNvSpPr txBox="1">
                <a:spLocks noChangeArrowheads="1"/>
              </p:cNvSpPr>
              <p:nvPr/>
            </p:nvSpPr>
            <p:spPr bwMode="auto">
              <a:xfrm>
                <a:off x="5638755" y="4824067"/>
                <a:ext cx="361950" cy="244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anose="030F0702030302020204" pitchFamily="66" charset="0"/>
                  </a:rPr>
                  <a:t>-4</a:t>
                </a:r>
              </a:p>
            </p:txBody>
          </p:sp>
          <p:sp>
            <p:nvSpPr>
              <p:cNvPr id="167" name="Text Box 628"/>
              <p:cNvSpPr txBox="1">
                <a:spLocks noChangeArrowheads="1"/>
              </p:cNvSpPr>
              <p:nvPr/>
            </p:nvSpPr>
            <p:spPr bwMode="auto">
              <a:xfrm>
                <a:off x="5951032" y="4829049"/>
                <a:ext cx="381000" cy="244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anose="030F0702030302020204" pitchFamily="66" charset="0"/>
                  </a:rPr>
                  <a:t>-3</a:t>
                </a:r>
              </a:p>
            </p:txBody>
          </p:sp>
          <p:sp>
            <p:nvSpPr>
              <p:cNvPr id="168" name="Text Box 629"/>
              <p:cNvSpPr txBox="1">
                <a:spLocks noChangeArrowheads="1"/>
              </p:cNvSpPr>
              <p:nvPr/>
            </p:nvSpPr>
            <p:spPr bwMode="auto">
              <a:xfrm>
                <a:off x="6276017" y="4829315"/>
                <a:ext cx="368300" cy="244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anose="030F0702030302020204" pitchFamily="66" charset="0"/>
                  </a:rPr>
                  <a:t>-2</a:t>
                </a:r>
              </a:p>
            </p:txBody>
          </p:sp>
          <p:sp>
            <p:nvSpPr>
              <p:cNvPr id="169" name="Text Box 630"/>
              <p:cNvSpPr txBox="1">
                <a:spLocks noChangeArrowheads="1"/>
              </p:cNvSpPr>
              <p:nvPr/>
            </p:nvSpPr>
            <p:spPr bwMode="auto">
              <a:xfrm>
                <a:off x="6586204" y="4835399"/>
                <a:ext cx="368300" cy="244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anose="030F0702030302020204" pitchFamily="66" charset="0"/>
                  </a:rPr>
                  <a:t>-1</a:t>
                </a:r>
              </a:p>
            </p:txBody>
          </p:sp>
          <p:sp>
            <p:nvSpPr>
              <p:cNvPr id="170" name="Text Box 637"/>
              <p:cNvSpPr txBox="1">
                <a:spLocks noChangeArrowheads="1"/>
              </p:cNvSpPr>
              <p:nvPr/>
            </p:nvSpPr>
            <p:spPr bwMode="auto">
              <a:xfrm>
                <a:off x="6871872" y="4833562"/>
                <a:ext cx="292100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anose="030F0702030302020204" pitchFamily="66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</p:grpSp>
        <p:sp>
          <p:nvSpPr>
            <p:cNvPr id="23" name="Text Box 616">
              <a:extLst>
                <a:ext uri="{FF2B5EF4-FFF2-40B4-BE49-F238E27FC236}">
                  <a16:creationId xmlns:a16="http://schemas.microsoft.com/office/drawing/2014/main" id="{DF699097-CB2E-40B9-634A-C9D7A0B0A8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94147" y="2917719"/>
              <a:ext cx="2921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400" i="1" dirty="0"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4" name="Text Box 616">
              <a:extLst>
                <a:ext uri="{FF2B5EF4-FFF2-40B4-BE49-F238E27FC236}">
                  <a16:creationId xmlns:a16="http://schemas.microsoft.com/office/drawing/2014/main" id="{B356A250-C540-8F95-8898-C2AE0F4424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49897" y="4467584"/>
              <a:ext cx="2921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400" i="1" dirty="0">
                  <a:cs typeface="Times New Roman" panose="02020603050405020304" pitchFamily="18" charset="0"/>
                </a:rPr>
                <a:t>x</a:t>
              </a:r>
            </a:p>
          </p:txBody>
        </p:sp>
      </p:grpSp>
      <p:sp>
        <p:nvSpPr>
          <p:cNvPr id="25" name="Text Box 3">
            <a:extLst>
              <a:ext uri="{FF2B5EF4-FFF2-40B4-BE49-F238E27FC236}">
                <a16:creationId xmlns:a16="http://schemas.microsoft.com/office/drawing/2014/main" id="{C5767B63-5C82-1ACB-7915-56D71D7CE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1348" y="2109144"/>
            <a:ext cx="415933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where the function is undefined</a:t>
            </a:r>
          </a:p>
        </p:txBody>
      </p:sp>
      <p:sp>
        <p:nvSpPr>
          <p:cNvPr id="26" name="Text Box 3">
            <a:extLst>
              <a:ext uri="{FF2B5EF4-FFF2-40B4-BE49-F238E27FC236}">
                <a16:creationId xmlns:a16="http://schemas.microsoft.com/office/drawing/2014/main" id="{2BF31898-7D4F-7C70-CEE2-90BA7452B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568" y="2478901"/>
            <a:ext cx="397029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We use a solid line to indicate where the function is zero</a:t>
            </a:r>
          </a:p>
        </p:txBody>
      </p:sp>
      <p:sp>
        <p:nvSpPr>
          <p:cNvPr id="29" name="Text Box 3">
            <a:extLst>
              <a:ext uri="{FF2B5EF4-FFF2-40B4-BE49-F238E27FC236}">
                <a16:creationId xmlns:a16="http://schemas.microsoft.com/office/drawing/2014/main" id="{229FCE29-8873-1C16-01A4-8A34DE5B0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769" y="3213468"/>
            <a:ext cx="4191472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We use a dashed line to indicate where the function is undefined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1D6DB21-3AE1-D90E-1666-3EE6630B8F82}"/>
              </a:ext>
            </a:extLst>
          </p:cNvPr>
          <p:cNvSpPr txBox="1"/>
          <p:nvPr/>
        </p:nvSpPr>
        <p:spPr>
          <a:xfrm>
            <a:off x="8243851" y="3136065"/>
            <a:ext cx="7714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i="1" dirty="0"/>
              <a:t>f</a:t>
            </a:r>
            <a:r>
              <a:rPr lang="en-GB" sz="2400" dirty="0"/>
              <a:t>(</a:t>
            </a:r>
            <a:r>
              <a:rPr lang="en-GB" i="1" dirty="0"/>
              <a:t>x</a:t>
            </a:r>
            <a:r>
              <a:rPr lang="en-GB" dirty="0"/>
              <a:t>)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168F199-59F4-A05F-CBDB-FC28080DF356}"/>
              </a:ext>
            </a:extLst>
          </p:cNvPr>
          <p:cNvSpPr/>
          <p:nvPr/>
        </p:nvSpPr>
        <p:spPr>
          <a:xfrm>
            <a:off x="7456047" y="4371943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/>
          <p:cNvSpPr/>
          <p:nvPr/>
        </p:nvSpPr>
        <p:spPr>
          <a:xfrm>
            <a:off x="8013206" y="4377844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 Box 3">
            <a:extLst>
              <a:ext uri="{FF2B5EF4-FFF2-40B4-BE49-F238E27FC236}">
                <a16:creationId xmlns:a16="http://schemas.microsoft.com/office/drawing/2014/main" id="{BFF2FFAE-A7D9-A386-F11B-5676C92CF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305" y="3952557"/>
            <a:ext cx="4725589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Positive (+)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signs indicating where the function is positive.</a:t>
            </a:r>
          </a:p>
        </p:txBody>
      </p:sp>
      <p:sp>
        <p:nvSpPr>
          <p:cNvPr id="34" name="Text Box 3">
            <a:extLst>
              <a:ext uri="{FF2B5EF4-FFF2-40B4-BE49-F238E27FC236}">
                <a16:creationId xmlns:a16="http://schemas.microsoft.com/office/drawing/2014/main" id="{DF62CFD9-2D4B-CCDA-A716-2036A8765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554" y="4664243"/>
            <a:ext cx="4725589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Negative (-)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signs indicating where the function is negative.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ADAD3C18-6033-9BC8-3B08-109CBD549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306" y="533400"/>
            <a:ext cx="208773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1: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BEEA3D-FEAA-8053-59A0-E4C9BEAF8635}"/>
              </a:ext>
            </a:extLst>
          </p:cNvPr>
          <p:cNvSpPr/>
          <p:nvPr/>
        </p:nvSpPr>
        <p:spPr>
          <a:xfrm>
            <a:off x="7945624" y="5115700"/>
            <a:ext cx="274320" cy="544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9FF06D-B03D-9107-F122-561E6729692E}"/>
              </a:ext>
            </a:extLst>
          </p:cNvPr>
          <p:cNvSpPr/>
          <p:nvPr/>
        </p:nvSpPr>
        <p:spPr>
          <a:xfrm>
            <a:off x="7281608" y="5117508"/>
            <a:ext cx="274320" cy="544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536CCE46-F4B8-BEAA-C994-B4397FB35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958" y="6129037"/>
            <a:ext cx="5192969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Intervals where the function is positive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7E63BE47-E45E-04A2-8EB1-6EAD25F1D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05" y="5760843"/>
            <a:ext cx="521485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Intervals where the function is negative</a:t>
            </a:r>
          </a:p>
        </p:txBody>
      </p:sp>
      <p:sp>
        <p:nvSpPr>
          <p:cNvPr id="14" name="Text Box 3">
            <a:extLst>
              <a:ext uri="{FF2B5EF4-FFF2-40B4-BE49-F238E27FC236}">
                <a16:creationId xmlns:a16="http://schemas.microsoft.com/office/drawing/2014/main" id="{F92D5F9D-FD26-4686-2BA4-236DBED2F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396" y="5749419"/>
            <a:ext cx="990527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i="1" dirty="0"/>
              <a:t>x</a:t>
            </a:r>
            <a:r>
              <a:rPr lang="en-GB" dirty="0"/>
              <a:t> &lt; 1</a:t>
            </a:r>
            <a:r>
              <a:rPr lang="en-GB" sz="2400" dirty="0"/>
              <a:t> </a:t>
            </a:r>
          </a:p>
        </p:txBody>
      </p:sp>
      <p:sp>
        <p:nvSpPr>
          <p:cNvPr id="31" name="Text Box 3">
            <a:extLst>
              <a:ext uri="{FF2B5EF4-FFF2-40B4-BE49-F238E27FC236}">
                <a16:creationId xmlns:a16="http://schemas.microsoft.com/office/drawing/2014/main" id="{8E09A4A2-04CB-F3BD-2E5B-0A746F031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207" y="6108379"/>
            <a:ext cx="167737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GB" i="1" dirty="0"/>
              <a:t>  x</a:t>
            </a:r>
            <a:r>
              <a:rPr lang="en-GB" dirty="0"/>
              <a:t> &gt; 3</a:t>
            </a:r>
            <a:r>
              <a:rPr lang="en-GB" sz="2400" dirty="0"/>
              <a:t> </a:t>
            </a:r>
          </a:p>
        </p:txBody>
      </p:sp>
      <p:sp>
        <p:nvSpPr>
          <p:cNvPr id="35" name="Text Box 3">
            <a:extLst>
              <a:ext uri="{FF2B5EF4-FFF2-40B4-BE49-F238E27FC236}">
                <a16:creationId xmlns:a16="http://schemas.microsoft.com/office/drawing/2014/main" id="{9754A880-DA61-B012-1573-57374171D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5028" y="6130906"/>
            <a:ext cx="1280179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/>
              <a:t>1 &lt; </a:t>
            </a:r>
            <a:r>
              <a:rPr lang="en-GB" i="1" dirty="0"/>
              <a:t>x</a:t>
            </a:r>
            <a:r>
              <a:rPr lang="en-GB" dirty="0"/>
              <a:t> &lt; 2</a:t>
            </a:r>
            <a:r>
              <a:rPr lang="en-GB" sz="2400" dirty="0"/>
              <a:t> </a:t>
            </a:r>
          </a:p>
        </p:txBody>
      </p:sp>
      <p:sp>
        <p:nvSpPr>
          <p:cNvPr id="36" name="Text Box 3">
            <a:extLst>
              <a:ext uri="{FF2B5EF4-FFF2-40B4-BE49-F238E27FC236}">
                <a16:creationId xmlns:a16="http://schemas.microsoft.com/office/drawing/2014/main" id="{11A43FB4-C2C3-CD84-035A-4C87F9367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8870" y="5746010"/>
            <a:ext cx="207642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GB" dirty="0"/>
              <a:t> 2 &lt; </a:t>
            </a:r>
            <a:r>
              <a:rPr lang="en-GB" i="1" dirty="0"/>
              <a:t>x</a:t>
            </a:r>
            <a:r>
              <a:rPr lang="en-GB" dirty="0"/>
              <a:t> &lt; 3</a:t>
            </a:r>
            <a:r>
              <a:rPr lang="en-GB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6404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0" grpId="0"/>
      <p:bldP spid="55" grpId="0"/>
      <p:bldP spid="77" grpId="0"/>
      <p:bldP spid="78" grpId="0"/>
      <p:bldP spid="11" grpId="0"/>
      <p:bldP spid="12" grpId="0"/>
      <p:bldP spid="13" grpId="0"/>
      <p:bldP spid="16" grpId="0"/>
      <p:bldP spid="15" grpId="0" animBg="1"/>
      <p:bldP spid="19" grpId="0" animBg="1"/>
      <p:bldP spid="171" grpId="0" animBg="1"/>
      <p:bldP spid="9" grpId="0" animBg="1"/>
      <p:bldP spid="21" grpId="0" animBg="1"/>
      <p:bldP spid="25" grpId="0"/>
      <p:bldP spid="26" grpId="0"/>
      <p:bldP spid="29" grpId="0"/>
      <p:bldP spid="32" grpId="0"/>
      <p:bldP spid="8" grpId="0" animBg="1"/>
      <p:bldP spid="113" grpId="0" animBg="1"/>
      <p:bldP spid="33" grpId="0"/>
      <p:bldP spid="34" grpId="0"/>
      <p:bldP spid="6" grpId="0"/>
      <p:bldP spid="7" grpId="0"/>
      <p:bldP spid="14" grpId="0"/>
      <p:bldP spid="31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7" name="Straight Connector 86"/>
          <p:cNvCxnSpPr/>
          <p:nvPr/>
        </p:nvCxnSpPr>
        <p:spPr>
          <a:xfrm flipH="1">
            <a:off x="6840896" y="4455763"/>
            <a:ext cx="0" cy="1005840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reeform 2"/>
          <p:cNvSpPr/>
          <p:nvPr/>
        </p:nvSpPr>
        <p:spPr>
          <a:xfrm>
            <a:off x="6420154" y="2986497"/>
            <a:ext cx="2051050" cy="2223259"/>
          </a:xfrm>
          <a:custGeom>
            <a:avLst/>
            <a:gdLst>
              <a:gd name="connsiteX0" fmla="*/ 0 w 2019300"/>
              <a:gd name="connsiteY0" fmla="*/ 133350 h 2218690"/>
              <a:gd name="connsiteX1" fmla="*/ 228600 w 2019300"/>
              <a:gd name="connsiteY1" fmla="*/ 952500 h 2218690"/>
              <a:gd name="connsiteX2" fmla="*/ 419100 w 2019300"/>
              <a:gd name="connsiteY2" fmla="*/ 1492250 h 2218690"/>
              <a:gd name="connsiteX3" fmla="*/ 647700 w 2019300"/>
              <a:gd name="connsiteY3" fmla="*/ 1949450 h 2218690"/>
              <a:gd name="connsiteX4" fmla="*/ 781050 w 2019300"/>
              <a:gd name="connsiteY4" fmla="*/ 2114550 h 2218690"/>
              <a:gd name="connsiteX5" fmla="*/ 908050 w 2019300"/>
              <a:gd name="connsiteY5" fmla="*/ 2197100 h 2218690"/>
              <a:gd name="connsiteX6" fmla="*/ 1009650 w 2019300"/>
              <a:gd name="connsiteY6" fmla="*/ 2216150 h 2218690"/>
              <a:gd name="connsiteX7" fmla="*/ 1149350 w 2019300"/>
              <a:gd name="connsiteY7" fmla="*/ 2152650 h 2218690"/>
              <a:gd name="connsiteX8" fmla="*/ 1276350 w 2019300"/>
              <a:gd name="connsiteY8" fmla="*/ 2044700 h 2218690"/>
              <a:gd name="connsiteX9" fmla="*/ 1428750 w 2019300"/>
              <a:gd name="connsiteY9" fmla="*/ 1797050 h 2218690"/>
              <a:gd name="connsiteX10" fmla="*/ 1587500 w 2019300"/>
              <a:gd name="connsiteY10" fmla="*/ 1485900 h 2218690"/>
              <a:gd name="connsiteX11" fmla="*/ 1727200 w 2019300"/>
              <a:gd name="connsiteY11" fmla="*/ 1123950 h 2218690"/>
              <a:gd name="connsiteX12" fmla="*/ 1873250 w 2019300"/>
              <a:gd name="connsiteY12" fmla="*/ 647700 h 2218690"/>
              <a:gd name="connsiteX13" fmla="*/ 2019300 w 2019300"/>
              <a:gd name="connsiteY13" fmla="*/ 0 h 221869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81100 w 2051050"/>
              <a:gd name="connsiteY7" fmla="*/ 2159000 h 2225040"/>
              <a:gd name="connsiteX8" fmla="*/ 1308100 w 2051050"/>
              <a:gd name="connsiteY8" fmla="*/ 2051050 h 2225040"/>
              <a:gd name="connsiteX9" fmla="*/ 1460500 w 2051050"/>
              <a:gd name="connsiteY9" fmla="*/ 18034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81100 w 2051050"/>
              <a:gd name="connsiteY7" fmla="*/ 2159000 h 2225040"/>
              <a:gd name="connsiteX8" fmla="*/ 1308100 w 2051050"/>
              <a:gd name="connsiteY8" fmla="*/ 2051050 h 2225040"/>
              <a:gd name="connsiteX9" fmla="*/ 1466850 w 2051050"/>
              <a:gd name="connsiteY9" fmla="*/ 18161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81100 w 2051050"/>
              <a:gd name="connsiteY7" fmla="*/ 2159000 h 2225040"/>
              <a:gd name="connsiteX8" fmla="*/ 1308100 w 2051050"/>
              <a:gd name="connsiteY8" fmla="*/ 2051050 h 2225040"/>
              <a:gd name="connsiteX9" fmla="*/ 1466850 w 2051050"/>
              <a:gd name="connsiteY9" fmla="*/ 18161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93800 w 2051050"/>
              <a:gd name="connsiteY7" fmla="*/ 2159000 h 2225040"/>
              <a:gd name="connsiteX8" fmla="*/ 1308100 w 2051050"/>
              <a:gd name="connsiteY8" fmla="*/ 2051050 h 2225040"/>
              <a:gd name="connsiteX9" fmla="*/ 1466850 w 2051050"/>
              <a:gd name="connsiteY9" fmla="*/ 18161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93800 w 2051050"/>
              <a:gd name="connsiteY7" fmla="*/ 2159000 h 2225040"/>
              <a:gd name="connsiteX8" fmla="*/ 1308100 w 2051050"/>
              <a:gd name="connsiteY8" fmla="*/ 2051050 h 2225040"/>
              <a:gd name="connsiteX9" fmla="*/ 1409700 w 2051050"/>
              <a:gd name="connsiteY9" fmla="*/ 19050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93800 w 2051050"/>
              <a:gd name="connsiteY7" fmla="*/ 2159000 h 2225040"/>
              <a:gd name="connsiteX8" fmla="*/ 1308100 w 2051050"/>
              <a:gd name="connsiteY8" fmla="*/ 2051050 h 2225040"/>
              <a:gd name="connsiteX9" fmla="*/ 1428750 w 2051050"/>
              <a:gd name="connsiteY9" fmla="*/ 19050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93800 w 2051050"/>
              <a:gd name="connsiteY7" fmla="*/ 2159000 h 2225040"/>
              <a:gd name="connsiteX8" fmla="*/ 1308100 w 2051050"/>
              <a:gd name="connsiteY8" fmla="*/ 2051050 h 2225040"/>
              <a:gd name="connsiteX9" fmla="*/ 1419651 w 2051050"/>
              <a:gd name="connsiteY9" fmla="*/ 1900451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3259"/>
              <a:gd name="connsiteX1" fmla="*/ 260350 w 2051050"/>
              <a:gd name="connsiteY1" fmla="*/ 958850 h 2223259"/>
              <a:gd name="connsiteX2" fmla="*/ 450850 w 2051050"/>
              <a:gd name="connsiteY2" fmla="*/ 1498600 h 2223259"/>
              <a:gd name="connsiteX3" fmla="*/ 679450 w 2051050"/>
              <a:gd name="connsiteY3" fmla="*/ 1955800 h 2223259"/>
              <a:gd name="connsiteX4" fmla="*/ 812800 w 2051050"/>
              <a:gd name="connsiteY4" fmla="*/ 2120900 h 2223259"/>
              <a:gd name="connsiteX5" fmla="*/ 939800 w 2051050"/>
              <a:gd name="connsiteY5" fmla="*/ 2203450 h 2223259"/>
              <a:gd name="connsiteX6" fmla="*/ 1041400 w 2051050"/>
              <a:gd name="connsiteY6" fmla="*/ 2222500 h 2223259"/>
              <a:gd name="connsiteX7" fmla="*/ 1148307 w 2051050"/>
              <a:gd name="connsiteY7" fmla="*/ 2186295 h 2223259"/>
              <a:gd name="connsiteX8" fmla="*/ 1308100 w 2051050"/>
              <a:gd name="connsiteY8" fmla="*/ 2051050 h 2223259"/>
              <a:gd name="connsiteX9" fmla="*/ 1419651 w 2051050"/>
              <a:gd name="connsiteY9" fmla="*/ 1900451 h 2223259"/>
              <a:gd name="connsiteX10" fmla="*/ 1619250 w 2051050"/>
              <a:gd name="connsiteY10" fmla="*/ 1492250 h 2223259"/>
              <a:gd name="connsiteX11" fmla="*/ 1758950 w 2051050"/>
              <a:gd name="connsiteY11" fmla="*/ 1130300 h 2223259"/>
              <a:gd name="connsiteX12" fmla="*/ 1905000 w 2051050"/>
              <a:gd name="connsiteY12" fmla="*/ 654050 h 2223259"/>
              <a:gd name="connsiteX13" fmla="*/ 2051050 w 2051050"/>
              <a:gd name="connsiteY13" fmla="*/ 6350 h 2223259"/>
              <a:gd name="connsiteX0" fmla="*/ 0 w 2051050"/>
              <a:gd name="connsiteY0" fmla="*/ 0 h 2223259"/>
              <a:gd name="connsiteX1" fmla="*/ 260350 w 2051050"/>
              <a:gd name="connsiteY1" fmla="*/ 958850 h 2223259"/>
              <a:gd name="connsiteX2" fmla="*/ 450850 w 2051050"/>
              <a:gd name="connsiteY2" fmla="*/ 1498600 h 2223259"/>
              <a:gd name="connsiteX3" fmla="*/ 679450 w 2051050"/>
              <a:gd name="connsiteY3" fmla="*/ 1955800 h 2223259"/>
              <a:gd name="connsiteX4" fmla="*/ 812800 w 2051050"/>
              <a:gd name="connsiteY4" fmla="*/ 2120900 h 2223259"/>
              <a:gd name="connsiteX5" fmla="*/ 939800 w 2051050"/>
              <a:gd name="connsiteY5" fmla="*/ 2203450 h 2223259"/>
              <a:gd name="connsiteX6" fmla="*/ 1041400 w 2051050"/>
              <a:gd name="connsiteY6" fmla="*/ 2222500 h 2223259"/>
              <a:gd name="connsiteX7" fmla="*/ 1148307 w 2051050"/>
              <a:gd name="connsiteY7" fmla="*/ 2186295 h 2223259"/>
              <a:gd name="connsiteX8" fmla="*/ 1312649 w 2051050"/>
              <a:gd name="connsiteY8" fmla="*/ 2060148 h 2223259"/>
              <a:gd name="connsiteX9" fmla="*/ 1419651 w 2051050"/>
              <a:gd name="connsiteY9" fmla="*/ 1900451 h 2223259"/>
              <a:gd name="connsiteX10" fmla="*/ 1619250 w 2051050"/>
              <a:gd name="connsiteY10" fmla="*/ 1492250 h 2223259"/>
              <a:gd name="connsiteX11" fmla="*/ 1758950 w 2051050"/>
              <a:gd name="connsiteY11" fmla="*/ 1130300 h 2223259"/>
              <a:gd name="connsiteX12" fmla="*/ 1905000 w 2051050"/>
              <a:gd name="connsiteY12" fmla="*/ 654050 h 2223259"/>
              <a:gd name="connsiteX13" fmla="*/ 2051050 w 2051050"/>
              <a:gd name="connsiteY13" fmla="*/ 6350 h 2223259"/>
              <a:gd name="connsiteX0" fmla="*/ 0 w 2051050"/>
              <a:gd name="connsiteY0" fmla="*/ 0 h 2223259"/>
              <a:gd name="connsiteX1" fmla="*/ 260350 w 2051050"/>
              <a:gd name="connsiteY1" fmla="*/ 958850 h 2223259"/>
              <a:gd name="connsiteX2" fmla="*/ 450850 w 2051050"/>
              <a:gd name="connsiteY2" fmla="*/ 1498600 h 2223259"/>
              <a:gd name="connsiteX3" fmla="*/ 679450 w 2051050"/>
              <a:gd name="connsiteY3" fmla="*/ 1955800 h 2223259"/>
              <a:gd name="connsiteX4" fmla="*/ 812800 w 2051050"/>
              <a:gd name="connsiteY4" fmla="*/ 2120900 h 2223259"/>
              <a:gd name="connsiteX5" fmla="*/ 939800 w 2051050"/>
              <a:gd name="connsiteY5" fmla="*/ 2203450 h 2223259"/>
              <a:gd name="connsiteX6" fmla="*/ 1041400 w 2051050"/>
              <a:gd name="connsiteY6" fmla="*/ 2222500 h 2223259"/>
              <a:gd name="connsiteX7" fmla="*/ 1148307 w 2051050"/>
              <a:gd name="connsiteY7" fmla="*/ 2186295 h 2223259"/>
              <a:gd name="connsiteX8" fmla="*/ 1303550 w 2051050"/>
              <a:gd name="connsiteY8" fmla="*/ 2064698 h 2223259"/>
              <a:gd name="connsiteX9" fmla="*/ 1419651 w 2051050"/>
              <a:gd name="connsiteY9" fmla="*/ 1900451 h 2223259"/>
              <a:gd name="connsiteX10" fmla="*/ 1619250 w 2051050"/>
              <a:gd name="connsiteY10" fmla="*/ 1492250 h 2223259"/>
              <a:gd name="connsiteX11" fmla="*/ 1758950 w 2051050"/>
              <a:gd name="connsiteY11" fmla="*/ 1130300 h 2223259"/>
              <a:gd name="connsiteX12" fmla="*/ 1905000 w 2051050"/>
              <a:gd name="connsiteY12" fmla="*/ 654050 h 2223259"/>
              <a:gd name="connsiteX13" fmla="*/ 2051050 w 2051050"/>
              <a:gd name="connsiteY13" fmla="*/ 6350 h 2223259"/>
              <a:gd name="connsiteX0" fmla="*/ 0 w 2051050"/>
              <a:gd name="connsiteY0" fmla="*/ 0 h 2223259"/>
              <a:gd name="connsiteX1" fmla="*/ 260350 w 2051050"/>
              <a:gd name="connsiteY1" fmla="*/ 958850 h 2223259"/>
              <a:gd name="connsiteX2" fmla="*/ 450850 w 2051050"/>
              <a:gd name="connsiteY2" fmla="*/ 1498600 h 2223259"/>
              <a:gd name="connsiteX3" fmla="*/ 679450 w 2051050"/>
              <a:gd name="connsiteY3" fmla="*/ 1955800 h 2223259"/>
              <a:gd name="connsiteX4" fmla="*/ 812800 w 2051050"/>
              <a:gd name="connsiteY4" fmla="*/ 2120900 h 2223259"/>
              <a:gd name="connsiteX5" fmla="*/ 939800 w 2051050"/>
              <a:gd name="connsiteY5" fmla="*/ 2203450 h 2223259"/>
              <a:gd name="connsiteX6" fmla="*/ 1041400 w 2051050"/>
              <a:gd name="connsiteY6" fmla="*/ 2222500 h 2223259"/>
              <a:gd name="connsiteX7" fmla="*/ 1148307 w 2051050"/>
              <a:gd name="connsiteY7" fmla="*/ 2186295 h 2223259"/>
              <a:gd name="connsiteX8" fmla="*/ 1303550 w 2051050"/>
              <a:gd name="connsiteY8" fmla="*/ 2064698 h 2223259"/>
              <a:gd name="connsiteX9" fmla="*/ 1446947 w 2051050"/>
              <a:gd name="connsiteY9" fmla="*/ 1850410 h 2223259"/>
              <a:gd name="connsiteX10" fmla="*/ 1619250 w 2051050"/>
              <a:gd name="connsiteY10" fmla="*/ 1492250 h 2223259"/>
              <a:gd name="connsiteX11" fmla="*/ 1758950 w 2051050"/>
              <a:gd name="connsiteY11" fmla="*/ 1130300 h 2223259"/>
              <a:gd name="connsiteX12" fmla="*/ 1905000 w 2051050"/>
              <a:gd name="connsiteY12" fmla="*/ 654050 h 2223259"/>
              <a:gd name="connsiteX13" fmla="*/ 2051050 w 2051050"/>
              <a:gd name="connsiteY13" fmla="*/ 6350 h 2223259"/>
              <a:gd name="connsiteX0" fmla="*/ 0 w 2051050"/>
              <a:gd name="connsiteY0" fmla="*/ 0 h 2223259"/>
              <a:gd name="connsiteX1" fmla="*/ 260350 w 2051050"/>
              <a:gd name="connsiteY1" fmla="*/ 958850 h 2223259"/>
              <a:gd name="connsiteX2" fmla="*/ 450850 w 2051050"/>
              <a:gd name="connsiteY2" fmla="*/ 1498600 h 2223259"/>
              <a:gd name="connsiteX3" fmla="*/ 679450 w 2051050"/>
              <a:gd name="connsiteY3" fmla="*/ 1955800 h 2223259"/>
              <a:gd name="connsiteX4" fmla="*/ 812800 w 2051050"/>
              <a:gd name="connsiteY4" fmla="*/ 2120900 h 2223259"/>
              <a:gd name="connsiteX5" fmla="*/ 939800 w 2051050"/>
              <a:gd name="connsiteY5" fmla="*/ 2203450 h 2223259"/>
              <a:gd name="connsiteX6" fmla="*/ 1041400 w 2051050"/>
              <a:gd name="connsiteY6" fmla="*/ 2222500 h 2223259"/>
              <a:gd name="connsiteX7" fmla="*/ 1148307 w 2051050"/>
              <a:gd name="connsiteY7" fmla="*/ 2186295 h 2223259"/>
              <a:gd name="connsiteX8" fmla="*/ 1303550 w 2051050"/>
              <a:gd name="connsiteY8" fmla="*/ 2064698 h 2223259"/>
              <a:gd name="connsiteX9" fmla="*/ 1465144 w 2051050"/>
              <a:gd name="connsiteY9" fmla="*/ 1827664 h 2223259"/>
              <a:gd name="connsiteX10" fmla="*/ 1619250 w 2051050"/>
              <a:gd name="connsiteY10" fmla="*/ 1492250 h 2223259"/>
              <a:gd name="connsiteX11" fmla="*/ 1758950 w 2051050"/>
              <a:gd name="connsiteY11" fmla="*/ 1130300 h 2223259"/>
              <a:gd name="connsiteX12" fmla="*/ 1905000 w 2051050"/>
              <a:gd name="connsiteY12" fmla="*/ 654050 h 2223259"/>
              <a:gd name="connsiteX13" fmla="*/ 2051050 w 2051050"/>
              <a:gd name="connsiteY13" fmla="*/ 6350 h 2223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051050" h="2223259">
                <a:moveTo>
                  <a:pt x="0" y="0"/>
                </a:moveTo>
                <a:cubicBezTo>
                  <a:pt x="79375" y="296333"/>
                  <a:pt x="185208" y="709083"/>
                  <a:pt x="260350" y="958850"/>
                </a:cubicBezTo>
                <a:cubicBezTo>
                  <a:pt x="335492" y="1208617"/>
                  <a:pt x="381000" y="1332442"/>
                  <a:pt x="450850" y="1498600"/>
                </a:cubicBezTo>
                <a:cubicBezTo>
                  <a:pt x="520700" y="1664758"/>
                  <a:pt x="619125" y="1852083"/>
                  <a:pt x="679450" y="1955800"/>
                </a:cubicBezTo>
                <a:cubicBezTo>
                  <a:pt x="739775" y="2059517"/>
                  <a:pt x="769408" y="2079625"/>
                  <a:pt x="812800" y="2120900"/>
                </a:cubicBezTo>
                <a:cubicBezTo>
                  <a:pt x="856192" y="2162175"/>
                  <a:pt x="901700" y="2186517"/>
                  <a:pt x="939800" y="2203450"/>
                </a:cubicBezTo>
                <a:cubicBezTo>
                  <a:pt x="977900" y="2220383"/>
                  <a:pt x="1006649" y="2225359"/>
                  <a:pt x="1041400" y="2222500"/>
                </a:cubicBezTo>
                <a:cubicBezTo>
                  <a:pt x="1076151" y="2219641"/>
                  <a:pt x="1104615" y="2212595"/>
                  <a:pt x="1148307" y="2186295"/>
                </a:cubicBezTo>
                <a:cubicBezTo>
                  <a:pt x="1191999" y="2159995"/>
                  <a:pt x="1250744" y="2124470"/>
                  <a:pt x="1303550" y="2064698"/>
                </a:cubicBezTo>
                <a:cubicBezTo>
                  <a:pt x="1356356" y="2004926"/>
                  <a:pt x="1412527" y="1923072"/>
                  <a:pt x="1465144" y="1827664"/>
                </a:cubicBezTo>
                <a:cubicBezTo>
                  <a:pt x="1517761" y="1732256"/>
                  <a:pt x="1570282" y="1608477"/>
                  <a:pt x="1619250" y="1492250"/>
                </a:cubicBezTo>
                <a:cubicBezTo>
                  <a:pt x="1668218" y="1376023"/>
                  <a:pt x="1711325" y="1270000"/>
                  <a:pt x="1758950" y="1130300"/>
                </a:cubicBezTo>
                <a:cubicBezTo>
                  <a:pt x="1806575" y="990600"/>
                  <a:pt x="1856317" y="841375"/>
                  <a:pt x="1905000" y="654050"/>
                </a:cubicBezTo>
                <a:cubicBezTo>
                  <a:pt x="1953683" y="466725"/>
                  <a:pt x="2002366" y="236537"/>
                  <a:pt x="2051050" y="6350"/>
                </a:cubicBezTo>
              </a:path>
            </a:pathLst>
          </a:cu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2760752" y="695309"/>
            <a:ext cx="480756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Consider the function </a:t>
            </a:r>
            <a:r>
              <a:rPr lang="en-GB" sz="2400" i="1" dirty="0"/>
              <a:t>y</a:t>
            </a:r>
            <a:r>
              <a:rPr lang="en-GB" sz="2400" dirty="0"/>
              <a:t> = </a:t>
            </a:r>
            <a:r>
              <a:rPr lang="en-GB" i="1" dirty="0"/>
              <a:t>x</a:t>
            </a:r>
            <a:r>
              <a:rPr lang="en-GB" sz="2400" baseline="30000" dirty="0"/>
              <a:t>2</a:t>
            </a:r>
            <a:r>
              <a:rPr lang="en-GB" sz="2400" dirty="0"/>
              <a:t> – 2</a:t>
            </a:r>
            <a:r>
              <a:rPr lang="en-GB" i="1" dirty="0"/>
              <a:t>x</a:t>
            </a:r>
            <a:r>
              <a:rPr lang="en-GB" sz="2400" dirty="0"/>
              <a:t> – 3 </a:t>
            </a:r>
          </a:p>
        </p:txBody>
      </p:sp>
      <p:sp>
        <p:nvSpPr>
          <p:cNvPr id="28" name="Rectangle 2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290958" y="154057"/>
            <a:ext cx="8229600" cy="50405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-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Sign diagrams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B94543A-0308-319A-70FD-9FB97203C703}"/>
              </a:ext>
            </a:extLst>
          </p:cNvPr>
          <p:cNvGrpSpPr/>
          <p:nvPr/>
        </p:nvGrpSpPr>
        <p:grpSpPr>
          <a:xfrm>
            <a:off x="5253081" y="5456041"/>
            <a:ext cx="3566160" cy="322627"/>
            <a:chOff x="5181669" y="5817401"/>
            <a:chExt cx="3566160" cy="322627"/>
          </a:xfrm>
        </p:grpSpPr>
        <p:sp>
          <p:nvSpPr>
            <p:cNvPr id="61" name="Line 605"/>
            <p:cNvSpPr>
              <a:spLocks noChangeShapeType="1"/>
            </p:cNvSpPr>
            <p:nvPr/>
          </p:nvSpPr>
          <p:spPr bwMode="auto">
            <a:xfrm>
              <a:off x="5181669" y="5817401"/>
              <a:ext cx="35661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Text Box 637"/>
            <p:cNvSpPr txBox="1">
              <a:spLocks noChangeArrowheads="1"/>
            </p:cNvSpPr>
            <p:nvPr/>
          </p:nvSpPr>
          <p:spPr bwMode="auto">
            <a:xfrm>
              <a:off x="6939388" y="5893675"/>
              <a:ext cx="29210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3" name="Text Box 612"/>
            <p:cNvSpPr txBox="1">
              <a:spLocks noChangeArrowheads="1"/>
            </p:cNvSpPr>
            <p:nvPr/>
          </p:nvSpPr>
          <p:spPr bwMode="auto">
            <a:xfrm>
              <a:off x="7265549" y="5889159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64" name="Text Box 613"/>
            <p:cNvSpPr txBox="1">
              <a:spLocks noChangeArrowheads="1"/>
            </p:cNvSpPr>
            <p:nvPr/>
          </p:nvSpPr>
          <p:spPr bwMode="auto">
            <a:xfrm>
              <a:off x="7551423" y="5883998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65" name="Text Box 614"/>
            <p:cNvSpPr txBox="1">
              <a:spLocks noChangeArrowheads="1"/>
            </p:cNvSpPr>
            <p:nvPr/>
          </p:nvSpPr>
          <p:spPr bwMode="auto">
            <a:xfrm>
              <a:off x="7865984" y="5895553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66" name="Text Box 628"/>
            <p:cNvSpPr txBox="1">
              <a:spLocks noChangeArrowheads="1"/>
            </p:cNvSpPr>
            <p:nvPr/>
          </p:nvSpPr>
          <p:spPr bwMode="auto">
            <a:xfrm>
              <a:off x="5956990" y="5889161"/>
              <a:ext cx="3810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67" name="Text Box 629"/>
            <p:cNvSpPr txBox="1">
              <a:spLocks noChangeArrowheads="1"/>
            </p:cNvSpPr>
            <p:nvPr/>
          </p:nvSpPr>
          <p:spPr bwMode="auto">
            <a:xfrm>
              <a:off x="6283566" y="5889160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68" name="Text Box 630"/>
            <p:cNvSpPr txBox="1">
              <a:spLocks noChangeArrowheads="1"/>
            </p:cNvSpPr>
            <p:nvPr/>
          </p:nvSpPr>
          <p:spPr bwMode="auto">
            <a:xfrm>
              <a:off x="6600731" y="5895553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cxnSp>
          <p:nvCxnSpPr>
            <p:cNvPr id="69" name="Straight Connector 68"/>
            <p:cNvCxnSpPr/>
            <p:nvPr/>
          </p:nvCxnSpPr>
          <p:spPr>
            <a:xfrm>
              <a:off x="613831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645708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76315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706541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738291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7685171" y="58293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7976001" y="583567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 Box 613"/>
          <p:cNvSpPr txBox="1">
            <a:spLocks noChangeArrowheads="1"/>
          </p:cNvSpPr>
          <p:nvPr/>
        </p:nvSpPr>
        <p:spPr bwMode="auto">
          <a:xfrm>
            <a:off x="8250559" y="5095843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78" name="Text Box 613"/>
          <p:cNvSpPr txBox="1">
            <a:spLocks noChangeArrowheads="1"/>
          </p:cNvSpPr>
          <p:nvPr/>
        </p:nvSpPr>
        <p:spPr bwMode="auto">
          <a:xfrm>
            <a:off x="7303083" y="5132844"/>
            <a:ext cx="2872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</a:p>
        </p:txBody>
      </p:sp>
      <p:cxnSp>
        <p:nvCxnSpPr>
          <p:cNvPr id="133" name="Straight Connector 132"/>
          <p:cNvCxnSpPr/>
          <p:nvPr/>
        </p:nvCxnSpPr>
        <p:spPr>
          <a:xfrm flipH="1">
            <a:off x="8055584" y="4423373"/>
            <a:ext cx="0" cy="1005840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CD3874B-A983-8AF7-E40C-F3CE34B62D0B}"/>
              </a:ext>
            </a:extLst>
          </p:cNvPr>
          <p:cNvGrpSpPr/>
          <p:nvPr/>
        </p:nvGrpSpPr>
        <p:grpSpPr>
          <a:xfrm>
            <a:off x="5235946" y="2686829"/>
            <a:ext cx="3572190" cy="2560320"/>
            <a:chOff x="5164534" y="3048189"/>
            <a:chExt cx="3572190" cy="2560320"/>
          </a:xfrm>
        </p:grpSpPr>
        <p:grpSp>
          <p:nvGrpSpPr>
            <p:cNvPr id="27" name="Group 26"/>
            <p:cNvGrpSpPr/>
            <p:nvPr/>
          </p:nvGrpSpPr>
          <p:grpSpPr>
            <a:xfrm>
              <a:off x="5164534" y="3048189"/>
              <a:ext cx="3566160" cy="2560320"/>
              <a:chOff x="2719594" y="2363228"/>
              <a:chExt cx="3566160" cy="2560320"/>
            </a:xfrm>
          </p:grpSpPr>
          <p:sp>
            <p:nvSpPr>
              <p:cNvPr id="46" name="Line 604"/>
              <p:cNvSpPr>
                <a:spLocks noChangeShapeType="1"/>
              </p:cNvSpPr>
              <p:nvPr/>
            </p:nvSpPr>
            <p:spPr bwMode="auto">
              <a:xfrm>
                <a:off x="4605165" y="2363228"/>
                <a:ext cx="0" cy="25603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" name="Line 605"/>
              <p:cNvSpPr>
                <a:spLocks noChangeShapeType="1"/>
              </p:cNvSpPr>
              <p:nvPr/>
            </p:nvSpPr>
            <p:spPr bwMode="auto">
              <a:xfrm>
                <a:off x="2719594" y="4128903"/>
                <a:ext cx="356616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60" name="Text Box 612"/>
            <p:cNvSpPr txBox="1">
              <a:spLocks noChangeArrowheads="1"/>
            </p:cNvSpPr>
            <p:nvPr/>
          </p:nvSpPr>
          <p:spPr bwMode="auto">
            <a:xfrm>
              <a:off x="7251159" y="4829272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61" name="Text Box 613"/>
            <p:cNvSpPr txBox="1">
              <a:spLocks noChangeArrowheads="1"/>
            </p:cNvSpPr>
            <p:nvPr/>
          </p:nvSpPr>
          <p:spPr bwMode="auto">
            <a:xfrm>
              <a:off x="7551614" y="4824068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62" name="Text Box 614"/>
            <p:cNvSpPr txBox="1">
              <a:spLocks noChangeArrowheads="1"/>
            </p:cNvSpPr>
            <p:nvPr/>
          </p:nvSpPr>
          <p:spPr bwMode="auto">
            <a:xfrm>
              <a:off x="7843714" y="4829049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63" name="Text Box 615"/>
            <p:cNvSpPr txBox="1">
              <a:spLocks noChangeArrowheads="1"/>
            </p:cNvSpPr>
            <p:nvPr/>
          </p:nvSpPr>
          <p:spPr bwMode="auto">
            <a:xfrm>
              <a:off x="8135814" y="4824069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64" name="Text Box 616"/>
            <p:cNvSpPr txBox="1">
              <a:spLocks noChangeArrowheads="1"/>
            </p:cNvSpPr>
            <p:nvPr/>
          </p:nvSpPr>
          <p:spPr bwMode="auto">
            <a:xfrm>
              <a:off x="8444624" y="4817495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65" name="Text Box 626"/>
            <p:cNvSpPr txBox="1">
              <a:spLocks noChangeArrowheads="1"/>
            </p:cNvSpPr>
            <p:nvPr/>
          </p:nvSpPr>
          <p:spPr bwMode="auto">
            <a:xfrm>
              <a:off x="5336089" y="4835308"/>
              <a:ext cx="37465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166" name="Text Box 627"/>
            <p:cNvSpPr txBox="1">
              <a:spLocks noChangeArrowheads="1"/>
            </p:cNvSpPr>
            <p:nvPr/>
          </p:nvSpPr>
          <p:spPr bwMode="auto">
            <a:xfrm>
              <a:off x="5638755" y="4824067"/>
              <a:ext cx="36195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167" name="Text Box 628"/>
            <p:cNvSpPr txBox="1">
              <a:spLocks noChangeArrowheads="1"/>
            </p:cNvSpPr>
            <p:nvPr/>
          </p:nvSpPr>
          <p:spPr bwMode="auto">
            <a:xfrm>
              <a:off x="5951032" y="4829049"/>
              <a:ext cx="3810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168" name="Text Box 629"/>
            <p:cNvSpPr txBox="1">
              <a:spLocks noChangeArrowheads="1"/>
            </p:cNvSpPr>
            <p:nvPr/>
          </p:nvSpPr>
          <p:spPr bwMode="auto">
            <a:xfrm>
              <a:off x="6276017" y="4829315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169" name="Text Box 630"/>
            <p:cNvSpPr txBox="1">
              <a:spLocks noChangeArrowheads="1"/>
            </p:cNvSpPr>
            <p:nvPr/>
          </p:nvSpPr>
          <p:spPr bwMode="auto">
            <a:xfrm>
              <a:off x="6586204" y="4835399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170" name="Text Box 637"/>
            <p:cNvSpPr txBox="1">
              <a:spLocks noChangeArrowheads="1"/>
            </p:cNvSpPr>
            <p:nvPr/>
          </p:nvSpPr>
          <p:spPr bwMode="auto">
            <a:xfrm>
              <a:off x="6871872" y="4833562"/>
              <a:ext cx="29210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  <a:cs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171" name="Oval 170"/>
          <p:cNvSpPr/>
          <p:nvPr/>
        </p:nvSpPr>
        <p:spPr>
          <a:xfrm>
            <a:off x="6792776" y="5422247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168F199-59F4-A05F-CBDB-FC28080DF356}"/>
              </a:ext>
            </a:extLst>
          </p:cNvPr>
          <p:cNvSpPr/>
          <p:nvPr/>
        </p:nvSpPr>
        <p:spPr>
          <a:xfrm>
            <a:off x="6818036" y="4423373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2C49662-50BC-1BA3-5D08-7ACE24838A53}"/>
              </a:ext>
            </a:extLst>
          </p:cNvPr>
          <p:cNvSpPr/>
          <p:nvPr/>
        </p:nvSpPr>
        <p:spPr>
          <a:xfrm>
            <a:off x="8010306" y="5422247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Box 613">
            <a:extLst>
              <a:ext uri="{FF2B5EF4-FFF2-40B4-BE49-F238E27FC236}">
                <a16:creationId xmlns:a16="http://schemas.microsoft.com/office/drawing/2014/main" id="{ED90D21B-CC5A-6119-5427-B0E5C6FE7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6782" y="5095843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3AE47F42-D0B0-6DAD-02D2-910FB2CE7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721" y="1822543"/>
            <a:ext cx="480756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Factorising</a:t>
            </a:r>
            <a:r>
              <a:rPr lang="en-GB" sz="2400" dirty="0"/>
              <a:t> </a:t>
            </a:r>
            <a:r>
              <a:rPr lang="en-GB" i="1" dirty="0"/>
              <a:t>y</a:t>
            </a:r>
            <a:r>
              <a:rPr lang="en-GB" sz="2400" dirty="0"/>
              <a:t> = (</a:t>
            </a:r>
            <a:r>
              <a:rPr lang="en-GB" i="1" dirty="0"/>
              <a:t>x</a:t>
            </a:r>
            <a:r>
              <a:rPr lang="en-GB" sz="2400" dirty="0"/>
              <a:t> + 1)(</a:t>
            </a:r>
            <a:r>
              <a:rPr lang="en-GB" i="1" dirty="0"/>
              <a:t>x</a:t>
            </a:r>
            <a:r>
              <a:rPr lang="en-GB" sz="2400" dirty="0"/>
              <a:t> – 3) 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3A860B93-5F6F-7F90-BB99-BD498CBBD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9" y="990600"/>
            <a:ext cx="480756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Sketching the graph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ADC91ACE-97BC-D3F7-95C0-6E01A8206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96" y="2230239"/>
            <a:ext cx="4807564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Finding the critical values where the function is zero</a:t>
            </a: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5143953D-262E-12BA-3F67-1A37EE9AC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070" y="5234268"/>
            <a:ext cx="502645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This is the corresponding sign diagram</a:t>
            </a:r>
          </a:p>
        </p:txBody>
      </p:sp>
      <p:sp>
        <p:nvSpPr>
          <p:cNvPr id="113" name="Oval 112"/>
          <p:cNvSpPr/>
          <p:nvPr/>
        </p:nvSpPr>
        <p:spPr>
          <a:xfrm>
            <a:off x="8028462" y="4432904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9BF9E301-6557-F9F1-4DE8-32E05697F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074" y="677333"/>
            <a:ext cx="374625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xample 2: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75E96EB5-495E-20EF-CBB7-8D11FACDC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646" y="3041575"/>
            <a:ext cx="397029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We use a solid line to indicate where the function is zero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911011F-D0D8-2D22-02CB-B366121CA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638" y="3767949"/>
            <a:ext cx="4725589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Positive (+)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signs indicating where the function is positive.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76A39445-9031-700F-7FCE-969FDA384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206" y="4475930"/>
            <a:ext cx="4725589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Negative (-)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signs indicating where the function is negative.</a:t>
            </a: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1B355381-5B37-F96C-673C-794007B1A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362" y="1371600"/>
            <a:ext cx="480756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Draw the corresponding sign diagram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9B391F-337D-E288-4EDF-E023F07258E5}"/>
              </a:ext>
            </a:extLst>
          </p:cNvPr>
          <p:cNvSpPr/>
          <p:nvPr/>
        </p:nvSpPr>
        <p:spPr>
          <a:xfrm>
            <a:off x="7951355" y="5161105"/>
            <a:ext cx="274320" cy="544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D17BE0-163D-CBDC-E1FC-8E6975F93367}"/>
              </a:ext>
            </a:extLst>
          </p:cNvPr>
          <p:cNvSpPr/>
          <p:nvPr/>
        </p:nvSpPr>
        <p:spPr>
          <a:xfrm>
            <a:off x="6724914" y="5157377"/>
            <a:ext cx="274320" cy="544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C9890D9B-65F8-A089-EC90-A9673B6C1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958" y="6129037"/>
            <a:ext cx="5192969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Intervals where the function is negative</a:t>
            </a:r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FFDA72C0-592B-360D-8592-2A0CDD35A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05" y="5760843"/>
            <a:ext cx="521485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Intervals where the function is positive</a:t>
            </a:r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A51728EC-F9D1-6015-97DF-453680D52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396" y="5749419"/>
            <a:ext cx="990527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i="1" dirty="0"/>
              <a:t>x</a:t>
            </a:r>
            <a:r>
              <a:rPr lang="en-GB" dirty="0"/>
              <a:t> &lt;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/>
              <a:t>1</a:t>
            </a:r>
            <a:r>
              <a:rPr lang="en-GB" sz="2400" dirty="0"/>
              <a:t> </a:t>
            </a:r>
          </a:p>
        </p:txBody>
      </p:sp>
      <p:sp>
        <p:nvSpPr>
          <p:cNvPr id="25" name="Text Box 3">
            <a:extLst>
              <a:ext uri="{FF2B5EF4-FFF2-40B4-BE49-F238E27FC236}">
                <a16:creationId xmlns:a16="http://schemas.microsoft.com/office/drawing/2014/main" id="{F99D63C3-3415-EC4E-A1E0-E4EAD4227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5028" y="6130906"/>
            <a:ext cx="1459188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/>
              <a:t>1 &lt; </a:t>
            </a:r>
            <a:r>
              <a:rPr lang="en-GB" i="1" dirty="0"/>
              <a:t>x</a:t>
            </a:r>
            <a:r>
              <a:rPr lang="en-GB" dirty="0"/>
              <a:t> &lt; 2</a:t>
            </a:r>
            <a:r>
              <a:rPr lang="en-GB" sz="2400" dirty="0"/>
              <a:t> </a:t>
            </a:r>
          </a:p>
        </p:txBody>
      </p:sp>
      <p:sp>
        <p:nvSpPr>
          <p:cNvPr id="26" name="Text Box 3">
            <a:extLst>
              <a:ext uri="{FF2B5EF4-FFF2-40B4-BE49-F238E27FC236}">
                <a16:creationId xmlns:a16="http://schemas.microsoft.com/office/drawing/2014/main" id="{FDED3980-4EFE-7348-C118-B3BF32B6A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9613" y="5746126"/>
            <a:ext cx="207642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GB" dirty="0"/>
              <a:t> </a:t>
            </a:r>
            <a:r>
              <a:rPr lang="en-GB" i="1" dirty="0"/>
              <a:t>x</a:t>
            </a:r>
            <a:r>
              <a:rPr lang="en-GB" dirty="0"/>
              <a:t> &gt; 3</a:t>
            </a:r>
            <a:r>
              <a:rPr lang="en-GB" sz="2400" dirty="0"/>
              <a:t>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DE0C601-284A-E59A-F17B-1831C7A2824F}"/>
              </a:ext>
            </a:extLst>
          </p:cNvPr>
          <p:cNvSpPr txBox="1"/>
          <p:nvPr/>
        </p:nvSpPr>
        <p:spPr>
          <a:xfrm>
            <a:off x="2562145" y="2603925"/>
            <a:ext cx="118287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dirty="0"/>
              <a:t>=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dirty="0"/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4A862BB-F26E-2444-5138-C69B3B0DD824}"/>
              </a:ext>
            </a:extLst>
          </p:cNvPr>
          <p:cNvSpPr txBox="1"/>
          <p:nvPr/>
        </p:nvSpPr>
        <p:spPr>
          <a:xfrm>
            <a:off x="3701992" y="2575556"/>
            <a:ext cx="118287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dirty="0"/>
              <a:t>= 3</a:t>
            </a:r>
          </a:p>
        </p:txBody>
      </p:sp>
      <p:sp>
        <p:nvSpPr>
          <p:cNvPr id="30" name="Text Box 616">
            <a:extLst>
              <a:ext uri="{FF2B5EF4-FFF2-40B4-BE49-F238E27FC236}">
                <a16:creationId xmlns:a16="http://schemas.microsoft.com/office/drawing/2014/main" id="{29633754-B663-4935-5E4A-334D8AD43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4361" y="2584664"/>
            <a:ext cx="2921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i="1" dirty="0"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31" name="Text Box 616">
            <a:extLst>
              <a:ext uri="{FF2B5EF4-FFF2-40B4-BE49-F238E27FC236}">
                <a16:creationId xmlns:a16="http://schemas.microsoft.com/office/drawing/2014/main" id="{E19CE05F-762C-F0E6-3CA4-BE04364E7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0111" y="4134529"/>
            <a:ext cx="2921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i="1" dirty="0">
                <a:cs typeface="Times New Roman" panose="02020603050405020304" pitchFamily="18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54842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5" grpId="0"/>
      <p:bldP spid="77" grpId="0"/>
      <p:bldP spid="78" grpId="0"/>
      <p:bldP spid="171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6" grpId="0"/>
      <p:bldP spid="113" grpId="0" animBg="1"/>
      <p:bldP spid="4" grpId="0"/>
      <p:bldP spid="5" grpId="0"/>
      <p:bldP spid="6" grpId="0"/>
      <p:bldP spid="21" grpId="0"/>
      <p:bldP spid="20" grpId="0"/>
      <p:bldP spid="22" grpId="0"/>
      <p:bldP spid="23" grpId="0"/>
      <p:bldP spid="25" grpId="0"/>
      <p:bldP spid="26" grpId="0"/>
      <p:bldP spid="24" grpId="0"/>
      <p:bldP spid="29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7" name="Straight Connector 86"/>
          <p:cNvCxnSpPr/>
          <p:nvPr/>
        </p:nvCxnSpPr>
        <p:spPr>
          <a:xfrm flipH="1">
            <a:off x="6230629" y="3923934"/>
            <a:ext cx="0" cy="1280160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reeform 2"/>
          <p:cNvSpPr/>
          <p:nvPr/>
        </p:nvSpPr>
        <p:spPr>
          <a:xfrm flipV="1">
            <a:off x="5973861" y="2997404"/>
            <a:ext cx="2051050" cy="1640488"/>
          </a:xfrm>
          <a:custGeom>
            <a:avLst/>
            <a:gdLst>
              <a:gd name="connsiteX0" fmla="*/ 0 w 2019300"/>
              <a:gd name="connsiteY0" fmla="*/ 133350 h 2218690"/>
              <a:gd name="connsiteX1" fmla="*/ 228600 w 2019300"/>
              <a:gd name="connsiteY1" fmla="*/ 952500 h 2218690"/>
              <a:gd name="connsiteX2" fmla="*/ 419100 w 2019300"/>
              <a:gd name="connsiteY2" fmla="*/ 1492250 h 2218690"/>
              <a:gd name="connsiteX3" fmla="*/ 647700 w 2019300"/>
              <a:gd name="connsiteY3" fmla="*/ 1949450 h 2218690"/>
              <a:gd name="connsiteX4" fmla="*/ 781050 w 2019300"/>
              <a:gd name="connsiteY4" fmla="*/ 2114550 h 2218690"/>
              <a:gd name="connsiteX5" fmla="*/ 908050 w 2019300"/>
              <a:gd name="connsiteY5" fmla="*/ 2197100 h 2218690"/>
              <a:gd name="connsiteX6" fmla="*/ 1009650 w 2019300"/>
              <a:gd name="connsiteY6" fmla="*/ 2216150 h 2218690"/>
              <a:gd name="connsiteX7" fmla="*/ 1149350 w 2019300"/>
              <a:gd name="connsiteY7" fmla="*/ 2152650 h 2218690"/>
              <a:gd name="connsiteX8" fmla="*/ 1276350 w 2019300"/>
              <a:gd name="connsiteY8" fmla="*/ 2044700 h 2218690"/>
              <a:gd name="connsiteX9" fmla="*/ 1428750 w 2019300"/>
              <a:gd name="connsiteY9" fmla="*/ 1797050 h 2218690"/>
              <a:gd name="connsiteX10" fmla="*/ 1587500 w 2019300"/>
              <a:gd name="connsiteY10" fmla="*/ 1485900 h 2218690"/>
              <a:gd name="connsiteX11" fmla="*/ 1727200 w 2019300"/>
              <a:gd name="connsiteY11" fmla="*/ 1123950 h 2218690"/>
              <a:gd name="connsiteX12" fmla="*/ 1873250 w 2019300"/>
              <a:gd name="connsiteY12" fmla="*/ 647700 h 2218690"/>
              <a:gd name="connsiteX13" fmla="*/ 2019300 w 2019300"/>
              <a:gd name="connsiteY13" fmla="*/ 0 h 221869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81100 w 2051050"/>
              <a:gd name="connsiteY7" fmla="*/ 2159000 h 2225040"/>
              <a:gd name="connsiteX8" fmla="*/ 1308100 w 2051050"/>
              <a:gd name="connsiteY8" fmla="*/ 2051050 h 2225040"/>
              <a:gd name="connsiteX9" fmla="*/ 1460500 w 2051050"/>
              <a:gd name="connsiteY9" fmla="*/ 18034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81100 w 2051050"/>
              <a:gd name="connsiteY7" fmla="*/ 2159000 h 2225040"/>
              <a:gd name="connsiteX8" fmla="*/ 1308100 w 2051050"/>
              <a:gd name="connsiteY8" fmla="*/ 2051050 h 2225040"/>
              <a:gd name="connsiteX9" fmla="*/ 1466850 w 2051050"/>
              <a:gd name="connsiteY9" fmla="*/ 18161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81100 w 2051050"/>
              <a:gd name="connsiteY7" fmla="*/ 2159000 h 2225040"/>
              <a:gd name="connsiteX8" fmla="*/ 1308100 w 2051050"/>
              <a:gd name="connsiteY8" fmla="*/ 2051050 h 2225040"/>
              <a:gd name="connsiteX9" fmla="*/ 1466850 w 2051050"/>
              <a:gd name="connsiteY9" fmla="*/ 18161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93800 w 2051050"/>
              <a:gd name="connsiteY7" fmla="*/ 2159000 h 2225040"/>
              <a:gd name="connsiteX8" fmla="*/ 1308100 w 2051050"/>
              <a:gd name="connsiteY8" fmla="*/ 2051050 h 2225040"/>
              <a:gd name="connsiteX9" fmla="*/ 1466850 w 2051050"/>
              <a:gd name="connsiteY9" fmla="*/ 18161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93800 w 2051050"/>
              <a:gd name="connsiteY7" fmla="*/ 2159000 h 2225040"/>
              <a:gd name="connsiteX8" fmla="*/ 1308100 w 2051050"/>
              <a:gd name="connsiteY8" fmla="*/ 2051050 h 2225040"/>
              <a:gd name="connsiteX9" fmla="*/ 1409700 w 2051050"/>
              <a:gd name="connsiteY9" fmla="*/ 19050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93800 w 2051050"/>
              <a:gd name="connsiteY7" fmla="*/ 2159000 h 2225040"/>
              <a:gd name="connsiteX8" fmla="*/ 1308100 w 2051050"/>
              <a:gd name="connsiteY8" fmla="*/ 2051050 h 2225040"/>
              <a:gd name="connsiteX9" fmla="*/ 1428750 w 2051050"/>
              <a:gd name="connsiteY9" fmla="*/ 19050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93800 w 2051050"/>
              <a:gd name="connsiteY7" fmla="*/ 2159000 h 2225040"/>
              <a:gd name="connsiteX8" fmla="*/ 1308100 w 2051050"/>
              <a:gd name="connsiteY8" fmla="*/ 2051050 h 2225040"/>
              <a:gd name="connsiteX9" fmla="*/ 1419651 w 2051050"/>
              <a:gd name="connsiteY9" fmla="*/ 1900451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3259"/>
              <a:gd name="connsiteX1" fmla="*/ 260350 w 2051050"/>
              <a:gd name="connsiteY1" fmla="*/ 958850 h 2223259"/>
              <a:gd name="connsiteX2" fmla="*/ 450850 w 2051050"/>
              <a:gd name="connsiteY2" fmla="*/ 1498600 h 2223259"/>
              <a:gd name="connsiteX3" fmla="*/ 679450 w 2051050"/>
              <a:gd name="connsiteY3" fmla="*/ 1955800 h 2223259"/>
              <a:gd name="connsiteX4" fmla="*/ 812800 w 2051050"/>
              <a:gd name="connsiteY4" fmla="*/ 2120900 h 2223259"/>
              <a:gd name="connsiteX5" fmla="*/ 939800 w 2051050"/>
              <a:gd name="connsiteY5" fmla="*/ 2203450 h 2223259"/>
              <a:gd name="connsiteX6" fmla="*/ 1041400 w 2051050"/>
              <a:gd name="connsiteY6" fmla="*/ 2222500 h 2223259"/>
              <a:gd name="connsiteX7" fmla="*/ 1148307 w 2051050"/>
              <a:gd name="connsiteY7" fmla="*/ 2186295 h 2223259"/>
              <a:gd name="connsiteX8" fmla="*/ 1308100 w 2051050"/>
              <a:gd name="connsiteY8" fmla="*/ 2051050 h 2223259"/>
              <a:gd name="connsiteX9" fmla="*/ 1419651 w 2051050"/>
              <a:gd name="connsiteY9" fmla="*/ 1900451 h 2223259"/>
              <a:gd name="connsiteX10" fmla="*/ 1619250 w 2051050"/>
              <a:gd name="connsiteY10" fmla="*/ 1492250 h 2223259"/>
              <a:gd name="connsiteX11" fmla="*/ 1758950 w 2051050"/>
              <a:gd name="connsiteY11" fmla="*/ 1130300 h 2223259"/>
              <a:gd name="connsiteX12" fmla="*/ 1905000 w 2051050"/>
              <a:gd name="connsiteY12" fmla="*/ 654050 h 2223259"/>
              <a:gd name="connsiteX13" fmla="*/ 2051050 w 2051050"/>
              <a:gd name="connsiteY13" fmla="*/ 6350 h 2223259"/>
              <a:gd name="connsiteX0" fmla="*/ 0 w 2051050"/>
              <a:gd name="connsiteY0" fmla="*/ 0 h 2223259"/>
              <a:gd name="connsiteX1" fmla="*/ 260350 w 2051050"/>
              <a:gd name="connsiteY1" fmla="*/ 958850 h 2223259"/>
              <a:gd name="connsiteX2" fmla="*/ 450850 w 2051050"/>
              <a:gd name="connsiteY2" fmla="*/ 1498600 h 2223259"/>
              <a:gd name="connsiteX3" fmla="*/ 679450 w 2051050"/>
              <a:gd name="connsiteY3" fmla="*/ 1955800 h 2223259"/>
              <a:gd name="connsiteX4" fmla="*/ 812800 w 2051050"/>
              <a:gd name="connsiteY4" fmla="*/ 2120900 h 2223259"/>
              <a:gd name="connsiteX5" fmla="*/ 939800 w 2051050"/>
              <a:gd name="connsiteY5" fmla="*/ 2203450 h 2223259"/>
              <a:gd name="connsiteX6" fmla="*/ 1041400 w 2051050"/>
              <a:gd name="connsiteY6" fmla="*/ 2222500 h 2223259"/>
              <a:gd name="connsiteX7" fmla="*/ 1148307 w 2051050"/>
              <a:gd name="connsiteY7" fmla="*/ 2186295 h 2223259"/>
              <a:gd name="connsiteX8" fmla="*/ 1312649 w 2051050"/>
              <a:gd name="connsiteY8" fmla="*/ 2060148 h 2223259"/>
              <a:gd name="connsiteX9" fmla="*/ 1419651 w 2051050"/>
              <a:gd name="connsiteY9" fmla="*/ 1900451 h 2223259"/>
              <a:gd name="connsiteX10" fmla="*/ 1619250 w 2051050"/>
              <a:gd name="connsiteY10" fmla="*/ 1492250 h 2223259"/>
              <a:gd name="connsiteX11" fmla="*/ 1758950 w 2051050"/>
              <a:gd name="connsiteY11" fmla="*/ 1130300 h 2223259"/>
              <a:gd name="connsiteX12" fmla="*/ 1905000 w 2051050"/>
              <a:gd name="connsiteY12" fmla="*/ 654050 h 2223259"/>
              <a:gd name="connsiteX13" fmla="*/ 2051050 w 2051050"/>
              <a:gd name="connsiteY13" fmla="*/ 6350 h 2223259"/>
              <a:gd name="connsiteX0" fmla="*/ 0 w 2051050"/>
              <a:gd name="connsiteY0" fmla="*/ 0 h 2223259"/>
              <a:gd name="connsiteX1" fmla="*/ 260350 w 2051050"/>
              <a:gd name="connsiteY1" fmla="*/ 958850 h 2223259"/>
              <a:gd name="connsiteX2" fmla="*/ 450850 w 2051050"/>
              <a:gd name="connsiteY2" fmla="*/ 1498600 h 2223259"/>
              <a:gd name="connsiteX3" fmla="*/ 679450 w 2051050"/>
              <a:gd name="connsiteY3" fmla="*/ 1955800 h 2223259"/>
              <a:gd name="connsiteX4" fmla="*/ 812800 w 2051050"/>
              <a:gd name="connsiteY4" fmla="*/ 2120900 h 2223259"/>
              <a:gd name="connsiteX5" fmla="*/ 939800 w 2051050"/>
              <a:gd name="connsiteY5" fmla="*/ 2203450 h 2223259"/>
              <a:gd name="connsiteX6" fmla="*/ 1041400 w 2051050"/>
              <a:gd name="connsiteY6" fmla="*/ 2222500 h 2223259"/>
              <a:gd name="connsiteX7" fmla="*/ 1148307 w 2051050"/>
              <a:gd name="connsiteY7" fmla="*/ 2186295 h 2223259"/>
              <a:gd name="connsiteX8" fmla="*/ 1303550 w 2051050"/>
              <a:gd name="connsiteY8" fmla="*/ 2064698 h 2223259"/>
              <a:gd name="connsiteX9" fmla="*/ 1419651 w 2051050"/>
              <a:gd name="connsiteY9" fmla="*/ 1900451 h 2223259"/>
              <a:gd name="connsiteX10" fmla="*/ 1619250 w 2051050"/>
              <a:gd name="connsiteY10" fmla="*/ 1492250 h 2223259"/>
              <a:gd name="connsiteX11" fmla="*/ 1758950 w 2051050"/>
              <a:gd name="connsiteY11" fmla="*/ 1130300 h 2223259"/>
              <a:gd name="connsiteX12" fmla="*/ 1905000 w 2051050"/>
              <a:gd name="connsiteY12" fmla="*/ 654050 h 2223259"/>
              <a:gd name="connsiteX13" fmla="*/ 2051050 w 2051050"/>
              <a:gd name="connsiteY13" fmla="*/ 6350 h 2223259"/>
              <a:gd name="connsiteX0" fmla="*/ 0 w 2051050"/>
              <a:gd name="connsiteY0" fmla="*/ 0 h 2223259"/>
              <a:gd name="connsiteX1" fmla="*/ 260350 w 2051050"/>
              <a:gd name="connsiteY1" fmla="*/ 958850 h 2223259"/>
              <a:gd name="connsiteX2" fmla="*/ 450850 w 2051050"/>
              <a:gd name="connsiteY2" fmla="*/ 1498600 h 2223259"/>
              <a:gd name="connsiteX3" fmla="*/ 679450 w 2051050"/>
              <a:gd name="connsiteY3" fmla="*/ 1955800 h 2223259"/>
              <a:gd name="connsiteX4" fmla="*/ 812800 w 2051050"/>
              <a:gd name="connsiteY4" fmla="*/ 2120900 h 2223259"/>
              <a:gd name="connsiteX5" fmla="*/ 939800 w 2051050"/>
              <a:gd name="connsiteY5" fmla="*/ 2203450 h 2223259"/>
              <a:gd name="connsiteX6" fmla="*/ 1041400 w 2051050"/>
              <a:gd name="connsiteY6" fmla="*/ 2222500 h 2223259"/>
              <a:gd name="connsiteX7" fmla="*/ 1148307 w 2051050"/>
              <a:gd name="connsiteY7" fmla="*/ 2186295 h 2223259"/>
              <a:gd name="connsiteX8" fmla="*/ 1303550 w 2051050"/>
              <a:gd name="connsiteY8" fmla="*/ 2064698 h 2223259"/>
              <a:gd name="connsiteX9" fmla="*/ 1446947 w 2051050"/>
              <a:gd name="connsiteY9" fmla="*/ 1850410 h 2223259"/>
              <a:gd name="connsiteX10" fmla="*/ 1619250 w 2051050"/>
              <a:gd name="connsiteY10" fmla="*/ 1492250 h 2223259"/>
              <a:gd name="connsiteX11" fmla="*/ 1758950 w 2051050"/>
              <a:gd name="connsiteY11" fmla="*/ 1130300 h 2223259"/>
              <a:gd name="connsiteX12" fmla="*/ 1905000 w 2051050"/>
              <a:gd name="connsiteY12" fmla="*/ 654050 h 2223259"/>
              <a:gd name="connsiteX13" fmla="*/ 2051050 w 2051050"/>
              <a:gd name="connsiteY13" fmla="*/ 6350 h 2223259"/>
              <a:gd name="connsiteX0" fmla="*/ 0 w 2051050"/>
              <a:gd name="connsiteY0" fmla="*/ 0 h 2223259"/>
              <a:gd name="connsiteX1" fmla="*/ 260350 w 2051050"/>
              <a:gd name="connsiteY1" fmla="*/ 958850 h 2223259"/>
              <a:gd name="connsiteX2" fmla="*/ 450850 w 2051050"/>
              <a:gd name="connsiteY2" fmla="*/ 1498600 h 2223259"/>
              <a:gd name="connsiteX3" fmla="*/ 679450 w 2051050"/>
              <a:gd name="connsiteY3" fmla="*/ 1955800 h 2223259"/>
              <a:gd name="connsiteX4" fmla="*/ 812800 w 2051050"/>
              <a:gd name="connsiteY4" fmla="*/ 2120900 h 2223259"/>
              <a:gd name="connsiteX5" fmla="*/ 939800 w 2051050"/>
              <a:gd name="connsiteY5" fmla="*/ 2203450 h 2223259"/>
              <a:gd name="connsiteX6" fmla="*/ 1041400 w 2051050"/>
              <a:gd name="connsiteY6" fmla="*/ 2222500 h 2223259"/>
              <a:gd name="connsiteX7" fmla="*/ 1148307 w 2051050"/>
              <a:gd name="connsiteY7" fmla="*/ 2186295 h 2223259"/>
              <a:gd name="connsiteX8" fmla="*/ 1303550 w 2051050"/>
              <a:gd name="connsiteY8" fmla="*/ 2064698 h 2223259"/>
              <a:gd name="connsiteX9" fmla="*/ 1465144 w 2051050"/>
              <a:gd name="connsiteY9" fmla="*/ 1827664 h 2223259"/>
              <a:gd name="connsiteX10" fmla="*/ 1619250 w 2051050"/>
              <a:gd name="connsiteY10" fmla="*/ 1492250 h 2223259"/>
              <a:gd name="connsiteX11" fmla="*/ 1758950 w 2051050"/>
              <a:gd name="connsiteY11" fmla="*/ 1130300 h 2223259"/>
              <a:gd name="connsiteX12" fmla="*/ 1905000 w 2051050"/>
              <a:gd name="connsiteY12" fmla="*/ 654050 h 2223259"/>
              <a:gd name="connsiteX13" fmla="*/ 2051050 w 2051050"/>
              <a:gd name="connsiteY13" fmla="*/ 6350 h 2223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051050" h="2223259">
                <a:moveTo>
                  <a:pt x="0" y="0"/>
                </a:moveTo>
                <a:cubicBezTo>
                  <a:pt x="79375" y="296333"/>
                  <a:pt x="185208" y="709083"/>
                  <a:pt x="260350" y="958850"/>
                </a:cubicBezTo>
                <a:cubicBezTo>
                  <a:pt x="335492" y="1208617"/>
                  <a:pt x="381000" y="1332442"/>
                  <a:pt x="450850" y="1498600"/>
                </a:cubicBezTo>
                <a:cubicBezTo>
                  <a:pt x="520700" y="1664758"/>
                  <a:pt x="619125" y="1852083"/>
                  <a:pt x="679450" y="1955800"/>
                </a:cubicBezTo>
                <a:cubicBezTo>
                  <a:pt x="739775" y="2059517"/>
                  <a:pt x="769408" y="2079625"/>
                  <a:pt x="812800" y="2120900"/>
                </a:cubicBezTo>
                <a:cubicBezTo>
                  <a:pt x="856192" y="2162175"/>
                  <a:pt x="901700" y="2186517"/>
                  <a:pt x="939800" y="2203450"/>
                </a:cubicBezTo>
                <a:cubicBezTo>
                  <a:pt x="977900" y="2220383"/>
                  <a:pt x="1006649" y="2225359"/>
                  <a:pt x="1041400" y="2222500"/>
                </a:cubicBezTo>
                <a:cubicBezTo>
                  <a:pt x="1076151" y="2219641"/>
                  <a:pt x="1104615" y="2212595"/>
                  <a:pt x="1148307" y="2186295"/>
                </a:cubicBezTo>
                <a:cubicBezTo>
                  <a:pt x="1191999" y="2159995"/>
                  <a:pt x="1250744" y="2124470"/>
                  <a:pt x="1303550" y="2064698"/>
                </a:cubicBezTo>
                <a:cubicBezTo>
                  <a:pt x="1356356" y="2004926"/>
                  <a:pt x="1412527" y="1923072"/>
                  <a:pt x="1465144" y="1827664"/>
                </a:cubicBezTo>
                <a:cubicBezTo>
                  <a:pt x="1517761" y="1732256"/>
                  <a:pt x="1570282" y="1608477"/>
                  <a:pt x="1619250" y="1492250"/>
                </a:cubicBezTo>
                <a:cubicBezTo>
                  <a:pt x="1668218" y="1376023"/>
                  <a:pt x="1711325" y="1270000"/>
                  <a:pt x="1758950" y="1130300"/>
                </a:cubicBezTo>
                <a:cubicBezTo>
                  <a:pt x="1806575" y="990600"/>
                  <a:pt x="1856317" y="841375"/>
                  <a:pt x="1905000" y="654050"/>
                </a:cubicBezTo>
                <a:cubicBezTo>
                  <a:pt x="1953683" y="466725"/>
                  <a:pt x="2002366" y="236537"/>
                  <a:pt x="2051050" y="6350"/>
                </a:cubicBezTo>
              </a:path>
            </a:pathLst>
          </a:cu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2132784" y="658087"/>
            <a:ext cx="578960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Consider the function </a:t>
            </a:r>
            <a:r>
              <a:rPr lang="en-GB" sz="2400" i="1" dirty="0"/>
              <a:t>y</a:t>
            </a:r>
            <a:r>
              <a:rPr lang="en-GB" sz="2400" dirty="0"/>
              <a:t> = </a:t>
            </a:r>
            <a:r>
              <a:rPr lang="en-GB" dirty="0"/>
              <a:t>–(</a:t>
            </a:r>
            <a:r>
              <a:rPr lang="en-GB" sz="2400" i="1" dirty="0"/>
              <a:t>x</a:t>
            </a:r>
            <a:r>
              <a:rPr lang="en-GB" sz="2400" dirty="0"/>
              <a:t> +3)(</a:t>
            </a:r>
            <a:r>
              <a:rPr lang="en-GB" sz="2400" i="1" dirty="0"/>
              <a:t>x</a:t>
            </a:r>
            <a:r>
              <a:rPr lang="en-GB" sz="2400" dirty="0"/>
              <a:t> – 2)</a:t>
            </a:r>
          </a:p>
        </p:txBody>
      </p:sp>
      <p:sp>
        <p:nvSpPr>
          <p:cNvPr id="28" name="Rectangle 2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290958" y="154057"/>
            <a:ext cx="8229600" cy="50405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-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Sign diagrams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B94543A-0308-319A-70FD-9FB97203C703}"/>
              </a:ext>
            </a:extLst>
          </p:cNvPr>
          <p:cNvGrpSpPr/>
          <p:nvPr/>
        </p:nvGrpSpPr>
        <p:grpSpPr>
          <a:xfrm>
            <a:off x="5273987" y="4917268"/>
            <a:ext cx="3566160" cy="322627"/>
            <a:chOff x="5181669" y="5817401"/>
            <a:chExt cx="3566160" cy="322627"/>
          </a:xfrm>
        </p:grpSpPr>
        <p:sp>
          <p:nvSpPr>
            <p:cNvPr id="61" name="Line 605"/>
            <p:cNvSpPr>
              <a:spLocks noChangeShapeType="1"/>
            </p:cNvSpPr>
            <p:nvPr/>
          </p:nvSpPr>
          <p:spPr bwMode="auto">
            <a:xfrm>
              <a:off x="5181669" y="5817401"/>
              <a:ext cx="35661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Text Box 637"/>
            <p:cNvSpPr txBox="1">
              <a:spLocks noChangeArrowheads="1"/>
            </p:cNvSpPr>
            <p:nvPr/>
          </p:nvSpPr>
          <p:spPr bwMode="auto">
            <a:xfrm>
              <a:off x="6939388" y="5893675"/>
              <a:ext cx="29210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3" name="Text Box 612"/>
            <p:cNvSpPr txBox="1">
              <a:spLocks noChangeArrowheads="1"/>
            </p:cNvSpPr>
            <p:nvPr/>
          </p:nvSpPr>
          <p:spPr bwMode="auto">
            <a:xfrm>
              <a:off x="7265549" y="5889159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64" name="Text Box 613"/>
            <p:cNvSpPr txBox="1">
              <a:spLocks noChangeArrowheads="1"/>
            </p:cNvSpPr>
            <p:nvPr/>
          </p:nvSpPr>
          <p:spPr bwMode="auto">
            <a:xfrm>
              <a:off x="7551423" y="5883998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65" name="Text Box 614"/>
            <p:cNvSpPr txBox="1">
              <a:spLocks noChangeArrowheads="1"/>
            </p:cNvSpPr>
            <p:nvPr/>
          </p:nvSpPr>
          <p:spPr bwMode="auto">
            <a:xfrm>
              <a:off x="7865984" y="5895553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66" name="Text Box 628"/>
            <p:cNvSpPr txBox="1">
              <a:spLocks noChangeArrowheads="1"/>
            </p:cNvSpPr>
            <p:nvPr/>
          </p:nvSpPr>
          <p:spPr bwMode="auto">
            <a:xfrm>
              <a:off x="5956990" y="5889161"/>
              <a:ext cx="3810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67" name="Text Box 629"/>
            <p:cNvSpPr txBox="1">
              <a:spLocks noChangeArrowheads="1"/>
            </p:cNvSpPr>
            <p:nvPr/>
          </p:nvSpPr>
          <p:spPr bwMode="auto">
            <a:xfrm>
              <a:off x="6283566" y="5889160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68" name="Text Box 630"/>
            <p:cNvSpPr txBox="1">
              <a:spLocks noChangeArrowheads="1"/>
            </p:cNvSpPr>
            <p:nvPr/>
          </p:nvSpPr>
          <p:spPr bwMode="auto">
            <a:xfrm>
              <a:off x="6600731" y="5895553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cxnSp>
          <p:nvCxnSpPr>
            <p:cNvPr id="69" name="Straight Connector 68"/>
            <p:cNvCxnSpPr/>
            <p:nvPr/>
          </p:nvCxnSpPr>
          <p:spPr>
            <a:xfrm>
              <a:off x="613831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645708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76315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706541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738291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7685171" y="58293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7976001" y="583567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 Box 613"/>
          <p:cNvSpPr txBox="1">
            <a:spLocks noChangeArrowheads="1"/>
          </p:cNvSpPr>
          <p:nvPr/>
        </p:nvSpPr>
        <p:spPr bwMode="auto">
          <a:xfrm>
            <a:off x="8271465" y="4557070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78" name="Text Box 613"/>
          <p:cNvSpPr txBox="1">
            <a:spLocks noChangeArrowheads="1"/>
          </p:cNvSpPr>
          <p:nvPr/>
        </p:nvSpPr>
        <p:spPr bwMode="auto">
          <a:xfrm>
            <a:off x="7001984" y="4599862"/>
            <a:ext cx="2872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cxnSp>
        <p:nvCxnSpPr>
          <p:cNvPr id="133" name="Straight Connector 132"/>
          <p:cNvCxnSpPr/>
          <p:nvPr/>
        </p:nvCxnSpPr>
        <p:spPr>
          <a:xfrm flipH="1">
            <a:off x="7777489" y="3906883"/>
            <a:ext cx="0" cy="1280160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CD3874B-A983-8AF7-E40C-F3CE34B62D0B}"/>
              </a:ext>
            </a:extLst>
          </p:cNvPr>
          <p:cNvGrpSpPr/>
          <p:nvPr/>
        </p:nvGrpSpPr>
        <p:grpSpPr>
          <a:xfrm>
            <a:off x="5256852" y="2148056"/>
            <a:ext cx="3572190" cy="2560320"/>
            <a:chOff x="5164534" y="3048189"/>
            <a:chExt cx="3572190" cy="2560320"/>
          </a:xfrm>
        </p:grpSpPr>
        <p:grpSp>
          <p:nvGrpSpPr>
            <p:cNvPr id="27" name="Group 26"/>
            <p:cNvGrpSpPr/>
            <p:nvPr/>
          </p:nvGrpSpPr>
          <p:grpSpPr>
            <a:xfrm>
              <a:off x="5164534" y="3048189"/>
              <a:ext cx="3566160" cy="2560320"/>
              <a:chOff x="2719594" y="2363228"/>
              <a:chExt cx="3566160" cy="2560320"/>
            </a:xfrm>
          </p:grpSpPr>
          <p:sp>
            <p:nvSpPr>
              <p:cNvPr id="46" name="Line 604"/>
              <p:cNvSpPr>
                <a:spLocks noChangeShapeType="1"/>
              </p:cNvSpPr>
              <p:nvPr/>
            </p:nvSpPr>
            <p:spPr bwMode="auto">
              <a:xfrm>
                <a:off x="4605165" y="2363228"/>
                <a:ext cx="0" cy="25603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" name="Line 605"/>
              <p:cNvSpPr>
                <a:spLocks noChangeShapeType="1"/>
              </p:cNvSpPr>
              <p:nvPr/>
            </p:nvSpPr>
            <p:spPr bwMode="auto">
              <a:xfrm>
                <a:off x="2719594" y="4128903"/>
                <a:ext cx="356616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60" name="Text Box 612"/>
            <p:cNvSpPr txBox="1">
              <a:spLocks noChangeArrowheads="1"/>
            </p:cNvSpPr>
            <p:nvPr/>
          </p:nvSpPr>
          <p:spPr bwMode="auto">
            <a:xfrm>
              <a:off x="7251159" y="4829272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61" name="Text Box 613"/>
            <p:cNvSpPr txBox="1">
              <a:spLocks noChangeArrowheads="1"/>
            </p:cNvSpPr>
            <p:nvPr/>
          </p:nvSpPr>
          <p:spPr bwMode="auto">
            <a:xfrm>
              <a:off x="7551614" y="4824068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62" name="Text Box 614"/>
            <p:cNvSpPr txBox="1">
              <a:spLocks noChangeArrowheads="1"/>
            </p:cNvSpPr>
            <p:nvPr/>
          </p:nvSpPr>
          <p:spPr bwMode="auto">
            <a:xfrm>
              <a:off x="7843714" y="4829049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63" name="Text Box 615"/>
            <p:cNvSpPr txBox="1">
              <a:spLocks noChangeArrowheads="1"/>
            </p:cNvSpPr>
            <p:nvPr/>
          </p:nvSpPr>
          <p:spPr bwMode="auto">
            <a:xfrm>
              <a:off x="8135814" y="4824069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64" name="Text Box 616"/>
            <p:cNvSpPr txBox="1">
              <a:spLocks noChangeArrowheads="1"/>
            </p:cNvSpPr>
            <p:nvPr/>
          </p:nvSpPr>
          <p:spPr bwMode="auto">
            <a:xfrm>
              <a:off x="8444624" y="4817495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65" name="Text Box 626"/>
            <p:cNvSpPr txBox="1">
              <a:spLocks noChangeArrowheads="1"/>
            </p:cNvSpPr>
            <p:nvPr/>
          </p:nvSpPr>
          <p:spPr bwMode="auto">
            <a:xfrm>
              <a:off x="5336089" y="4835308"/>
              <a:ext cx="37465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166" name="Text Box 627"/>
            <p:cNvSpPr txBox="1">
              <a:spLocks noChangeArrowheads="1"/>
            </p:cNvSpPr>
            <p:nvPr/>
          </p:nvSpPr>
          <p:spPr bwMode="auto">
            <a:xfrm>
              <a:off x="5638755" y="4824067"/>
              <a:ext cx="36195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167" name="Text Box 628"/>
            <p:cNvSpPr txBox="1">
              <a:spLocks noChangeArrowheads="1"/>
            </p:cNvSpPr>
            <p:nvPr/>
          </p:nvSpPr>
          <p:spPr bwMode="auto">
            <a:xfrm>
              <a:off x="5951032" y="4829049"/>
              <a:ext cx="3810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168" name="Text Box 629"/>
            <p:cNvSpPr txBox="1">
              <a:spLocks noChangeArrowheads="1"/>
            </p:cNvSpPr>
            <p:nvPr/>
          </p:nvSpPr>
          <p:spPr bwMode="auto">
            <a:xfrm>
              <a:off x="6276017" y="4829315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169" name="Text Box 630"/>
            <p:cNvSpPr txBox="1">
              <a:spLocks noChangeArrowheads="1"/>
            </p:cNvSpPr>
            <p:nvPr/>
          </p:nvSpPr>
          <p:spPr bwMode="auto">
            <a:xfrm>
              <a:off x="6586204" y="4835399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170" name="Text Box 637"/>
            <p:cNvSpPr txBox="1">
              <a:spLocks noChangeArrowheads="1"/>
            </p:cNvSpPr>
            <p:nvPr/>
          </p:nvSpPr>
          <p:spPr bwMode="auto">
            <a:xfrm>
              <a:off x="6871872" y="4833562"/>
              <a:ext cx="29210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  <a:cs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171" name="Oval 170"/>
          <p:cNvSpPr/>
          <p:nvPr/>
        </p:nvSpPr>
        <p:spPr>
          <a:xfrm>
            <a:off x="6186147" y="4862812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CA548D2B-0116-CCFF-667A-CE65E7730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075" y="677333"/>
            <a:ext cx="160312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xample 3: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168F199-59F4-A05F-CBDB-FC28080DF356}"/>
              </a:ext>
            </a:extLst>
          </p:cNvPr>
          <p:cNvSpPr/>
          <p:nvPr/>
        </p:nvSpPr>
        <p:spPr>
          <a:xfrm>
            <a:off x="6208845" y="3884024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2C49662-50BC-1BA3-5D08-7ACE24838A53}"/>
              </a:ext>
            </a:extLst>
          </p:cNvPr>
          <p:cNvSpPr/>
          <p:nvPr/>
        </p:nvSpPr>
        <p:spPr>
          <a:xfrm>
            <a:off x="7735518" y="4851254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Box 613">
            <a:extLst>
              <a:ext uri="{FF2B5EF4-FFF2-40B4-BE49-F238E27FC236}">
                <a16:creationId xmlns:a16="http://schemas.microsoft.com/office/drawing/2014/main" id="{ED90D21B-CC5A-6119-5427-B0E5C6FE7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5052" y="4565197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3A860B93-5F6F-7F90-BB99-BD498CBBD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423" y="1072285"/>
            <a:ext cx="480756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Sketching the graph</a:t>
            </a:r>
          </a:p>
        </p:txBody>
      </p:sp>
      <p:sp>
        <p:nvSpPr>
          <p:cNvPr id="113" name="Oval 112"/>
          <p:cNvSpPr/>
          <p:nvPr/>
        </p:nvSpPr>
        <p:spPr>
          <a:xfrm>
            <a:off x="7757462" y="3889066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4AD32CBB-5AC2-3D50-BCDE-2BE5CAC50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362" y="1371600"/>
            <a:ext cx="480756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Draw the corresponding sign diagram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B7F17688-202D-4ADA-5CD5-6B28E94D7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514" y="1752600"/>
            <a:ext cx="4807564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Finding the critical values where the function is zero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182ABA01-DD76-945B-4F4A-40C3FF1C6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070" y="4729083"/>
            <a:ext cx="502645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This is the corresponding sign diagram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A199FBB1-6BAB-77A2-0A60-9CDA6760A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646" y="2536390"/>
            <a:ext cx="397029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We use a solid line to indicate where the function is zero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38B5308E-1CA2-4164-4690-F07054BCB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638" y="3262764"/>
            <a:ext cx="4725589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Positive (+)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signs indicating where the function is positive.</a:t>
            </a:r>
          </a:p>
        </p:txBody>
      </p:sp>
      <p:sp>
        <p:nvSpPr>
          <p:cNvPr id="14" name="Text Box 3">
            <a:extLst>
              <a:ext uri="{FF2B5EF4-FFF2-40B4-BE49-F238E27FC236}">
                <a16:creationId xmlns:a16="http://schemas.microsoft.com/office/drawing/2014/main" id="{E59F832D-BC28-CBFC-3E9E-84B8A7AB2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206" y="3970745"/>
            <a:ext cx="4725589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Negative (-)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signs indicating where the function is negative.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A812823A-9FDA-55FA-CE91-AEDA9506D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958" y="6129037"/>
            <a:ext cx="5192969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Intervals where the function is positive</a:t>
            </a: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BD765414-A58D-841D-E6B9-29F9687B7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05" y="5760843"/>
            <a:ext cx="521485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Intervals where the function is negative</a:t>
            </a:r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E7AEA0CD-21E0-592B-00DF-A60B6AC9C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396" y="5749419"/>
            <a:ext cx="990527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i="1" dirty="0"/>
              <a:t>x</a:t>
            </a:r>
            <a:r>
              <a:rPr lang="en-GB" dirty="0"/>
              <a:t> &lt;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/>
              <a:t>3</a:t>
            </a:r>
            <a:r>
              <a:rPr lang="en-GB" sz="2400" dirty="0"/>
              <a:t> </a:t>
            </a:r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034BAF9D-50BF-2353-CB1A-EAED4A63C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5028" y="6130906"/>
            <a:ext cx="1459188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/>
              <a:t>3 &lt; </a:t>
            </a:r>
            <a:r>
              <a:rPr lang="en-GB" i="1" dirty="0"/>
              <a:t>x</a:t>
            </a:r>
            <a:r>
              <a:rPr lang="en-GB" dirty="0"/>
              <a:t> &lt; 2</a:t>
            </a:r>
            <a:r>
              <a:rPr lang="en-GB" sz="2400" dirty="0"/>
              <a:t> </a:t>
            </a:r>
          </a:p>
        </p:txBody>
      </p:sp>
      <p:sp>
        <p:nvSpPr>
          <p:cNvPr id="24" name="Text Box 3">
            <a:extLst>
              <a:ext uri="{FF2B5EF4-FFF2-40B4-BE49-F238E27FC236}">
                <a16:creationId xmlns:a16="http://schemas.microsoft.com/office/drawing/2014/main" id="{F4DBD54B-1B03-3757-04E3-61AEB566F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9613" y="5746126"/>
            <a:ext cx="207642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GB" dirty="0"/>
              <a:t> </a:t>
            </a:r>
            <a:r>
              <a:rPr lang="en-GB" i="1" dirty="0"/>
              <a:t>x</a:t>
            </a:r>
            <a:r>
              <a:rPr lang="en-GB" dirty="0"/>
              <a:t> &gt; 2</a:t>
            </a:r>
            <a:r>
              <a:rPr lang="en-GB" sz="2400" dirty="0"/>
              <a:t>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CAA9FD7-CB82-8E27-7CA0-139DCDC27BC6}"/>
              </a:ext>
            </a:extLst>
          </p:cNvPr>
          <p:cNvSpPr/>
          <p:nvPr/>
        </p:nvSpPr>
        <p:spPr>
          <a:xfrm>
            <a:off x="7616705" y="4641919"/>
            <a:ext cx="274320" cy="544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44C4F03-0E52-BCA1-77BB-79E707BCED88}"/>
              </a:ext>
            </a:extLst>
          </p:cNvPr>
          <p:cNvSpPr/>
          <p:nvPr/>
        </p:nvSpPr>
        <p:spPr>
          <a:xfrm>
            <a:off x="6108308" y="4664784"/>
            <a:ext cx="274320" cy="544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D6FA9C-192A-2EA4-0F52-91091F31881D}"/>
              </a:ext>
            </a:extLst>
          </p:cNvPr>
          <p:cNvSpPr txBox="1"/>
          <p:nvPr/>
        </p:nvSpPr>
        <p:spPr>
          <a:xfrm>
            <a:off x="2622672" y="2097974"/>
            <a:ext cx="105241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dirty="0"/>
              <a:t>=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–3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EBF7A1-A078-36A8-621D-8439B2C3D5C2}"/>
              </a:ext>
            </a:extLst>
          </p:cNvPr>
          <p:cNvSpPr txBox="1"/>
          <p:nvPr/>
        </p:nvSpPr>
        <p:spPr>
          <a:xfrm>
            <a:off x="3733773" y="2066187"/>
            <a:ext cx="105241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dirty="0"/>
              <a:t>=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dirty="0"/>
          </a:p>
        </p:txBody>
      </p:sp>
      <p:sp>
        <p:nvSpPr>
          <p:cNvPr id="15" name="Text Box 616">
            <a:extLst>
              <a:ext uri="{FF2B5EF4-FFF2-40B4-BE49-F238E27FC236}">
                <a16:creationId xmlns:a16="http://schemas.microsoft.com/office/drawing/2014/main" id="{431F9889-B296-6356-0E9E-09BDBF32F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029" y="2022620"/>
            <a:ext cx="2921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i="1" dirty="0"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9" name="Text Box 616">
            <a:extLst>
              <a:ext uri="{FF2B5EF4-FFF2-40B4-BE49-F238E27FC236}">
                <a16:creationId xmlns:a16="http://schemas.microsoft.com/office/drawing/2014/main" id="{02452C1B-243D-4F42-3938-F32F75F98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0779" y="3572485"/>
            <a:ext cx="2921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i="1" dirty="0">
                <a:cs typeface="Times New Roman" panose="02020603050405020304" pitchFamily="18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88064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/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5" grpId="0"/>
      <p:bldP spid="77" grpId="0"/>
      <p:bldP spid="78" grpId="0"/>
      <p:bldP spid="171" grpId="0" animBg="1"/>
      <p:bldP spid="8" grpId="0" animBg="1"/>
      <p:bldP spid="9" grpId="0" animBg="1"/>
      <p:bldP spid="10" grpId="0"/>
      <p:bldP spid="12" grpId="0"/>
      <p:bldP spid="113" grpId="0" animBg="1"/>
      <p:bldP spid="2" grpId="0"/>
      <p:bldP spid="4" grpId="0"/>
      <p:bldP spid="5" grpId="0"/>
      <p:bldP spid="6" grpId="0"/>
      <p:bldP spid="11" grpId="0"/>
      <p:bldP spid="14" grpId="0"/>
      <p:bldP spid="20" grpId="0"/>
      <p:bldP spid="21" grpId="0"/>
      <p:bldP spid="22" grpId="0"/>
      <p:bldP spid="23" grpId="0"/>
      <p:bldP spid="24" grpId="0"/>
      <p:bldP spid="13" grpId="0"/>
      <p:bldP spid="16" grpId="0"/>
      <p:bldP spid="15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6901529" y="2338026"/>
            <a:ext cx="994111" cy="1584644"/>
          </a:xfrm>
          <a:custGeom>
            <a:avLst/>
            <a:gdLst>
              <a:gd name="connsiteX0" fmla="*/ 0 w 2019300"/>
              <a:gd name="connsiteY0" fmla="*/ 133350 h 2218690"/>
              <a:gd name="connsiteX1" fmla="*/ 228600 w 2019300"/>
              <a:gd name="connsiteY1" fmla="*/ 952500 h 2218690"/>
              <a:gd name="connsiteX2" fmla="*/ 419100 w 2019300"/>
              <a:gd name="connsiteY2" fmla="*/ 1492250 h 2218690"/>
              <a:gd name="connsiteX3" fmla="*/ 647700 w 2019300"/>
              <a:gd name="connsiteY3" fmla="*/ 1949450 h 2218690"/>
              <a:gd name="connsiteX4" fmla="*/ 781050 w 2019300"/>
              <a:gd name="connsiteY4" fmla="*/ 2114550 h 2218690"/>
              <a:gd name="connsiteX5" fmla="*/ 908050 w 2019300"/>
              <a:gd name="connsiteY5" fmla="*/ 2197100 h 2218690"/>
              <a:gd name="connsiteX6" fmla="*/ 1009650 w 2019300"/>
              <a:gd name="connsiteY6" fmla="*/ 2216150 h 2218690"/>
              <a:gd name="connsiteX7" fmla="*/ 1149350 w 2019300"/>
              <a:gd name="connsiteY7" fmla="*/ 2152650 h 2218690"/>
              <a:gd name="connsiteX8" fmla="*/ 1276350 w 2019300"/>
              <a:gd name="connsiteY8" fmla="*/ 2044700 h 2218690"/>
              <a:gd name="connsiteX9" fmla="*/ 1428750 w 2019300"/>
              <a:gd name="connsiteY9" fmla="*/ 1797050 h 2218690"/>
              <a:gd name="connsiteX10" fmla="*/ 1587500 w 2019300"/>
              <a:gd name="connsiteY10" fmla="*/ 1485900 h 2218690"/>
              <a:gd name="connsiteX11" fmla="*/ 1727200 w 2019300"/>
              <a:gd name="connsiteY11" fmla="*/ 1123950 h 2218690"/>
              <a:gd name="connsiteX12" fmla="*/ 1873250 w 2019300"/>
              <a:gd name="connsiteY12" fmla="*/ 647700 h 2218690"/>
              <a:gd name="connsiteX13" fmla="*/ 2019300 w 2019300"/>
              <a:gd name="connsiteY13" fmla="*/ 0 h 221869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81100 w 2051050"/>
              <a:gd name="connsiteY7" fmla="*/ 2159000 h 2225040"/>
              <a:gd name="connsiteX8" fmla="*/ 1308100 w 2051050"/>
              <a:gd name="connsiteY8" fmla="*/ 2051050 h 2225040"/>
              <a:gd name="connsiteX9" fmla="*/ 1460500 w 2051050"/>
              <a:gd name="connsiteY9" fmla="*/ 18034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81100 w 2051050"/>
              <a:gd name="connsiteY7" fmla="*/ 2159000 h 2225040"/>
              <a:gd name="connsiteX8" fmla="*/ 1308100 w 2051050"/>
              <a:gd name="connsiteY8" fmla="*/ 2051050 h 2225040"/>
              <a:gd name="connsiteX9" fmla="*/ 1466850 w 2051050"/>
              <a:gd name="connsiteY9" fmla="*/ 18161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81100 w 2051050"/>
              <a:gd name="connsiteY7" fmla="*/ 2159000 h 2225040"/>
              <a:gd name="connsiteX8" fmla="*/ 1308100 w 2051050"/>
              <a:gd name="connsiteY8" fmla="*/ 2051050 h 2225040"/>
              <a:gd name="connsiteX9" fmla="*/ 1466850 w 2051050"/>
              <a:gd name="connsiteY9" fmla="*/ 18161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93800 w 2051050"/>
              <a:gd name="connsiteY7" fmla="*/ 2159000 h 2225040"/>
              <a:gd name="connsiteX8" fmla="*/ 1308100 w 2051050"/>
              <a:gd name="connsiteY8" fmla="*/ 2051050 h 2225040"/>
              <a:gd name="connsiteX9" fmla="*/ 1466850 w 2051050"/>
              <a:gd name="connsiteY9" fmla="*/ 18161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93800 w 2051050"/>
              <a:gd name="connsiteY7" fmla="*/ 2159000 h 2225040"/>
              <a:gd name="connsiteX8" fmla="*/ 1308100 w 2051050"/>
              <a:gd name="connsiteY8" fmla="*/ 2051050 h 2225040"/>
              <a:gd name="connsiteX9" fmla="*/ 1409700 w 2051050"/>
              <a:gd name="connsiteY9" fmla="*/ 19050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93800 w 2051050"/>
              <a:gd name="connsiteY7" fmla="*/ 2159000 h 2225040"/>
              <a:gd name="connsiteX8" fmla="*/ 1308100 w 2051050"/>
              <a:gd name="connsiteY8" fmla="*/ 2051050 h 2225040"/>
              <a:gd name="connsiteX9" fmla="*/ 1428750 w 2051050"/>
              <a:gd name="connsiteY9" fmla="*/ 1905000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5040"/>
              <a:gd name="connsiteX1" fmla="*/ 260350 w 2051050"/>
              <a:gd name="connsiteY1" fmla="*/ 958850 h 2225040"/>
              <a:gd name="connsiteX2" fmla="*/ 450850 w 2051050"/>
              <a:gd name="connsiteY2" fmla="*/ 1498600 h 2225040"/>
              <a:gd name="connsiteX3" fmla="*/ 679450 w 2051050"/>
              <a:gd name="connsiteY3" fmla="*/ 1955800 h 2225040"/>
              <a:gd name="connsiteX4" fmla="*/ 812800 w 2051050"/>
              <a:gd name="connsiteY4" fmla="*/ 2120900 h 2225040"/>
              <a:gd name="connsiteX5" fmla="*/ 939800 w 2051050"/>
              <a:gd name="connsiteY5" fmla="*/ 2203450 h 2225040"/>
              <a:gd name="connsiteX6" fmla="*/ 1041400 w 2051050"/>
              <a:gd name="connsiteY6" fmla="*/ 2222500 h 2225040"/>
              <a:gd name="connsiteX7" fmla="*/ 1193800 w 2051050"/>
              <a:gd name="connsiteY7" fmla="*/ 2159000 h 2225040"/>
              <a:gd name="connsiteX8" fmla="*/ 1308100 w 2051050"/>
              <a:gd name="connsiteY8" fmla="*/ 2051050 h 2225040"/>
              <a:gd name="connsiteX9" fmla="*/ 1419651 w 2051050"/>
              <a:gd name="connsiteY9" fmla="*/ 1900451 h 2225040"/>
              <a:gd name="connsiteX10" fmla="*/ 1619250 w 2051050"/>
              <a:gd name="connsiteY10" fmla="*/ 1492250 h 2225040"/>
              <a:gd name="connsiteX11" fmla="*/ 1758950 w 2051050"/>
              <a:gd name="connsiteY11" fmla="*/ 1130300 h 2225040"/>
              <a:gd name="connsiteX12" fmla="*/ 1905000 w 2051050"/>
              <a:gd name="connsiteY12" fmla="*/ 654050 h 2225040"/>
              <a:gd name="connsiteX13" fmla="*/ 2051050 w 2051050"/>
              <a:gd name="connsiteY13" fmla="*/ 6350 h 2225040"/>
              <a:gd name="connsiteX0" fmla="*/ 0 w 2051050"/>
              <a:gd name="connsiteY0" fmla="*/ 0 h 2223259"/>
              <a:gd name="connsiteX1" fmla="*/ 260350 w 2051050"/>
              <a:gd name="connsiteY1" fmla="*/ 958850 h 2223259"/>
              <a:gd name="connsiteX2" fmla="*/ 450850 w 2051050"/>
              <a:gd name="connsiteY2" fmla="*/ 1498600 h 2223259"/>
              <a:gd name="connsiteX3" fmla="*/ 679450 w 2051050"/>
              <a:gd name="connsiteY3" fmla="*/ 1955800 h 2223259"/>
              <a:gd name="connsiteX4" fmla="*/ 812800 w 2051050"/>
              <a:gd name="connsiteY4" fmla="*/ 2120900 h 2223259"/>
              <a:gd name="connsiteX5" fmla="*/ 939800 w 2051050"/>
              <a:gd name="connsiteY5" fmla="*/ 2203450 h 2223259"/>
              <a:gd name="connsiteX6" fmla="*/ 1041400 w 2051050"/>
              <a:gd name="connsiteY6" fmla="*/ 2222500 h 2223259"/>
              <a:gd name="connsiteX7" fmla="*/ 1148307 w 2051050"/>
              <a:gd name="connsiteY7" fmla="*/ 2186295 h 2223259"/>
              <a:gd name="connsiteX8" fmla="*/ 1308100 w 2051050"/>
              <a:gd name="connsiteY8" fmla="*/ 2051050 h 2223259"/>
              <a:gd name="connsiteX9" fmla="*/ 1419651 w 2051050"/>
              <a:gd name="connsiteY9" fmla="*/ 1900451 h 2223259"/>
              <a:gd name="connsiteX10" fmla="*/ 1619250 w 2051050"/>
              <a:gd name="connsiteY10" fmla="*/ 1492250 h 2223259"/>
              <a:gd name="connsiteX11" fmla="*/ 1758950 w 2051050"/>
              <a:gd name="connsiteY11" fmla="*/ 1130300 h 2223259"/>
              <a:gd name="connsiteX12" fmla="*/ 1905000 w 2051050"/>
              <a:gd name="connsiteY12" fmla="*/ 654050 h 2223259"/>
              <a:gd name="connsiteX13" fmla="*/ 2051050 w 2051050"/>
              <a:gd name="connsiteY13" fmla="*/ 6350 h 2223259"/>
              <a:gd name="connsiteX0" fmla="*/ 0 w 2051050"/>
              <a:gd name="connsiteY0" fmla="*/ 0 h 2223259"/>
              <a:gd name="connsiteX1" fmla="*/ 260350 w 2051050"/>
              <a:gd name="connsiteY1" fmla="*/ 958850 h 2223259"/>
              <a:gd name="connsiteX2" fmla="*/ 450850 w 2051050"/>
              <a:gd name="connsiteY2" fmla="*/ 1498600 h 2223259"/>
              <a:gd name="connsiteX3" fmla="*/ 679450 w 2051050"/>
              <a:gd name="connsiteY3" fmla="*/ 1955800 h 2223259"/>
              <a:gd name="connsiteX4" fmla="*/ 812800 w 2051050"/>
              <a:gd name="connsiteY4" fmla="*/ 2120900 h 2223259"/>
              <a:gd name="connsiteX5" fmla="*/ 939800 w 2051050"/>
              <a:gd name="connsiteY5" fmla="*/ 2203450 h 2223259"/>
              <a:gd name="connsiteX6" fmla="*/ 1041400 w 2051050"/>
              <a:gd name="connsiteY6" fmla="*/ 2222500 h 2223259"/>
              <a:gd name="connsiteX7" fmla="*/ 1148307 w 2051050"/>
              <a:gd name="connsiteY7" fmla="*/ 2186295 h 2223259"/>
              <a:gd name="connsiteX8" fmla="*/ 1312649 w 2051050"/>
              <a:gd name="connsiteY8" fmla="*/ 2060148 h 2223259"/>
              <a:gd name="connsiteX9" fmla="*/ 1419651 w 2051050"/>
              <a:gd name="connsiteY9" fmla="*/ 1900451 h 2223259"/>
              <a:gd name="connsiteX10" fmla="*/ 1619250 w 2051050"/>
              <a:gd name="connsiteY10" fmla="*/ 1492250 h 2223259"/>
              <a:gd name="connsiteX11" fmla="*/ 1758950 w 2051050"/>
              <a:gd name="connsiteY11" fmla="*/ 1130300 h 2223259"/>
              <a:gd name="connsiteX12" fmla="*/ 1905000 w 2051050"/>
              <a:gd name="connsiteY12" fmla="*/ 654050 h 2223259"/>
              <a:gd name="connsiteX13" fmla="*/ 2051050 w 2051050"/>
              <a:gd name="connsiteY13" fmla="*/ 6350 h 2223259"/>
              <a:gd name="connsiteX0" fmla="*/ 0 w 2051050"/>
              <a:gd name="connsiteY0" fmla="*/ 0 h 2223259"/>
              <a:gd name="connsiteX1" fmla="*/ 260350 w 2051050"/>
              <a:gd name="connsiteY1" fmla="*/ 958850 h 2223259"/>
              <a:gd name="connsiteX2" fmla="*/ 450850 w 2051050"/>
              <a:gd name="connsiteY2" fmla="*/ 1498600 h 2223259"/>
              <a:gd name="connsiteX3" fmla="*/ 679450 w 2051050"/>
              <a:gd name="connsiteY3" fmla="*/ 1955800 h 2223259"/>
              <a:gd name="connsiteX4" fmla="*/ 812800 w 2051050"/>
              <a:gd name="connsiteY4" fmla="*/ 2120900 h 2223259"/>
              <a:gd name="connsiteX5" fmla="*/ 939800 w 2051050"/>
              <a:gd name="connsiteY5" fmla="*/ 2203450 h 2223259"/>
              <a:gd name="connsiteX6" fmla="*/ 1041400 w 2051050"/>
              <a:gd name="connsiteY6" fmla="*/ 2222500 h 2223259"/>
              <a:gd name="connsiteX7" fmla="*/ 1148307 w 2051050"/>
              <a:gd name="connsiteY7" fmla="*/ 2186295 h 2223259"/>
              <a:gd name="connsiteX8" fmla="*/ 1303550 w 2051050"/>
              <a:gd name="connsiteY8" fmla="*/ 2064698 h 2223259"/>
              <a:gd name="connsiteX9" fmla="*/ 1419651 w 2051050"/>
              <a:gd name="connsiteY9" fmla="*/ 1900451 h 2223259"/>
              <a:gd name="connsiteX10" fmla="*/ 1619250 w 2051050"/>
              <a:gd name="connsiteY10" fmla="*/ 1492250 h 2223259"/>
              <a:gd name="connsiteX11" fmla="*/ 1758950 w 2051050"/>
              <a:gd name="connsiteY11" fmla="*/ 1130300 h 2223259"/>
              <a:gd name="connsiteX12" fmla="*/ 1905000 w 2051050"/>
              <a:gd name="connsiteY12" fmla="*/ 654050 h 2223259"/>
              <a:gd name="connsiteX13" fmla="*/ 2051050 w 2051050"/>
              <a:gd name="connsiteY13" fmla="*/ 6350 h 2223259"/>
              <a:gd name="connsiteX0" fmla="*/ 0 w 2051050"/>
              <a:gd name="connsiteY0" fmla="*/ 0 h 2223259"/>
              <a:gd name="connsiteX1" fmla="*/ 260350 w 2051050"/>
              <a:gd name="connsiteY1" fmla="*/ 958850 h 2223259"/>
              <a:gd name="connsiteX2" fmla="*/ 450850 w 2051050"/>
              <a:gd name="connsiteY2" fmla="*/ 1498600 h 2223259"/>
              <a:gd name="connsiteX3" fmla="*/ 679450 w 2051050"/>
              <a:gd name="connsiteY3" fmla="*/ 1955800 h 2223259"/>
              <a:gd name="connsiteX4" fmla="*/ 812800 w 2051050"/>
              <a:gd name="connsiteY4" fmla="*/ 2120900 h 2223259"/>
              <a:gd name="connsiteX5" fmla="*/ 939800 w 2051050"/>
              <a:gd name="connsiteY5" fmla="*/ 2203450 h 2223259"/>
              <a:gd name="connsiteX6" fmla="*/ 1041400 w 2051050"/>
              <a:gd name="connsiteY6" fmla="*/ 2222500 h 2223259"/>
              <a:gd name="connsiteX7" fmla="*/ 1148307 w 2051050"/>
              <a:gd name="connsiteY7" fmla="*/ 2186295 h 2223259"/>
              <a:gd name="connsiteX8" fmla="*/ 1303550 w 2051050"/>
              <a:gd name="connsiteY8" fmla="*/ 2064698 h 2223259"/>
              <a:gd name="connsiteX9" fmla="*/ 1446947 w 2051050"/>
              <a:gd name="connsiteY9" fmla="*/ 1850410 h 2223259"/>
              <a:gd name="connsiteX10" fmla="*/ 1619250 w 2051050"/>
              <a:gd name="connsiteY10" fmla="*/ 1492250 h 2223259"/>
              <a:gd name="connsiteX11" fmla="*/ 1758950 w 2051050"/>
              <a:gd name="connsiteY11" fmla="*/ 1130300 h 2223259"/>
              <a:gd name="connsiteX12" fmla="*/ 1905000 w 2051050"/>
              <a:gd name="connsiteY12" fmla="*/ 654050 h 2223259"/>
              <a:gd name="connsiteX13" fmla="*/ 2051050 w 2051050"/>
              <a:gd name="connsiteY13" fmla="*/ 6350 h 2223259"/>
              <a:gd name="connsiteX0" fmla="*/ 0 w 2051050"/>
              <a:gd name="connsiteY0" fmla="*/ 0 h 2223259"/>
              <a:gd name="connsiteX1" fmla="*/ 260350 w 2051050"/>
              <a:gd name="connsiteY1" fmla="*/ 958850 h 2223259"/>
              <a:gd name="connsiteX2" fmla="*/ 450850 w 2051050"/>
              <a:gd name="connsiteY2" fmla="*/ 1498600 h 2223259"/>
              <a:gd name="connsiteX3" fmla="*/ 679450 w 2051050"/>
              <a:gd name="connsiteY3" fmla="*/ 1955800 h 2223259"/>
              <a:gd name="connsiteX4" fmla="*/ 812800 w 2051050"/>
              <a:gd name="connsiteY4" fmla="*/ 2120900 h 2223259"/>
              <a:gd name="connsiteX5" fmla="*/ 939800 w 2051050"/>
              <a:gd name="connsiteY5" fmla="*/ 2203450 h 2223259"/>
              <a:gd name="connsiteX6" fmla="*/ 1041400 w 2051050"/>
              <a:gd name="connsiteY6" fmla="*/ 2222500 h 2223259"/>
              <a:gd name="connsiteX7" fmla="*/ 1148307 w 2051050"/>
              <a:gd name="connsiteY7" fmla="*/ 2186295 h 2223259"/>
              <a:gd name="connsiteX8" fmla="*/ 1303550 w 2051050"/>
              <a:gd name="connsiteY8" fmla="*/ 2064698 h 2223259"/>
              <a:gd name="connsiteX9" fmla="*/ 1465144 w 2051050"/>
              <a:gd name="connsiteY9" fmla="*/ 1827664 h 2223259"/>
              <a:gd name="connsiteX10" fmla="*/ 1619250 w 2051050"/>
              <a:gd name="connsiteY10" fmla="*/ 1492250 h 2223259"/>
              <a:gd name="connsiteX11" fmla="*/ 1758950 w 2051050"/>
              <a:gd name="connsiteY11" fmla="*/ 1130300 h 2223259"/>
              <a:gd name="connsiteX12" fmla="*/ 1905000 w 2051050"/>
              <a:gd name="connsiteY12" fmla="*/ 654050 h 2223259"/>
              <a:gd name="connsiteX13" fmla="*/ 2051050 w 2051050"/>
              <a:gd name="connsiteY13" fmla="*/ 6350 h 2223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051050" h="2223259">
                <a:moveTo>
                  <a:pt x="0" y="0"/>
                </a:moveTo>
                <a:cubicBezTo>
                  <a:pt x="79375" y="296333"/>
                  <a:pt x="185208" y="709083"/>
                  <a:pt x="260350" y="958850"/>
                </a:cubicBezTo>
                <a:cubicBezTo>
                  <a:pt x="335492" y="1208617"/>
                  <a:pt x="381000" y="1332442"/>
                  <a:pt x="450850" y="1498600"/>
                </a:cubicBezTo>
                <a:cubicBezTo>
                  <a:pt x="520700" y="1664758"/>
                  <a:pt x="619125" y="1852083"/>
                  <a:pt x="679450" y="1955800"/>
                </a:cubicBezTo>
                <a:cubicBezTo>
                  <a:pt x="739775" y="2059517"/>
                  <a:pt x="769408" y="2079625"/>
                  <a:pt x="812800" y="2120900"/>
                </a:cubicBezTo>
                <a:cubicBezTo>
                  <a:pt x="856192" y="2162175"/>
                  <a:pt x="901700" y="2186517"/>
                  <a:pt x="939800" y="2203450"/>
                </a:cubicBezTo>
                <a:cubicBezTo>
                  <a:pt x="977900" y="2220383"/>
                  <a:pt x="1006649" y="2225359"/>
                  <a:pt x="1041400" y="2222500"/>
                </a:cubicBezTo>
                <a:cubicBezTo>
                  <a:pt x="1076151" y="2219641"/>
                  <a:pt x="1104615" y="2212595"/>
                  <a:pt x="1148307" y="2186295"/>
                </a:cubicBezTo>
                <a:cubicBezTo>
                  <a:pt x="1191999" y="2159995"/>
                  <a:pt x="1250744" y="2124470"/>
                  <a:pt x="1303550" y="2064698"/>
                </a:cubicBezTo>
                <a:cubicBezTo>
                  <a:pt x="1356356" y="2004926"/>
                  <a:pt x="1412527" y="1923072"/>
                  <a:pt x="1465144" y="1827664"/>
                </a:cubicBezTo>
                <a:cubicBezTo>
                  <a:pt x="1517761" y="1732256"/>
                  <a:pt x="1570282" y="1608477"/>
                  <a:pt x="1619250" y="1492250"/>
                </a:cubicBezTo>
                <a:cubicBezTo>
                  <a:pt x="1668218" y="1376023"/>
                  <a:pt x="1711325" y="1270000"/>
                  <a:pt x="1758950" y="1130300"/>
                </a:cubicBezTo>
                <a:cubicBezTo>
                  <a:pt x="1806575" y="990600"/>
                  <a:pt x="1856317" y="841375"/>
                  <a:pt x="1905000" y="654050"/>
                </a:cubicBezTo>
                <a:cubicBezTo>
                  <a:pt x="1953683" y="466725"/>
                  <a:pt x="2002366" y="236537"/>
                  <a:pt x="2051050" y="6350"/>
                </a:cubicBezTo>
              </a:path>
            </a:pathLst>
          </a:cu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2602509" y="630923"/>
            <a:ext cx="578960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Consider the function </a:t>
            </a:r>
            <a:r>
              <a:rPr lang="en-GB" sz="2400" i="1" dirty="0"/>
              <a:t>y</a:t>
            </a:r>
            <a:r>
              <a:rPr lang="en-GB" sz="2400" dirty="0"/>
              <a:t> = 3(</a:t>
            </a:r>
            <a:r>
              <a:rPr lang="en-GB" i="1" dirty="0"/>
              <a:t>x</a:t>
            </a:r>
            <a:r>
              <a:rPr lang="en-GB" sz="2400" dirty="0"/>
              <a:t> – 1)</a:t>
            </a:r>
            <a:r>
              <a:rPr lang="en-GB" sz="2400" baseline="30000" dirty="0"/>
              <a:t>2</a:t>
            </a:r>
          </a:p>
        </p:txBody>
      </p:sp>
      <p:sp>
        <p:nvSpPr>
          <p:cNvPr id="28" name="Rectangle 2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290958" y="154057"/>
            <a:ext cx="8229600" cy="50405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-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Sign diagrams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B94543A-0308-319A-70FD-9FB97203C703}"/>
              </a:ext>
            </a:extLst>
          </p:cNvPr>
          <p:cNvGrpSpPr/>
          <p:nvPr/>
        </p:nvGrpSpPr>
        <p:grpSpPr>
          <a:xfrm>
            <a:off x="5211326" y="4930496"/>
            <a:ext cx="3566160" cy="322627"/>
            <a:chOff x="5181669" y="5817401"/>
            <a:chExt cx="3566160" cy="322627"/>
          </a:xfrm>
        </p:grpSpPr>
        <p:sp>
          <p:nvSpPr>
            <p:cNvPr id="61" name="Line 605"/>
            <p:cNvSpPr>
              <a:spLocks noChangeShapeType="1"/>
            </p:cNvSpPr>
            <p:nvPr/>
          </p:nvSpPr>
          <p:spPr bwMode="auto">
            <a:xfrm>
              <a:off x="5181669" y="5817401"/>
              <a:ext cx="35661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Text Box 637"/>
            <p:cNvSpPr txBox="1">
              <a:spLocks noChangeArrowheads="1"/>
            </p:cNvSpPr>
            <p:nvPr/>
          </p:nvSpPr>
          <p:spPr bwMode="auto">
            <a:xfrm>
              <a:off x="6939388" y="5893675"/>
              <a:ext cx="29210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3" name="Text Box 612"/>
            <p:cNvSpPr txBox="1">
              <a:spLocks noChangeArrowheads="1"/>
            </p:cNvSpPr>
            <p:nvPr/>
          </p:nvSpPr>
          <p:spPr bwMode="auto">
            <a:xfrm>
              <a:off x="7265549" y="5889159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64" name="Text Box 613"/>
            <p:cNvSpPr txBox="1">
              <a:spLocks noChangeArrowheads="1"/>
            </p:cNvSpPr>
            <p:nvPr/>
          </p:nvSpPr>
          <p:spPr bwMode="auto">
            <a:xfrm>
              <a:off x="7551423" y="5883998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65" name="Text Box 614"/>
            <p:cNvSpPr txBox="1">
              <a:spLocks noChangeArrowheads="1"/>
            </p:cNvSpPr>
            <p:nvPr/>
          </p:nvSpPr>
          <p:spPr bwMode="auto">
            <a:xfrm>
              <a:off x="7865984" y="5895553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66" name="Text Box 628"/>
            <p:cNvSpPr txBox="1">
              <a:spLocks noChangeArrowheads="1"/>
            </p:cNvSpPr>
            <p:nvPr/>
          </p:nvSpPr>
          <p:spPr bwMode="auto">
            <a:xfrm>
              <a:off x="5956990" y="5889161"/>
              <a:ext cx="3810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67" name="Text Box 629"/>
            <p:cNvSpPr txBox="1">
              <a:spLocks noChangeArrowheads="1"/>
            </p:cNvSpPr>
            <p:nvPr/>
          </p:nvSpPr>
          <p:spPr bwMode="auto">
            <a:xfrm>
              <a:off x="6283566" y="5889160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68" name="Text Box 630"/>
            <p:cNvSpPr txBox="1">
              <a:spLocks noChangeArrowheads="1"/>
            </p:cNvSpPr>
            <p:nvPr/>
          </p:nvSpPr>
          <p:spPr bwMode="auto">
            <a:xfrm>
              <a:off x="6600731" y="5895553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cxnSp>
          <p:nvCxnSpPr>
            <p:cNvPr id="69" name="Straight Connector 68"/>
            <p:cNvCxnSpPr/>
            <p:nvPr/>
          </p:nvCxnSpPr>
          <p:spPr>
            <a:xfrm>
              <a:off x="613831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645708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76315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706541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738291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7685171" y="58293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7976001" y="583567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 Box 613"/>
          <p:cNvSpPr txBox="1">
            <a:spLocks noChangeArrowheads="1"/>
          </p:cNvSpPr>
          <p:nvPr/>
        </p:nvSpPr>
        <p:spPr bwMode="auto">
          <a:xfrm>
            <a:off x="8208804" y="4570298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78" name="Text Box 613"/>
          <p:cNvSpPr txBox="1">
            <a:spLocks noChangeArrowheads="1"/>
          </p:cNvSpPr>
          <p:nvPr/>
        </p:nvSpPr>
        <p:spPr bwMode="auto">
          <a:xfrm>
            <a:off x="6793050" y="4575075"/>
            <a:ext cx="2872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cxnSp>
        <p:nvCxnSpPr>
          <p:cNvPr id="133" name="Straight Connector 132"/>
          <p:cNvCxnSpPr/>
          <p:nvPr/>
        </p:nvCxnSpPr>
        <p:spPr>
          <a:xfrm flipH="1">
            <a:off x="7407042" y="3897252"/>
            <a:ext cx="0" cy="1280160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CD3874B-A983-8AF7-E40C-F3CE34B62D0B}"/>
              </a:ext>
            </a:extLst>
          </p:cNvPr>
          <p:cNvGrpSpPr/>
          <p:nvPr/>
        </p:nvGrpSpPr>
        <p:grpSpPr>
          <a:xfrm>
            <a:off x="5194191" y="2161284"/>
            <a:ext cx="3572190" cy="2560320"/>
            <a:chOff x="5164534" y="3048189"/>
            <a:chExt cx="3572190" cy="2560320"/>
          </a:xfrm>
        </p:grpSpPr>
        <p:grpSp>
          <p:nvGrpSpPr>
            <p:cNvPr id="27" name="Group 26"/>
            <p:cNvGrpSpPr/>
            <p:nvPr/>
          </p:nvGrpSpPr>
          <p:grpSpPr>
            <a:xfrm>
              <a:off x="5164534" y="3048189"/>
              <a:ext cx="3566160" cy="2560320"/>
              <a:chOff x="2719594" y="2363228"/>
              <a:chExt cx="3566160" cy="2560320"/>
            </a:xfrm>
          </p:grpSpPr>
          <p:sp>
            <p:nvSpPr>
              <p:cNvPr id="46" name="Line 604"/>
              <p:cNvSpPr>
                <a:spLocks noChangeShapeType="1"/>
              </p:cNvSpPr>
              <p:nvPr/>
            </p:nvSpPr>
            <p:spPr bwMode="auto">
              <a:xfrm>
                <a:off x="4605165" y="2363228"/>
                <a:ext cx="0" cy="25603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" name="Line 605"/>
              <p:cNvSpPr>
                <a:spLocks noChangeShapeType="1"/>
              </p:cNvSpPr>
              <p:nvPr/>
            </p:nvSpPr>
            <p:spPr bwMode="auto">
              <a:xfrm>
                <a:off x="2719594" y="4128903"/>
                <a:ext cx="356616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60" name="Text Box 612"/>
            <p:cNvSpPr txBox="1">
              <a:spLocks noChangeArrowheads="1"/>
            </p:cNvSpPr>
            <p:nvPr/>
          </p:nvSpPr>
          <p:spPr bwMode="auto">
            <a:xfrm>
              <a:off x="7251159" y="4829272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61" name="Text Box 613"/>
            <p:cNvSpPr txBox="1">
              <a:spLocks noChangeArrowheads="1"/>
            </p:cNvSpPr>
            <p:nvPr/>
          </p:nvSpPr>
          <p:spPr bwMode="auto">
            <a:xfrm>
              <a:off x="7551614" y="4824068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62" name="Text Box 614"/>
            <p:cNvSpPr txBox="1">
              <a:spLocks noChangeArrowheads="1"/>
            </p:cNvSpPr>
            <p:nvPr/>
          </p:nvSpPr>
          <p:spPr bwMode="auto">
            <a:xfrm>
              <a:off x="7843714" y="4829049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63" name="Text Box 615"/>
            <p:cNvSpPr txBox="1">
              <a:spLocks noChangeArrowheads="1"/>
            </p:cNvSpPr>
            <p:nvPr/>
          </p:nvSpPr>
          <p:spPr bwMode="auto">
            <a:xfrm>
              <a:off x="8135814" y="4824069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64" name="Text Box 616"/>
            <p:cNvSpPr txBox="1">
              <a:spLocks noChangeArrowheads="1"/>
            </p:cNvSpPr>
            <p:nvPr/>
          </p:nvSpPr>
          <p:spPr bwMode="auto">
            <a:xfrm>
              <a:off x="8444624" y="4817495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65" name="Text Box 626"/>
            <p:cNvSpPr txBox="1">
              <a:spLocks noChangeArrowheads="1"/>
            </p:cNvSpPr>
            <p:nvPr/>
          </p:nvSpPr>
          <p:spPr bwMode="auto">
            <a:xfrm>
              <a:off x="5336089" y="4835308"/>
              <a:ext cx="37465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166" name="Text Box 627"/>
            <p:cNvSpPr txBox="1">
              <a:spLocks noChangeArrowheads="1"/>
            </p:cNvSpPr>
            <p:nvPr/>
          </p:nvSpPr>
          <p:spPr bwMode="auto">
            <a:xfrm>
              <a:off x="5638755" y="4824067"/>
              <a:ext cx="36195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167" name="Text Box 628"/>
            <p:cNvSpPr txBox="1">
              <a:spLocks noChangeArrowheads="1"/>
            </p:cNvSpPr>
            <p:nvPr/>
          </p:nvSpPr>
          <p:spPr bwMode="auto">
            <a:xfrm>
              <a:off x="5951032" y="4829049"/>
              <a:ext cx="3810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168" name="Text Box 629"/>
            <p:cNvSpPr txBox="1">
              <a:spLocks noChangeArrowheads="1"/>
            </p:cNvSpPr>
            <p:nvPr/>
          </p:nvSpPr>
          <p:spPr bwMode="auto">
            <a:xfrm>
              <a:off x="6276017" y="4829315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169" name="Text Box 630"/>
            <p:cNvSpPr txBox="1">
              <a:spLocks noChangeArrowheads="1"/>
            </p:cNvSpPr>
            <p:nvPr/>
          </p:nvSpPr>
          <p:spPr bwMode="auto">
            <a:xfrm>
              <a:off x="6586204" y="4835399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170" name="Text Box 637"/>
            <p:cNvSpPr txBox="1">
              <a:spLocks noChangeArrowheads="1"/>
            </p:cNvSpPr>
            <p:nvPr/>
          </p:nvSpPr>
          <p:spPr bwMode="auto">
            <a:xfrm>
              <a:off x="6871872" y="4833562"/>
              <a:ext cx="29210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  <a:cs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7" name="Text Box 3">
            <a:extLst>
              <a:ext uri="{FF2B5EF4-FFF2-40B4-BE49-F238E27FC236}">
                <a16:creationId xmlns:a16="http://schemas.microsoft.com/office/drawing/2014/main" id="{CA548D2B-0116-CCFF-667A-CE65E7730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075" y="677333"/>
            <a:ext cx="190792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4: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2C49662-50BC-1BA3-5D08-7ACE24838A53}"/>
              </a:ext>
            </a:extLst>
          </p:cNvPr>
          <p:cNvSpPr/>
          <p:nvPr/>
        </p:nvSpPr>
        <p:spPr>
          <a:xfrm>
            <a:off x="7368043" y="4870050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3A860B93-5F6F-7F90-BB99-BD498CBBD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280" y="1016587"/>
            <a:ext cx="480756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Sketching the graph</a:t>
            </a:r>
          </a:p>
        </p:txBody>
      </p:sp>
      <p:sp>
        <p:nvSpPr>
          <p:cNvPr id="113" name="Oval 112"/>
          <p:cNvSpPr/>
          <p:nvPr/>
        </p:nvSpPr>
        <p:spPr>
          <a:xfrm>
            <a:off x="7375757" y="3901494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2083D177-DC23-2124-B021-EC340CBDF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362" y="1371600"/>
            <a:ext cx="480756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Draw the corresponding sign diagram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67DCB6A7-2E96-3C1C-C99F-BCFEBA5BD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514" y="1752600"/>
            <a:ext cx="4807564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Finding the critical values where the function is zero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F9540B-CAF2-8F47-A619-4B9FD754B98E}"/>
              </a:ext>
            </a:extLst>
          </p:cNvPr>
          <p:cNvSpPr txBox="1"/>
          <p:nvPr/>
        </p:nvSpPr>
        <p:spPr>
          <a:xfrm>
            <a:off x="2603555" y="2113033"/>
            <a:ext cx="118287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dirty="0"/>
              <a:t>= 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668953-1545-9E58-B20C-5BE7B03E1E5B}"/>
              </a:ext>
            </a:extLst>
          </p:cNvPr>
          <p:cNvSpPr/>
          <p:nvPr/>
        </p:nvSpPr>
        <p:spPr>
          <a:xfrm>
            <a:off x="7210895" y="4648573"/>
            <a:ext cx="274320" cy="544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372F5009-0CAC-347D-163A-C1C33A530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646" y="2536390"/>
            <a:ext cx="397029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We use a solid line to indicate where the function is zero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93344B1F-3149-8872-5D43-C6D0C0C9E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070" y="4729083"/>
            <a:ext cx="502645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This is the corresponding sign diagram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8ACC4AD0-15AC-EA41-AABB-F6F91CC5C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638" y="3262764"/>
            <a:ext cx="4725589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Positive (+)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signs indicating where the function is positive.</a:t>
            </a:r>
          </a:p>
        </p:txBody>
      </p:sp>
      <p:sp>
        <p:nvSpPr>
          <p:cNvPr id="14" name="Text Box 3">
            <a:extLst>
              <a:ext uri="{FF2B5EF4-FFF2-40B4-BE49-F238E27FC236}">
                <a16:creationId xmlns:a16="http://schemas.microsoft.com/office/drawing/2014/main" id="{45E0D9EC-F59C-0E0E-21E7-345BD0EA6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206" y="3970745"/>
            <a:ext cx="4725589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Negative (-)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signs indicating where the function is negative.</a:t>
            </a: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3A75BDDB-5069-52BE-F30C-3D155B770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875" y="5381293"/>
            <a:ext cx="5192969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Intervals where the function is positive</a:t>
            </a:r>
          </a:p>
        </p:txBody>
      </p:sp>
      <p:sp>
        <p:nvSpPr>
          <p:cNvPr id="19" name="Text Box 3">
            <a:extLst>
              <a:ext uri="{FF2B5EF4-FFF2-40B4-BE49-F238E27FC236}">
                <a16:creationId xmlns:a16="http://schemas.microsoft.com/office/drawing/2014/main" id="{A926C8F1-5321-E6FC-2226-0BD292ACD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1945" y="5383162"/>
            <a:ext cx="112479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i="1" dirty="0"/>
              <a:t>x</a:t>
            </a:r>
            <a:r>
              <a:rPr lang="en-GB" dirty="0"/>
              <a:t> &lt; 1</a:t>
            </a:r>
            <a:r>
              <a:rPr lang="en-GB" sz="2400" dirty="0"/>
              <a:t> 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2D15D90D-5973-DB01-A67B-98662305C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4966" y="5386304"/>
            <a:ext cx="1600479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GB" i="1" dirty="0"/>
              <a:t> x</a:t>
            </a:r>
            <a:r>
              <a:rPr lang="en-GB" dirty="0"/>
              <a:t> &gt; 1</a:t>
            </a:r>
            <a:r>
              <a:rPr lang="en-GB" sz="2400" dirty="0"/>
              <a:t> </a:t>
            </a:r>
          </a:p>
        </p:txBody>
      </p:sp>
      <p:sp>
        <p:nvSpPr>
          <p:cNvPr id="13" name="Text Box 616">
            <a:extLst>
              <a:ext uri="{FF2B5EF4-FFF2-40B4-BE49-F238E27FC236}">
                <a16:creationId xmlns:a16="http://schemas.microsoft.com/office/drawing/2014/main" id="{4CB9A58A-F0C2-7B41-2D4B-742CB27DD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9512" y="2010036"/>
            <a:ext cx="2921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i="1" dirty="0"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6" name="Text Box 616">
            <a:extLst>
              <a:ext uri="{FF2B5EF4-FFF2-40B4-BE49-F238E27FC236}">
                <a16:creationId xmlns:a16="http://schemas.microsoft.com/office/drawing/2014/main" id="{C516240F-D842-71AD-A3AD-DD9895D72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5262" y="3559901"/>
            <a:ext cx="2921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i="1" dirty="0">
                <a:cs typeface="Times New Roman" panose="02020603050405020304" pitchFamily="18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24143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5" grpId="0"/>
      <p:bldP spid="77" grpId="0"/>
      <p:bldP spid="78" grpId="0"/>
      <p:bldP spid="9" grpId="0" animBg="1"/>
      <p:bldP spid="12" grpId="0"/>
      <p:bldP spid="113" grpId="0" animBg="1"/>
      <p:bldP spid="2" grpId="0"/>
      <p:bldP spid="4" grpId="0"/>
      <p:bldP spid="5" grpId="0"/>
      <p:bldP spid="8" grpId="0"/>
      <p:bldP spid="10" grpId="0"/>
      <p:bldP spid="11" grpId="0"/>
      <p:bldP spid="14" grpId="0"/>
      <p:bldP spid="15" grpId="0"/>
      <p:bldP spid="19" grpId="0"/>
      <p:bldP spid="20" grpId="0"/>
      <p:bldP spid="13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3"/>
              <p:cNvSpPr txBox="1">
                <a:spLocks noChangeArrowheads="1"/>
              </p:cNvSpPr>
              <p:nvPr/>
            </p:nvSpPr>
            <p:spPr bwMode="auto">
              <a:xfrm>
                <a:off x="2744799" y="575959"/>
                <a:ext cx="5789601" cy="61388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Consider the function </a:t>
                </a:r>
                <a:r>
                  <a:rPr lang="en-GB" sz="2400" i="1" dirty="0"/>
                  <a:t>y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5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44799" y="575959"/>
                <a:ext cx="5789601" cy="613886"/>
              </a:xfrm>
              <a:prstGeom prst="rect">
                <a:avLst/>
              </a:prstGeom>
              <a:blipFill>
                <a:blip r:embed="rId3"/>
                <a:stretch>
                  <a:fillRect l="-414"/>
                </a:stretch>
              </a:blipFill>
              <a:ln w="2857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290958" y="154057"/>
            <a:ext cx="8229600" cy="50405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-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Sign diagrams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B94543A-0308-319A-70FD-9FB97203C703}"/>
              </a:ext>
            </a:extLst>
          </p:cNvPr>
          <p:cNvGrpSpPr/>
          <p:nvPr/>
        </p:nvGrpSpPr>
        <p:grpSpPr>
          <a:xfrm>
            <a:off x="5216331" y="5367413"/>
            <a:ext cx="3566160" cy="322627"/>
            <a:chOff x="5181669" y="5817401"/>
            <a:chExt cx="3566160" cy="322627"/>
          </a:xfrm>
        </p:grpSpPr>
        <p:sp>
          <p:nvSpPr>
            <p:cNvPr id="61" name="Line 605"/>
            <p:cNvSpPr>
              <a:spLocks noChangeShapeType="1"/>
            </p:cNvSpPr>
            <p:nvPr/>
          </p:nvSpPr>
          <p:spPr bwMode="auto">
            <a:xfrm>
              <a:off x="5181669" y="5817401"/>
              <a:ext cx="35661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Text Box 637"/>
            <p:cNvSpPr txBox="1">
              <a:spLocks noChangeArrowheads="1"/>
            </p:cNvSpPr>
            <p:nvPr/>
          </p:nvSpPr>
          <p:spPr bwMode="auto">
            <a:xfrm>
              <a:off x="6932998" y="5882376"/>
              <a:ext cx="29210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3" name="Text Box 612"/>
            <p:cNvSpPr txBox="1">
              <a:spLocks noChangeArrowheads="1"/>
            </p:cNvSpPr>
            <p:nvPr/>
          </p:nvSpPr>
          <p:spPr bwMode="auto">
            <a:xfrm>
              <a:off x="7265549" y="5889159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64" name="Text Box 613"/>
            <p:cNvSpPr txBox="1">
              <a:spLocks noChangeArrowheads="1"/>
            </p:cNvSpPr>
            <p:nvPr/>
          </p:nvSpPr>
          <p:spPr bwMode="auto">
            <a:xfrm>
              <a:off x="7551423" y="5883998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65" name="Text Box 614"/>
            <p:cNvSpPr txBox="1">
              <a:spLocks noChangeArrowheads="1"/>
            </p:cNvSpPr>
            <p:nvPr/>
          </p:nvSpPr>
          <p:spPr bwMode="auto">
            <a:xfrm>
              <a:off x="7865984" y="5895553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66" name="Text Box 628"/>
            <p:cNvSpPr txBox="1">
              <a:spLocks noChangeArrowheads="1"/>
            </p:cNvSpPr>
            <p:nvPr/>
          </p:nvSpPr>
          <p:spPr bwMode="auto">
            <a:xfrm>
              <a:off x="5956990" y="5889161"/>
              <a:ext cx="3810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67" name="Text Box 629"/>
            <p:cNvSpPr txBox="1">
              <a:spLocks noChangeArrowheads="1"/>
            </p:cNvSpPr>
            <p:nvPr/>
          </p:nvSpPr>
          <p:spPr bwMode="auto">
            <a:xfrm>
              <a:off x="6283566" y="5889160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68" name="Text Box 630"/>
            <p:cNvSpPr txBox="1">
              <a:spLocks noChangeArrowheads="1"/>
            </p:cNvSpPr>
            <p:nvPr/>
          </p:nvSpPr>
          <p:spPr bwMode="auto">
            <a:xfrm>
              <a:off x="6600731" y="5895553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cxnSp>
          <p:nvCxnSpPr>
            <p:cNvPr id="69" name="Straight Connector 68"/>
            <p:cNvCxnSpPr/>
            <p:nvPr/>
          </p:nvCxnSpPr>
          <p:spPr>
            <a:xfrm>
              <a:off x="613831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645708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76315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7059021" y="5830728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738291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7685171" y="58293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7976001" y="583567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 Box 613"/>
          <p:cNvSpPr txBox="1">
            <a:spLocks noChangeArrowheads="1"/>
          </p:cNvSpPr>
          <p:nvPr/>
        </p:nvSpPr>
        <p:spPr bwMode="auto">
          <a:xfrm>
            <a:off x="7494002" y="4998022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78" name="Text Box 613"/>
          <p:cNvSpPr txBox="1">
            <a:spLocks noChangeArrowheads="1"/>
          </p:cNvSpPr>
          <p:nvPr/>
        </p:nvSpPr>
        <p:spPr bwMode="auto">
          <a:xfrm>
            <a:off x="6300078" y="5013374"/>
            <a:ext cx="2872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CD3874B-A983-8AF7-E40C-F3CE34B62D0B}"/>
              </a:ext>
            </a:extLst>
          </p:cNvPr>
          <p:cNvGrpSpPr/>
          <p:nvPr/>
        </p:nvGrpSpPr>
        <p:grpSpPr>
          <a:xfrm>
            <a:off x="5194516" y="2438937"/>
            <a:ext cx="3572190" cy="2560320"/>
            <a:chOff x="5164534" y="3048189"/>
            <a:chExt cx="3572190" cy="2560320"/>
          </a:xfrm>
        </p:grpSpPr>
        <p:grpSp>
          <p:nvGrpSpPr>
            <p:cNvPr id="27" name="Group 26"/>
            <p:cNvGrpSpPr/>
            <p:nvPr/>
          </p:nvGrpSpPr>
          <p:grpSpPr>
            <a:xfrm>
              <a:off x="5164534" y="3048189"/>
              <a:ext cx="3566160" cy="2560320"/>
              <a:chOff x="2719594" y="2363228"/>
              <a:chExt cx="3566160" cy="2560320"/>
            </a:xfrm>
          </p:grpSpPr>
          <p:sp>
            <p:nvSpPr>
              <p:cNvPr id="46" name="Line 604"/>
              <p:cNvSpPr>
                <a:spLocks noChangeShapeType="1"/>
              </p:cNvSpPr>
              <p:nvPr/>
            </p:nvSpPr>
            <p:spPr bwMode="auto">
              <a:xfrm>
                <a:off x="4605165" y="2363228"/>
                <a:ext cx="0" cy="25603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" name="Line 605"/>
              <p:cNvSpPr>
                <a:spLocks noChangeShapeType="1"/>
              </p:cNvSpPr>
              <p:nvPr/>
            </p:nvSpPr>
            <p:spPr bwMode="auto">
              <a:xfrm>
                <a:off x="2719594" y="3719588"/>
                <a:ext cx="356616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60" name="Text Box 612"/>
            <p:cNvSpPr txBox="1">
              <a:spLocks noChangeArrowheads="1"/>
            </p:cNvSpPr>
            <p:nvPr/>
          </p:nvSpPr>
          <p:spPr bwMode="auto">
            <a:xfrm>
              <a:off x="7251159" y="4419957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61" name="Text Box 613"/>
            <p:cNvSpPr txBox="1">
              <a:spLocks noChangeArrowheads="1"/>
            </p:cNvSpPr>
            <p:nvPr/>
          </p:nvSpPr>
          <p:spPr bwMode="auto">
            <a:xfrm>
              <a:off x="7551614" y="4414753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62" name="Text Box 614"/>
            <p:cNvSpPr txBox="1">
              <a:spLocks noChangeArrowheads="1"/>
            </p:cNvSpPr>
            <p:nvPr/>
          </p:nvSpPr>
          <p:spPr bwMode="auto">
            <a:xfrm>
              <a:off x="7843714" y="4419734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63" name="Text Box 615"/>
            <p:cNvSpPr txBox="1">
              <a:spLocks noChangeArrowheads="1"/>
            </p:cNvSpPr>
            <p:nvPr/>
          </p:nvSpPr>
          <p:spPr bwMode="auto">
            <a:xfrm>
              <a:off x="8135814" y="4414754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64" name="Text Box 616"/>
            <p:cNvSpPr txBox="1">
              <a:spLocks noChangeArrowheads="1"/>
            </p:cNvSpPr>
            <p:nvPr/>
          </p:nvSpPr>
          <p:spPr bwMode="auto">
            <a:xfrm>
              <a:off x="8444624" y="4408180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65" name="Text Box 626"/>
            <p:cNvSpPr txBox="1">
              <a:spLocks noChangeArrowheads="1"/>
            </p:cNvSpPr>
            <p:nvPr/>
          </p:nvSpPr>
          <p:spPr bwMode="auto">
            <a:xfrm>
              <a:off x="5336089" y="4425993"/>
              <a:ext cx="37465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166" name="Text Box 627"/>
            <p:cNvSpPr txBox="1">
              <a:spLocks noChangeArrowheads="1"/>
            </p:cNvSpPr>
            <p:nvPr/>
          </p:nvSpPr>
          <p:spPr bwMode="auto">
            <a:xfrm>
              <a:off x="5638755" y="4414752"/>
              <a:ext cx="36195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167" name="Text Box 628"/>
            <p:cNvSpPr txBox="1">
              <a:spLocks noChangeArrowheads="1"/>
            </p:cNvSpPr>
            <p:nvPr/>
          </p:nvSpPr>
          <p:spPr bwMode="auto">
            <a:xfrm>
              <a:off x="5951032" y="4419734"/>
              <a:ext cx="3810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168" name="Text Box 629"/>
            <p:cNvSpPr txBox="1">
              <a:spLocks noChangeArrowheads="1"/>
            </p:cNvSpPr>
            <p:nvPr/>
          </p:nvSpPr>
          <p:spPr bwMode="auto">
            <a:xfrm>
              <a:off x="6276017" y="4420000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169" name="Text Box 630"/>
            <p:cNvSpPr txBox="1">
              <a:spLocks noChangeArrowheads="1"/>
            </p:cNvSpPr>
            <p:nvPr/>
          </p:nvSpPr>
          <p:spPr bwMode="auto">
            <a:xfrm>
              <a:off x="6586204" y="4426084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170" name="Text Box 637"/>
            <p:cNvSpPr txBox="1">
              <a:spLocks noChangeArrowheads="1"/>
            </p:cNvSpPr>
            <p:nvPr/>
          </p:nvSpPr>
          <p:spPr bwMode="auto">
            <a:xfrm>
              <a:off x="6871872" y="4404549"/>
              <a:ext cx="29210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  <a:cs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7" name="Text Box 3">
            <a:extLst>
              <a:ext uri="{FF2B5EF4-FFF2-40B4-BE49-F238E27FC236}">
                <a16:creationId xmlns:a16="http://schemas.microsoft.com/office/drawing/2014/main" id="{CA548D2B-0116-CCFF-667A-CE65E7730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075" y="677333"/>
            <a:ext cx="183172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5: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3A860B93-5F6F-7F90-BB99-BD498CBBD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746" y="1046953"/>
            <a:ext cx="480756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Sketching the graph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F8B390BC-034C-F18A-905C-3E0633C65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11" y="1435793"/>
            <a:ext cx="480756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Draw a sign diagram for the function.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46CB212-0B02-04A4-2206-1A13632A61F7}"/>
              </a:ext>
            </a:extLst>
          </p:cNvPr>
          <p:cNvSpPr/>
          <p:nvPr/>
        </p:nvSpPr>
        <p:spPr>
          <a:xfrm>
            <a:off x="5350366" y="2498342"/>
            <a:ext cx="1611086" cy="1225420"/>
          </a:xfrm>
          <a:custGeom>
            <a:avLst/>
            <a:gdLst>
              <a:gd name="connsiteX0" fmla="*/ 0 w 1611086"/>
              <a:gd name="connsiteY0" fmla="*/ 1225420 h 1225420"/>
              <a:gd name="connsiteX1" fmla="*/ 379445 w 1611086"/>
              <a:gd name="connsiteY1" fmla="*/ 1194318 h 1225420"/>
              <a:gd name="connsiteX2" fmla="*/ 715347 w 1611086"/>
              <a:gd name="connsiteY2" fmla="*/ 1156996 h 1225420"/>
              <a:gd name="connsiteX3" fmla="*/ 1045029 w 1611086"/>
              <a:gd name="connsiteY3" fmla="*/ 1119673 h 1225420"/>
              <a:gd name="connsiteX4" fmla="*/ 1387151 w 1611086"/>
              <a:gd name="connsiteY4" fmla="*/ 951722 h 1225420"/>
              <a:gd name="connsiteX5" fmla="*/ 1542661 w 1611086"/>
              <a:gd name="connsiteY5" fmla="*/ 609600 h 1225420"/>
              <a:gd name="connsiteX6" fmla="*/ 1592425 w 1611086"/>
              <a:gd name="connsiteY6" fmla="*/ 261257 h 1225420"/>
              <a:gd name="connsiteX7" fmla="*/ 1611086 w 1611086"/>
              <a:gd name="connsiteY7" fmla="*/ 0 h 1225420"/>
              <a:gd name="connsiteX0" fmla="*/ 0 w 1611086"/>
              <a:gd name="connsiteY0" fmla="*/ 1225420 h 1225420"/>
              <a:gd name="connsiteX1" fmla="*/ 379445 w 1611086"/>
              <a:gd name="connsiteY1" fmla="*/ 1194318 h 1225420"/>
              <a:gd name="connsiteX2" fmla="*/ 715347 w 1611086"/>
              <a:gd name="connsiteY2" fmla="*/ 1169437 h 1225420"/>
              <a:gd name="connsiteX3" fmla="*/ 1045029 w 1611086"/>
              <a:gd name="connsiteY3" fmla="*/ 1119673 h 1225420"/>
              <a:gd name="connsiteX4" fmla="*/ 1387151 w 1611086"/>
              <a:gd name="connsiteY4" fmla="*/ 951722 h 1225420"/>
              <a:gd name="connsiteX5" fmla="*/ 1542661 w 1611086"/>
              <a:gd name="connsiteY5" fmla="*/ 609600 h 1225420"/>
              <a:gd name="connsiteX6" fmla="*/ 1592425 w 1611086"/>
              <a:gd name="connsiteY6" fmla="*/ 261257 h 1225420"/>
              <a:gd name="connsiteX7" fmla="*/ 1611086 w 1611086"/>
              <a:gd name="connsiteY7" fmla="*/ 0 h 1225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11086" h="1225420">
                <a:moveTo>
                  <a:pt x="0" y="1225420"/>
                </a:moveTo>
                <a:lnTo>
                  <a:pt x="379445" y="1194318"/>
                </a:lnTo>
                <a:cubicBezTo>
                  <a:pt x="498669" y="1182914"/>
                  <a:pt x="715347" y="1169437"/>
                  <a:pt x="715347" y="1169437"/>
                </a:cubicBezTo>
                <a:cubicBezTo>
                  <a:pt x="826278" y="1156996"/>
                  <a:pt x="933062" y="1155959"/>
                  <a:pt x="1045029" y="1119673"/>
                </a:cubicBezTo>
                <a:cubicBezTo>
                  <a:pt x="1156996" y="1083387"/>
                  <a:pt x="1304212" y="1036734"/>
                  <a:pt x="1387151" y="951722"/>
                </a:cubicBezTo>
                <a:cubicBezTo>
                  <a:pt x="1470090" y="866710"/>
                  <a:pt x="1508449" y="724677"/>
                  <a:pt x="1542661" y="609600"/>
                </a:cubicBezTo>
                <a:cubicBezTo>
                  <a:pt x="1576873" y="494523"/>
                  <a:pt x="1581021" y="362857"/>
                  <a:pt x="1592425" y="261257"/>
                </a:cubicBezTo>
                <a:cubicBezTo>
                  <a:pt x="1603829" y="159657"/>
                  <a:pt x="1607457" y="79828"/>
                  <a:pt x="1611086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0E4E639-C907-30E5-AE31-E1EC140100DA}"/>
              </a:ext>
            </a:extLst>
          </p:cNvPr>
          <p:cNvSpPr/>
          <p:nvPr/>
        </p:nvSpPr>
        <p:spPr>
          <a:xfrm flipH="1" flipV="1">
            <a:off x="7166052" y="3864971"/>
            <a:ext cx="1531064" cy="1069311"/>
          </a:xfrm>
          <a:custGeom>
            <a:avLst/>
            <a:gdLst>
              <a:gd name="connsiteX0" fmla="*/ 0 w 1611086"/>
              <a:gd name="connsiteY0" fmla="*/ 1225420 h 1225420"/>
              <a:gd name="connsiteX1" fmla="*/ 379445 w 1611086"/>
              <a:gd name="connsiteY1" fmla="*/ 1194318 h 1225420"/>
              <a:gd name="connsiteX2" fmla="*/ 715347 w 1611086"/>
              <a:gd name="connsiteY2" fmla="*/ 1156996 h 1225420"/>
              <a:gd name="connsiteX3" fmla="*/ 1045029 w 1611086"/>
              <a:gd name="connsiteY3" fmla="*/ 1119673 h 1225420"/>
              <a:gd name="connsiteX4" fmla="*/ 1387151 w 1611086"/>
              <a:gd name="connsiteY4" fmla="*/ 951722 h 1225420"/>
              <a:gd name="connsiteX5" fmla="*/ 1542661 w 1611086"/>
              <a:gd name="connsiteY5" fmla="*/ 609600 h 1225420"/>
              <a:gd name="connsiteX6" fmla="*/ 1592425 w 1611086"/>
              <a:gd name="connsiteY6" fmla="*/ 261257 h 1225420"/>
              <a:gd name="connsiteX7" fmla="*/ 1611086 w 1611086"/>
              <a:gd name="connsiteY7" fmla="*/ 0 h 1225420"/>
              <a:gd name="connsiteX0" fmla="*/ 0 w 1611086"/>
              <a:gd name="connsiteY0" fmla="*/ 1225420 h 1225420"/>
              <a:gd name="connsiteX1" fmla="*/ 379445 w 1611086"/>
              <a:gd name="connsiteY1" fmla="*/ 1194318 h 1225420"/>
              <a:gd name="connsiteX2" fmla="*/ 715347 w 1611086"/>
              <a:gd name="connsiteY2" fmla="*/ 1169437 h 1225420"/>
              <a:gd name="connsiteX3" fmla="*/ 1045029 w 1611086"/>
              <a:gd name="connsiteY3" fmla="*/ 1119673 h 1225420"/>
              <a:gd name="connsiteX4" fmla="*/ 1387151 w 1611086"/>
              <a:gd name="connsiteY4" fmla="*/ 951722 h 1225420"/>
              <a:gd name="connsiteX5" fmla="*/ 1542661 w 1611086"/>
              <a:gd name="connsiteY5" fmla="*/ 609600 h 1225420"/>
              <a:gd name="connsiteX6" fmla="*/ 1592425 w 1611086"/>
              <a:gd name="connsiteY6" fmla="*/ 261257 h 1225420"/>
              <a:gd name="connsiteX7" fmla="*/ 1611086 w 1611086"/>
              <a:gd name="connsiteY7" fmla="*/ 0 h 1225420"/>
              <a:gd name="connsiteX0" fmla="*/ 0 w 1597337"/>
              <a:gd name="connsiteY0" fmla="*/ 1085557 h 1085557"/>
              <a:gd name="connsiteX1" fmla="*/ 379445 w 1597337"/>
              <a:gd name="connsiteY1" fmla="*/ 1054455 h 1085557"/>
              <a:gd name="connsiteX2" fmla="*/ 715347 w 1597337"/>
              <a:gd name="connsiteY2" fmla="*/ 1029574 h 1085557"/>
              <a:gd name="connsiteX3" fmla="*/ 1045029 w 1597337"/>
              <a:gd name="connsiteY3" fmla="*/ 979810 h 1085557"/>
              <a:gd name="connsiteX4" fmla="*/ 1387151 w 1597337"/>
              <a:gd name="connsiteY4" fmla="*/ 811859 h 1085557"/>
              <a:gd name="connsiteX5" fmla="*/ 1542661 w 1597337"/>
              <a:gd name="connsiteY5" fmla="*/ 469737 h 1085557"/>
              <a:gd name="connsiteX6" fmla="*/ 1592425 w 1597337"/>
              <a:gd name="connsiteY6" fmla="*/ 121394 h 1085557"/>
              <a:gd name="connsiteX7" fmla="*/ 1594933 w 1597337"/>
              <a:gd name="connsiteY7" fmla="*/ 0 h 1085557"/>
              <a:gd name="connsiteX0" fmla="*/ 0 w 1532721"/>
              <a:gd name="connsiteY0" fmla="*/ 1069419 h 1069419"/>
              <a:gd name="connsiteX1" fmla="*/ 314829 w 1532721"/>
              <a:gd name="connsiteY1" fmla="*/ 1054455 h 1069419"/>
              <a:gd name="connsiteX2" fmla="*/ 650731 w 1532721"/>
              <a:gd name="connsiteY2" fmla="*/ 1029574 h 1069419"/>
              <a:gd name="connsiteX3" fmla="*/ 980413 w 1532721"/>
              <a:gd name="connsiteY3" fmla="*/ 979810 h 1069419"/>
              <a:gd name="connsiteX4" fmla="*/ 1322535 w 1532721"/>
              <a:gd name="connsiteY4" fmla="*/ 811859 h 1069419"/>
              <a:gd name="connsiteX5" fmla="*/ 1478045 w 1532721"/>
              <a:gd name="connsiteY5" fmla="*/ 469737 h 1069419"/>
              <a:gd name="connsiteX6" fmla="*/ 1527809 w 1532721"/>
              <a:gd name="connsiteY6" fmla="*/ 121394 h 1069419"/>
              <a:gd name="connsiteX7" fmla="*/ 1530317 w 1532721"/>
              <a:gd name="connsiteY7" fmla="*/ 0 h 1069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32721" h="1069419">
                <a:moveTo>
                  <a:pt x="0" y="1069419"/>
                </a:moveTo>
                <a:lnTo>
                  <a:pt x="314829" y="1054455"/>
                </a:lnTo>
                <a:cubicBezTo>
                  <a:pt x="434053" y="1043051"/>
                  <a:pt x="650731" y="1029574"/>
                  <a:pt x="650731" y="1029574"/>
                </a:cubicBezTo>
                <a:cubicBezTo>
                  <a:pt x="761662" y="1017133"/>
                  <a:pt x="868446" y="1016096"/>
                  <a:pt x="980413" y="979810"/>
                </a:cubicBezTo>
                <a:cubicBezTo>
                  <a:pt x="1092380" y="943524"/>
                  <a:pt x="1239596" y="896871"/>
                  <a:pt x="1322535" y="811859"/>
                </a:cubicBezTo>
                <a:cubicBezTo>
                  <a:pt x="1405474" y="726847"/>
                  <a:pt x="1443833" y="584814"/>
                  <a:pt x="1478045" y="469737"/>
                </a:cubicBezTo>
                <a:cubicBezTo>
                  <a:pt x="1512257" y="354660"/>
                  <a:pt x="1516405" y="222994"/>
                  <a:pt x="1527809" y="121394"/>
                </a:cubicBezTo>
                <a:cubicBezTo>
                  <a:pt x="1539213" y="19794"/>
                  <a:pt x="1526688" y="79828"/>
                  <a:pt x="1530317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3" name="Straight Connector 132"/>
          <p:cNvCxnSpPr/>
          <p:nvPr/>
        </p:nvCxnSpPr>
        <p:spPr>
          <a:xfrm flipH="1">
            <a:off x="7089003" y="2509562"/>
            <a:ext cx="0" cy="2377440"/>
          </a:xfrm>
          <a:prstGeom prst="line">
            <a:avLst/>
          </a:prstGeom>
          <a:ln w="22225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695156A-4863-0D36-A246-B90481C4B734}"/>
              </a:ext>
            </a:extLst>
          </p:cNvPr>
          <p:cNvCxnSpPr/>
          <p:nvPr/>
        </p:nvCxnSpPr>
        <p:spPr>
          <a:xfrm flipH="1">
            <a:off x="7089587" y="5059299"/>
            <a:ext cx="0" cy="365760"/>
          </a:xfrm>
          <a:prstGeom prst="line">
            <a:avLst/>
          </a:prstGeom>
          <a:ln w="2222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Box 3">
            <a:extLst>
              <a:ext uri="{FF2B5EF4-FFF2-40B4-BE49-F238E27FC236}">
                <a16:creationId xmlns:a16="http://schemas.microsoft.com/office/drawing/2014/main" id="{2A90122E-24E4-6B30-CF63-A192BC756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72" y="5165256"/>
            <a:ext cx="509983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This is the corresponding sign diagram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2205871A-8EAE-3847-F5EE-773096B96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47" y="3033974"/>
            <a:ext cx="4191472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We use a dashed line to indicate where the function is undefined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12A3A9E2-A43F-EE13-049A-76B96F60D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318" y="3740484"/>
            <a:ext cx="4725589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Positive (+)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signs indicating where the function is positive.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DE86BFD1-A578-5C67-F99A-B518160E1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800" y="4460754"/>
            <a:ext cx="4725589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Negative (-)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signs indicating where the function is negative.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2042497A-79A0-EF22-EAA1-65DDDA035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792" y="1817119"/>
            <a:ext cx="480756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Find the critical values</a:t>
            </a:r>
            <a:endParaRPr lang="en-GB" sz="2400" dirty="0"/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C134BB66-D4F6-C2C9-F161-D184A3B79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149" y="2218039"/>
            <a:ext cx="382776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where the function is zero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8BC54527-40F1-E691-371B-2AD693768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572" y="2642729"/>
            <a:ext cx="415933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where the function is undefined</a:t>
            </a: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001FD6CD-1B85-0425-100C-6AE96BC5F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147" y="2218974"/>
            <a:ext cx="205773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is never zero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2C49662-50BC-1BA3-5D08-7ACE24838A53}"/>
              </a:ext>
            </a:extLst>
          </p:cNvPr>
          <p:cNvSpPr/>
          <p:nvPr/>
        </p:nvSpPr>
        <p:spPr>
          <a:xfrm>
            <a:off x="7041637" y="5315118"/>
            <a:ext cx="91440" cy="9144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3704E951-3152-D582-CAE9-419A7554C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172" y="6045710"/>
            <a:ext cx="5192969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Intervals where the function is negative</a:t>
            </a:r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FBEEC961-3E49-597E-2C3D-91CC7D0D7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119" y="5677516"/>
            <a:ext cx="521485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Intervals where the function is positive</a:t>
            </a:r>
          </a:p>
        </p:txBody>
      </p:sp>
      <p:sp>
        <p:nvSpPr>
          <p:cNvPr id="24" name="Text Box 3">
            <a:extLst>
              <a:ext uri="{FF2B5EF4-FFF2-40B4-BE49-F238E27FC236}">
                <a16:creationId xmlns:a16="http://schemas.microsoft.com/office/drawing/2014/main" id="{F77AEA26-8C11-3F30-B06F-FFB62B625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3610" y="5666092"/>
            <a:ext cx="990527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i="1" dirty="0"/>
              <a:t>x</a:t>
            </a:r>
            <a:r>
              <a:rPr lang="en-GB" dirty="0"/>
              <a:t> &lt; </a:t>
            </a:r>
            <a:r>
              <a:rPr lang="en-GB" dirty="0">
                <a:cs typeface="Times New Roman" panose="02020603050405020304" pitchFamily="18" charset="0"/>
              </a:rPr>
              <a:t>0</a:t>
            </a:r>
            <a:r>
              <a:rPr lang="en-GB" sz="2400" dirty="0"/>
              <a:t> </a:t>
            </a:r>
          </a:p>
        </p:txBody>
      </p:sp>
      <p:sp>
        <p:nvSpPr>
          <p:cNvPr id="25" name="Text Box 3">
            <a:extLst>
              <a:ext uri="{FF2B5EF4-FFF2-40B4-BE49-F238E27FC236}">
                <a16:creationId xmlns:a16="http://schemas.microsoft.com/office/drawing/2014/main" id="{AF7EA323-793F-713B-B121-8B9FA82EB8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1242" y="6047579"/>
            <a:ext cx="1459188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/>
              <a:t> </a:t>
            </a:r>
            <a:r>
              <a:rPr lang="en-GB" i="1" dirty="0"/>
              <a:t>x</a:t>
            </a:r>
            <a:r>
              <a:rPr lang="en-GB" dirty="0"/>
              <a:t> &gt; 0</a:t>
            </a:r>
            <a:r>
              <a:rPr lang="en-GB" sz="2400" dirty="0"/>
              <a:t> </a:t>
            </a:r>
          </a:p>
        </p:txBody>
      </p:sp>
      <p:sp>
        <p:nvSpPr>
          <p:cNvPr id="4" name="Text Box 616">
            <a:extLst>
              <a:ext uri="{FF2B5EF4-FFF2-40B4-BE49-F238E27FC236}">
                <a16:creationId xmlns:a16="http://schemas.microsoft.com/office/drawing/2014/main" id="{8A3104B7-2B8F-E850-7E9D-022FACEEE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1546" y="2217072"/>
            <a:ext cx="2921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i="1" dirty="0"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3" name="Text Box 616">
            <a:extLst>
              <a:ext uri="{FF2B5EF4-FFF2-40B4-BE49-F238E27FC236}">
                <a16:creationId xmlns:a16="http://schemas.microsoft.com/office/drawing/2014/main" id="{F5704C2A-E4F3-3E16-60F2-239B12253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2777" y="3444655"/>
            <a:ext cx="2921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i="1" dirty="0">
                <a:cs typeface="Times New Roman" panose="02020603050405020304" pitchFamily="18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59599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77" grpId="0"/>
      <p:bldP spid="78" grpId="0"/>
      <p:bldP spid="12" grpId="0"/>
      <p:bldP spid="2" grpId="0"/>
      <p:bldP spid="14" grpId="0" animBg="1"/>
      <p:bldP spid="15" grpId="0" animBg="1"/>
      <p:bldP spid="3" grpId="0"/>
      <p:bldP spid="5" grpId="0"/>
      <p:bldP spid="6" grpId="0"/>
      <p:bldP spid="8" grpId="0"/>
      <p:bldP spid="10" grpId="0"/>
      <p:bldP spid="11" grpId="0"/>
      <p:bldP spid="20" grpId="0"/>
      <p:bldP spid="21" grpId="0"/>
      <p:bldP spid="9" grpId="0" animBg="1"/>
      <p:bldP spid="22" grpId="0"/>
      <p:bldP spid="23" grpId="0"/>
      <p:bldP spid="24" grpId="0"/>
      <p:bldP spid="25" grpId="0"/>
      <p:bldP spid="4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2750661" y="658619"/>
            <a:ext cx="578960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Consider the function </a:t>
            </a:r>
            <a:r>
              <a:rPr lang="en-GB" sz="2400" i="1" dirty="0"/>
              <a:t>y</a:t>
            </a:r>
            <a:r>
              <a:rPr lang="en-GB" sz="2400" dirty="0"/>
              <a:t> = </a:t>
            </a:r>
            <a:r>
              <a:rPr lang="en-GB" dirty="0"/>
              <a:t>–</a:t>
            </a:r>
            <a:r>
              <a:rPr lang="en-GB" i="1" dirty="0"/>
              <a:t>x</a:t>
            </a:r>
            <a:r>
              <a:rPr lang="en-GB" baseline="30000" dirty="0"/>
              <a:t>3</a:t>
            </a:r>
            <a:r>
              <a:rPr lang="en-GB" dirty="0"/>
              <a:t> + </a:t>
            </a:r>
            <a:r>
              <a:rPr lang="en-GB" sz="2400" dirty="0"/>
              <a:t>4</a:t>
            </a:r>
            <a:r>
              <a:rPr lang="en-GB" sz="2400" i="1" dirty="0"/>
              <a:t>x</a:t>
            </a:r>
            <a:endParaRPr lang="en-GB" sz="2400" i="1" baseline="30000" dirty="0"/>
          </a:p>
        </p:txBody>
      </p:sp>
      <p:sp>
        <p:nvSpPr>
          <p:cNvPr id="28" name="Rectangle 2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290958" y="154057"/>
            <a:ext cx="8229600" cy="50405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-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Sign diagrams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B94543A-0308-319A-70FD-9FB97203C703}"/>
              </a:ext>
            </a:extLst>
          </p:cNvPr>
          <p:cNvGrpSpPr/>
          <p:nvPr/>
        </p:nvGrpSpPr>
        <p:grpSpPr>
          <a:xfrm>
            <a:off x="5188479" y="5346567"/>
            <a:ext cx="3566160" cy="323760"/>
            <a:chOff x="5181669" y="5817401"/>
            <a:chExt cx="3566160" cy="323760"/>
          </a:xfrm>
        </p:grpSpPr>
        <p:sp>
          <p:nvSpPr>
            <p:cNvPr id="61" name="Line 605"/>
            <p:cNvSpPr>
              <a:spLocks noChangeShapeType="1"/>
            </p:cNvSpPr>
            <p:nvPr/>
          </p:nvSpPr>
          <p:spPr bwMode="auto">
            <a:xfrm>
              <a:off x="5181669" y="5817401"/>
              <a:ext cx="35661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Text Box 637"/>
            <p:cNvSpPr txBox="1">
              <a:spLocks noChangeArrowheads="1"/>
            </p:cNvSpPr>
            <p:nvPr/>
          </p:nvSpPr>
          <p:spPr bwMode="auto">
            <a:xfrm>
              <a:off x="6924715" y="5880230"/>
              <a:ext cx="29210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3" name="Text Box 612"/>
            <p:cNvSpPr txBox="1">
              <a:spLocks noChangeArrowheads="1"/>
            </p:cNvSpPr>
            <p:nvPr/>
          </p:nvSpPr>
          <p:spPr bwMode="auto">
            <a:xfrm>
              <a:off x="7265549" y="5889159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64" name="Text Box 613"/>
            <p:cNvSpPr txBox="1">
              <a:spLocks noChangeArrowheads="1"/>
            </p:cNvSpPr>
            <p:nvPr/>
          </p:nvSpPr>
          <p:spPr bwMode="auto">
            <a:xfrm>
              <a:off x="7613973" y="5873816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65" name="Text Box 614"/>
            <p:cNvSpPr txBox="1">
              <a:spLocks noChangeArrowheads="1"/>
            </p:cNvSpPr>
            <p:nvPr/>
          </p:nvSpPr>
          <p:spPr bwMode="auto">
            <a:xfrm>
              <a:off x="7970793" y="5896686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66" name="Text Box 628"/>
            <p:cNvSpPr txBox="1">
              <a:spLocks noChangeArrowheads="1"/>
            </p:cNvSpPr>
            <p:nvPr/>
          </p:nvSpPr>
          <p:spPr bwMode="auto">
            <a:xfrm>
              <a:off x="5858250" y="5866132"/>
              <a:ext cx="3810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67" name="Text Box 629"/>
            <p:cNvSpPr txBox="1">
              <a:spLocks noChangeArrowheads="1"/>
            </p:cNvSpPr>
            <p:nvPr/>
          </p:nvSpPr>
          <p:spPr bwMode="auto">
            <a:xfrm>
              <a:off x="6190995" y="5883998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68" name="Text Box 630"/>
            <p:cNvSpPr txBox="1">
              <a:spLocks noChangeArrowheads="1"/>
            </p:cNvSpPr>
            <p:nvPr/>
          </p:nvSpPr>
          <p:spPr bwMode="auto">
            <a:xfrm>
              <a:off x="6547185" y="5884763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cxnSp>
          <p:nvCxnSpPr>
            <p:cNvPr id="69" name="Straight Connector 68"/>
            <p:cNvCxnSpPr/>
            <p:nvPr/>
          </p:nvCxnSpPr>
          <p:spPr>
            <a:xfrm>
              <a:off x="6039571" y="5818998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6364510" y="5836865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709605" y="583123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7050738" y="5828582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7382911" y="5842027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7747721" y="5819145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8080810" y="583681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 Box 613"/>
          <p:cNvSpPr txBox="1">
            <a:spLocks noChangeArrowheads="1"/>
          </p:cNvSpPr>
          <p:nvPr/>
        </p:nvSpPr>
        <p:spPr bwMode="auto">
          <a:xfrm>
            <a:off x="7265133" y="4992529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78" name="Text Box 613"/>
          <p:cNvSpPr txBox="1">
            <a:spLocks noChangeArrowheads="1"/>
          </p:cNvSpPr>
          <p:nvPr/>
        </p:nvSpPr>
        <p:spPr bwMode="auto">
          <a:xfrm>
            <a:off x="5824777" y="4970823"/>
            <a:ext cx="2872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CD3874B-A983-8AF7-E40C-F3CE34B62D0B}"/>
              </a:ext>
            </a:extLst>
          </p:cNvPr>
          <p:cNvGrpSpPr/>
          <p:nvPr/>
        </p:nvGrpSpPr>
        <p:grpSpPr>
          <a:xfrm>
            <a:off x="5220020" y="2577355"/>
            <a:ext cx="3685017" cy="2560320"/>
            <a:chOff x="5213210" y="3048189"/>
            <a:chExt cx="3685017" cy="2560320"/>
          </a:xfrm>
        </p:grpSpPr>
        <p:grpSp>
          <p:nvGrpSpPr>
            <p:cNvPr id="27" name="Group 26"/>
            <p:cNvGrpSpPr/>
            <p:nvPr/>
          </p:nvGrpSpPr>
          <p:grpSpPr>
            <a:xfrm>
              <a:off x="5257869" y="3048189"/>
              <a:ext cx="3566160" cy="2560320"/>
              <a:chOff x="2812929" y="2363228"/>
              <a:chExt cx="3566160" cy="2560320"/>
            </a:xfrm>
          </p:grpSpPr>
          <p:sp>
            <p:nvSpPr>
              <p:cNvPr id="46" name="Line 604"/>
              <p:cNvSpPr>
                <a:spLocks noChangeShapeType="1"/>
              </p:cNvSpPr>
              <p:nvPr/>
            </p:nvSpPr>
            <p:spPr bwMode="auto">
              <a:xfrm>
                <a:off x="4605165" y="2363228"/>
                <a:ext cx="0" cy="25603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" name="Line 605"/>
              <p:cNvSpPr>
                <a:spLocks noChangeShapeType="1"/>
              </p:cNvSpPr>
              <p:nvPr/>
            </p:nvSpPr>
            <p:spPr bwMode="auto">
              <a:xfrm>
                <a:off x="2812929" y="3643388"/>
                <a:ext cx="356616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60" name="Text Box 612"/>
            <p:cNvSpPr txBox="1">
              <a:spLocks noChangeArrowheads="1"/>
            </p:cNvSpPr>
            <p:nvPr/>
          </p:nvSpPr>
          <p:spPr bwMode="auto">
            <a:xfrm>
              <a:off x="7257623" y="4328349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61" name="Text Box 613"/>
            <p:cNvSpPr txBox="1">
              <a:spLocks noChangeArrowheads="1"/>
            </p:cNvSpPr>
            <p:nvPr/>
          </p:nvSpPr>
          <p:spPr bwMode="auto">
            <a:xfrm>
              <a:off x="7601738" y="4328349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62" name="Text Box 614"/>
            <p:cNvSpPr txBox="1">
              <a:spLocks noChangeArrowheads="1"/>
            </p:cNvSpPr>
            <p:nvPr/>
          </p:nvSpPr>
          <p:spPr bwMode="auto">
            <a:xfrm>
              <a:off x="7931875" y="4328349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63" name="Text Box 615"/>
            <p:cNvSpPr txBox="1">
              <a:spLocks noChangeArrowheads="1"/>
            </p:cNvSpPr>
            <p:nvPr/>
          </p:nvSpPr>
          <p:spPr bwMode="auto">
            <a:xfrm>
              <a:off x="8269001" y="4328349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64" name="Text Box 616"/>
            <p:cNvSpPr txBox="1">
              <a:spLocks noChangeArrowheads="1"/>
            </p:cNvSpPr>
            <p:nvPr/>
          </p:nvSpPr>
          <p:spPr bwMode="auto">
            <a:xfrm>
              <a:off x="8606127" y="4328349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65" name="Text Box 626"/>
            <p:cNvSpPr txBox="1">
              <a:spLocks noChangeArrowheads="1"/>
            </p:cNvSpPr>
            <p:nvPr/>
          </p:nvSpPr>
          <p:spPr bwMode="auto">
            <a:xfrm>
              <a:off x="5213210" y="4328349"/>
              <a:ext cx="37465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166" name="Text Box 627"/>
            <p:cNvSpPr txBox="1">
              <a:spLocks noChangeArrowheads="1"/>
            </p:cNvSpPr>
            <p:nvPr/>
          </p:nvSpPr>
          <p:spPr bwMode="auto">
            <a:xfrm>
              <a:off x="5539212" y="4328349"/>
              <a:ext cx="36195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167" name="Text Box 628"/>
            <p:cNvSpPr txBox="1">
              <a:spLocks noChangeArrowheads="1"/>
            </p:cNvSpPr>
            <p:nvPr/>
          </p:nvSpPr>
          <p:spPr bwMode="auto">
            <a:xfrm>
              <a:off x="5876078" y="4328349"/>
              <a:ext cx="3810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168" name="Text Box 629"/>
            <p:cNvSpPr txBox="1">
              <a:spLocks noChangeArrowheads="1"/>
            </p:cNvSpPr>
            <p:nvPr/>
          </p:nvSpPr>
          <p:spPr bwMode="auto">
            <a:xfrm>
              <a:off x="6195232" y="4328349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169" name="Text Box 630"/>
            <p:cNvSpPr txBox="1">
              <a:spLocks noChangeArrowheads="1"/>
            </p:cNvSpPr>
            <p:nvPr/>
          </p:nvSpPr>
          <p:spPr bwMode="auto">
            <a:xfrm>
              <a:off x="6529609" y="4331875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170" name="Text Box 637"/>
            <p:cNvSpPr txBox="1">
              <a:spLocks noChangeArrowheads="1"/>
            </p:cNvSpPr>
            <p:nvPr/>
          </p:nvSpPr>
          <p:spPr bwMode="auto">
            <a:xfrm>
              <a:off x="6871872" y="4348047"/>
              <a:ext cx="292100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  <a:cs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7" name="Text Box 3">
            <a:extLst>
              <a:ext uri="{FF2B5EF4-FFF2-40B4-BE49-F238E27FC236}">
                <a16:creationId xmlns:a16="http://schemas.microsoft.com/office/drawing/2014/main" id="{CA548D2B-0116-CCFF-667A-CE65E7730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075" y="677333"/>
            <a:ext cx="183172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6: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3A860B93-5F6F-7F90-BB99-BD498CBBD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194" y="1033318"/>
            <a:ext cx="480756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Sketching the graph</a:t>
            </a: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5143953D-262E-12BA-3F67-1A37EE9AC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963" y="5176657"/>
            <a:ext cx="538149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This is the corresponding sign diagram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AF802AE3-62D9-0C66-EDA9-ABD50719E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194" y="1394289"/>
            <a:ext cx="480756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Draw a sign diagram for the function.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D79E640-B68C-19EE-B168-67A752F67576}"/>
              </a:ext>
            </a:extLst>
          </p:cNvPr>
          <p:cNvSpPr/>
          <p:nvPr/>
        </p:nvSpPr>
        <p:spPr>
          <a:xfrm>
            <a:off x="6260255" y="2642980"/>
            <a:ext cx="1617306" cy="2419739"/>
          </a:xfrm>
          <a:custGeom>
            <a:avLst/>
            <a:gdLst>
              <a:gd name="connsiteX0" fmla="*/ 0 w 1617306"/>
              <a:gd name="connsiteY0" fmla="*/ 0 h 2419739"/>
              <a:gd name="connsiteX1" fmla="*/ 124408 w 1617306"/>
              <a:gd name="connsiteY1" fmla="*/ 1225421 h 2419739"/>
              <a:gd name="connsiteX2" fmla="*/ 410547 w 1617306"/>
              <a:gd name="connsiteY2" fmla="*/ 2077617 h 2419739"/>
              <a:gd name="connsiteX3" fmla="*/ 808653 w 1617306"/>
              <a:gd name="connsiteY3" fmla="*/ 1219200 h 2419739"/>
              <a:gd name="connsiteX4" fmla="*/ 1150776 w 1617306"/>
              <a:gd name="connsiteY4" fmla="*/ 342123 h 2419739"/>
              <a:gd name="connsiteX5" fmla="*/ 1486678 w 1617306"/>
              <a:gd name="connsiteY5" fmla="*/ 1225421 h 2419739"/>
              <a:gd name="connsiteX6" fmla="*/ 1617306 w 1617306"/>
              <a:gd name="connsiteY6" fmla="*/ 2419739 h 2419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17306" h="2419739">
                <a:moveTo>
                  <a:pt x="0" y="0"/>
                </a:moveTo>
                <a:cubicBezTo>
                  <a:pt x="27992" y="439576"/>
                  <a:pt x="55984" y="879152"/>
                  <a:pt x="124408" y="1225421"/>
                </a:cubicBezTo>
                <a:cubicBezTo>
                  <a:pt x="192832" y="1571690"/>
                  <a:pt x="296506" y="2078654"/>
                  <a:pt x="410547" y="2077617"/>
                </a:cubicBezTo>
                <a:cubicBezTo>
                  <a:pt x="524588" y="2076580"/>
                  <a:pt x="685282" y="1508449"/>
                  <a:pt x="808653" y="1219200"/>
                </a:cubicBezTo>
                <a:cubicBezTo>
                  <a:pt x="932025" y="929951"/>
                  <a:pt x="1037772" y="341086"/>
                  <a:pt x="1150776" y="342123"/>
                </a:cubicBezTo>
                <a:cubicBezTo>
                  <a:pt x="1263780" y="343160"/>
                  <a:pt x="1408923" y="879152"/>
                  <a:pt x="1486678" y="1225421"/>
                </a:cubicBezTo>
                <a:cubicBezTo>
                  <a:pt x="1564433" y="1571690"/>
                  <a:pt x="1590869" y="1995714"/>
                  <a:pt x="1617306" y="2419739"/>
                </a:cubicBezTo>
              </a:path>
            </a:pathLst>
          </a:custGeom>
          <a:noFill/>
          <a:ln w="22225">
            <a:solidFill>
              <a:srgbClr val="FF0000"/>
            </a:solidFill>
            <a:headEnd type="triangle" w="lg" len="med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4A0B8BC-C269-7481-8188-CBC35F637075}"/>
              </a:ext>
            </a:extLst>
          </p:cNvPr>
          <p:cNvCxnSpPr/>
          <p:nvPr/>
        </p:nvCxnSpPr>
        <p:spPr>
          <a:xfrm flipH="1">
            <a:off x="6377507" y="3843308"/>
            <a:ext cx="0" cy="1490472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E9D79DF7-6368-698B-CB41-CBEC7447A620}"/>
              </a:ext>
            </a:extLst>
          </p:cNvPr>
          <p:cNvSpPr/>
          <p:nvPr/>
        </p:nvSpPr>
        <p:spPr>
          <a:xfrm>
            <a:off x="6325600" y="5295039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97290BA-5E9E-A4A3-D980-7F9AF5206116}"/>
              </a:ext>
            </a:extLst>
          </p:cNvPr>
          <p:cNvSpPr/>
          <p:nvPr/>
        </p:nvSpPr>
        <p:spPr>
          <a:xfrm>
            <a:off x="6356062" y="3838173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8F4DB69-C3AC-ED39-DF76-C26EC22F20FA}"/>
              </a:ext>
            </a:extLst>
          </p:cNvPr>
          <p:cNvCxnSpPr/>
          <p:nvPr/>
        </p:nvCxnSpPr>
        <p:spPr>
          <a:xfrm flipH="1">
            <a:off x="7754531" y="3851115"/>
            <a:ext cx="0" cy="1490472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CC52C9E6-1262-5DC5-0FE7-F836430E9E1B}"/>
              </a:ext>
            </a:extLst>
          </p:cNvPr>
          <p:cNvSpPr/>
          <p:nvPr/>
        </p:nvSpPr>
        <p:spPr>
          <a:xfrm>
            <a:off x="7701512" y="5300330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D40B2F1-0E56-460D-4E19-FCC4E93D585D}"/>
              </a:ext>
            </a:extLst>
          </p:cNvPr>
          <p:cNvSpPr/>
          <p:nvPr/>
        </p:nvSpPr>
        <p:spPr>
          <a:xfrm>
            <a:off x="7732788" y="3853977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3" name="Straight Connector 132"/>
          <p:cNvCxnSpPr/>
          <p:nvPr/>
        </p:nvCxnSpPr>
        <p:spPr>
          <a:xfrm flipH="1">
            <a:off x="7056915" y="3837330"/>
            <a:ext cx="0" cy="1490472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12C49662-50BC-1BA3-5D08-7ACE24838A53}"/>
              </a:ext>
            </a:extLst>
          </p:cNvPr>
          <p:cNvSpPr/>
          <p:nvPr/>
        </p:nvSpPr>
        <p:spPr>
          <a:xfrm>
            <a:off x="7014014" y="5294058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/>
          <p:cNvSpPr/>
          <p:nvPr/>
        </p:nvSpPr>
        <p:spPr>
          <a:xfrm>
            <a:off x="7027282" y="3837330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 Box 613">
            <a:extLst>
              <a:ext uri="{FF2B5EF4-FFF2-40B4-BE49-F238E27FC236}">
                <a16:creationId xmlns:a16="http://schemas.microsoft.com/office/drawing/2014/main" id="{C4A8F3A4-57F5-2E0E-396D-1E3785853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0507" y="4967944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25" name="Text Box 613">
            <a:extLst>
              <a:ext uri="{FF2B5EF4-FFF2-40B4-BE49-F238E27FC236}">
                <a16:creationId xmlns:a16="http://schemas.microsoft.com/office/drawing/2014/main" id="{06ED54B2-1BA7-B211-E44E-CB2D3A471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3716" y="4978543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1B43D13-2010-2829-E550-789BF978BA64}"/>
              </a:ext>
            </a:extLst>
          </p:cNvPr>
          <p:cNvSpPr/>
          <p:nvPr/>
        </p:nvSpPr>
        <p:spPr>
          <a:xfrm>
            <a:off x="6135910" y="5137675"/>
            <a:ext cx="274320" cy="544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CFC49F-0C43-F5AC-8AEE-2DD541348806}"/>
              </a:ext>
            </a:extLst>
          </p:cNvPr>
          <p:cNvSpPr/>
          <p:nvPr/>
        </p:nvSpPr>
        <p:spPr>
          <a:xfrm>
            <a:off x="6953757" y="5137675"/>
            <a:ext cx="274320" cy="544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42D11B-FF97-6C94-B973-3A0243451615}"/>
              </a:ext>
            </a:extLst>
          </p:cNvPr>
          <p:cNvSpPr/>
          <p:nvPr/>
        </p:nvSpPr>
        <p:spPr>
          <a:xfrm>
            <a:off x="7547324" y="5135312"/>
            <a:ext cx="274320" cy="544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2FCB7221-DF5D-40A6-4D5C-93D86BE48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499" y="1768446"/>
            <a:ext cx="480756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Factorising</a:t>
            </a:r>
            <a:r>
              <a:rPr lang="en-GB" sz="2400" dirty="0"/>
              <a:t> </a:t>
            </a:r>
            <a:r>
              <a:rPr lang="en-GB" i="1" dirty="0"/>
              <a:t>y</a:t>
            </a:r>
            <a:r>
              <a:rPr lang="en-GB" sz="2400" dirty="0"/>
              <a:t> = </a:t>
            </a:r>
            <a:r>
              <a:rPr lang="en-GB" i="1" dirty="0"/>
              <a:t>x</a:t>
            </a:r>
            <a:r>
              <a:rPr lang="en-GB" sz="2400" dirty="0"/>
              <a:t>(</a:t>
            </a:r>
            <a:r>
              <a:rPr lang="en-GB" i="1" dirty="0"/>
              <a:t>x</a:t>
            </a:r>
            <a:r>
              <a:rPr lang="en-GB" sz="2400" dirty="0"/>
              <a:t> + 2)(</a:t>
            </a:r>
            <a:r>
              <a:rPr lang="en-GB" i="1" dirty="0"/>
              <a:t>x</a:t>
            </a:r>
            <a:r>
              <a:rPr lang="en-GB" sz="2400" dirty="0"/>
              <a:t> – 2) 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C6E0AA29-3C09-E5AF-AD3A-66F79B349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174" y="2176142"/>
            <a:ext cx="4807564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Finding the critical values where the function is zero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AECCF9-C3FB-ADB5-B38A-FF7D15909049}"/>
              </a:ext>
            </a:extLst>
          </p:cNvPr>
          <p:cNvSpPr txBox="1"/>
          <p:nvPr/>
        </p:nvSpPr>
        <p:spPr>
          <a:xfrm>
            <a:off x="2547333" y="2564121"/>
            <a:ext cx="11828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i="1" dirty="0"/>
              <a:t>x</a:t>
            </a:r>
            <a:r>
              <a:rPr lang="en-GB" sz="2400" dirty="0"/>
              <a:t> = –2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46FBC3-5968-9D0A-CB6D-DAE201F12453}"/>
              </a:ext>
            </a:extLst>
          </p:cNvPr>
          <p:cNvSpPr txBox="1"/>
          <p:nvPr/>
        </p:nvSpPr>
        <p:spPr>
          <a:xfrm>
            <a:off x="4415853" y="2538821"/>
            <a:ext cx="10455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i="1" dirty="0"/>
              <a:t>x</a:t>
            </a:r>
            <a:r>
              <a:rPr lang="en-GB" dirty="0"/>
              <a:t> = 2</a:t>
            </a:r>
            <a:r>
              <a:rPr lang="en-GB" i="1" dirty="0"/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E6D852-68E7-F5F8-3C13-D9CEE36BDDEA}"/>
              </a:ext>
            </a:extLst>
          </p:cNvPr>
          <p:cNvSpPr txBox="1"/>
          <p:nvPr/>
        </p:nvSpPr>
        <p:spPr>
          <a:xfrm>
            <a:off x="3604036" y="2542346"/>
            <a:ext cx="10455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i="1" dirty="0"/>
              <a:t>x</a:t>
            </a:r>
            <a:r>
              <a:rPr lang="en-GB" dirty="0"/>
              <a:t> = 0</a:t>
            </a:r>
            <a:r>
              <a:rPr lang="en-GB" i="1" dirty="0"/>
              <a:t> 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0C4FF35B-9BEB-8230-281A-FE36B8A1E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96" y="2958484"/>
            <a:ext cx="397029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We use a solid line to indicate where the function is zero</a:t>
            </a:r>
          </a:p>
        </p:txBody>
      </p:sp>
      <p:sp>
        <p:nvSpPr>
          <p:cNvPr id="29" name="Text Box 3">
            <a:extLst>
              <a:ext uri="{FF2B5EF4-FFF2-40B4-BE49-F238E27FC236}">
                <a16:creationId xmlns:a16="http://schemas.microsoft.com/office/drawing/2014/main" id="{36A00659-CF6E-7D33-E088-D33156F39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318" y="3740484"/>
            <a:ext cx="4725589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Positive (+)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signs indicating where the function is positive.</a:t>
            </a:r>
          </a:p>
        </p:txBody>
      </p:sp>
      <p:sp>
        <p:nvSpPr>
          <p:cNvPr id="30" name="Text Box 3">
            <a:extLst>
              <a:ext uri="{FF2B5EF4-FFF2-40B4-BE49-F238E27FC236}">
                <a16:creationId xmlns:a16="http://schemas.microsoft.com/office/drawing/2014/main" id="{CAEC20A0-3ECA-E37B-C120-4420ADFBA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800" y="4460754"/>
            <a:ext cx="4725589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Negative (-)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signs indicating where the function is negative.</a:t>
            </a:r>
          </a:p>
        </p:txBody>
      </p:sp>
      <p:sp>
        <p:nvSpPr>
          <p:cNvPr id="31" name="Text Box 3">
            <a:extLst>
              <a:ext uri="{FF2B5EF4-FFF2-40B4-BE49-F238E27FC236}">
                <a16:creationId xmlns:a16="http://schemas.microsoft.com/office/drawing/2014/main" id="{D6324CDC-29A9-A28F-CE74-A13D7D4F8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371" y="6101244"/>
            <a:ext cx="5192969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Intervals where the function is negative</a:t>
            </a:r>
          </a:p>
        </p:txBody>
      </p:sp>
      <p:sp>
        <p:nvSpPr>
          <p:cNvPr id="32" name="Text Box 3">
            <a:extLst>
              <a:ext uri="{FF2B5EF4-FFF2-40B4-BE49-F238E27FC236}">
                <a16:creationId xmlns:a16="http://schemas.microsoft.com/office/drawing/2014/main" id="{729D5601-C178-55F2-D94D-6282857A4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318" y="5733050"/>
            <a:ext cx="521485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Intervals where the function is positive</a:t>
            </a:r>
          </a:p>
        </p:txBody>
      </p:sp>
      <p:sp>
        <p:nvSpPr>
          <p:cNvPr id="33" name="Text Box 3">
            <a:extLst>
              <a:ext uri="{FF2B5EF4-FFF2-40B4-BE49-F238E27FC236}">
                <a16:creationId xmlns:a16="http://schemas.microsoft.com/office/drawing/2014/main" id="{B48D8041-9F77-D05B-B63C-33D9152C0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721626"/>
            <a:ext cx="990527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i="1" dirty="0"/>
              <a:t>x</a:t>
            </a:r>
            <a:r>
              <a:rPr lang="en-GB" dirty="0"/>
              <a:t> &lt;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/>
              <a:t>2</a:t>
            </a:r>
            <a:r>
              <a:rPr lang="en-GB" sz="2400" dirty="0"/>
              <a:t> </a:t>
            </a:r>
          </a:p>
        </p:txBody>
      </p:sp>
      <p:sp>
        <p:nvSpPr>
          <p:cNvPr id="34" name="Text Box 3">
            <a:extLst>
              <a:ext uri="{FF2B5EF4-FFF2-40B4-BE49-F238E27FC236}">
                <a16:creationId xmlns:a16="http://schemas.microsoft.com/office/drawing/2014/main" id="{82DE4961-F52E-9AE6-D700-3F0A355F4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3620" y="6080586"/>
            <a:ext cx="167737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GB" i="1" dirty="0"/>
              <a:t>  x</a:t>
            </a:r>
            <a:r>
              <a:rPr lang="en-GB" dirty="0"/>
              <a:t> &gt; 2</a:t>
            </a:r>
            <a:r>
              <a:rPr lang="en-GB" sz="2400" dirty="0"/>
              <a:t> </a:t>
            </a:r>
          </a:p>
        </p:txBody>
      </p:sp>
      <p:sp>
        <p:nvSpPr>
          <p:cNvPr id="35" name="Text Box 3">
            <a:extLst>
              <a:ext uri="{FF2B5EF4-FFF2-40B4-BE49-F238E27FC236}">
                <a16:creationId xmlns:a16="http://schemas.microsoft.com/office/drawing/2014/main" id="{0736A8F4-C7F0-F604-15A9-7C47BBD00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3137" y="6103113"/>
            <a:ext cx="152390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/>
              <a:t>2 &lt; </a:t>
            </a:r>
            <a:r>
              <a:rPr lang="en-GB" i="1" dirty="0"/>
              <a:t>x</a:t>
            </a:r>
            <a:r>
              <a:rPr lang="en-GB" dirty="0"/>
              <a:t> &lt; 0</a:t>
            </a:r>
            <a:r>
              <a:rPr lang="en-GB" sz="2400" dirty="0"/>
              <a:t> </a:t>
            </a:r>
          </a:p>
        </p:txBody>
      </p:sp>
      <p:sp>
        <p:nvSpPr>
          <p:cNvPr id="36" name="Text Box 3">
            <a:extLst>
              <a:ext uri="{FF2B5EF4-FFF2-40B4-BE49-F238E27FC236}">
                <a16:creationId xmlns:a16="http://schemas.microsoft.com/office/drawing/2014/main" id="{AA4DFD5C-05DA-4A7A-40D6-482104CFC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7283" y="5718217"/>
            <a:ext cx="207642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GB" dirty="0"/>
              <a:t> 0 &lt; </a:t>
            </a:r>
            <a:r>
              <a:rPr lang="en-GB" i="1" dirty="0"/>
              <a:t>x</a:t>
            </a:r>
            <a:r>
              <a:rPr lang="en-GB" dirty="0"/>
              <a:t> &lt; 2</a:t>
            </a:r>
            <a:r>
              <a:rPr lang="en-GB" sz="2400" dirty="0"/>
              <a:t> </a:t>
            </a:r>
          </a:p>
        </p:txBody>
      </p:sp>
      <p:sp>
        <p:nvSpPr>
          <p:cNvPr id="37" name="Text Box 616">
            <a:extLst>
              <a:ext uri="{FF2B5EF4-FFF2-40B4-BE49-F238E27FC236}">
                <a16:creationId xmlns:a16="http://schemas.microsoft.com/office/drawing/2014/main" id="{5272EE1F-2D9D-6F00-EEBA-481D9097F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4344" y="2404137"/>
            <a:ext cx="2921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i="1" dirty="0"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38" name="Text Box 616">
            <a:extLst>
              <a:ext uri="{FF2B5EF4-FFF2-40B4-BE49-F238E27FC236}">
                <a16:creationId xmlns:a16="http://schemas.microsoft.com/office/drawing/2014/main" id="{53749238-04F2-C74E-B543-4C8DC3FFC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7471" y="3573637"/>
            <a:ext cx="2921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i="1" dirty="0">
                <a:cs typeface="Times New Roman" panose="02020603050405020304" pitchFamily="18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74172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77" grpId="0"/>
      <p:bldP spid="78" grpId="0"/>
      <p:bldP spid="12" grpId="0"/>
      <p:bldP spid="16" grpId="0"/>
      <p:bldP spid="2" grpId="0"/>
      <p:bldP spid="14" grpId="0" animBg="1"/>
      <p:bldP spid="19" grpId="0" animBg="1"/>
      <p:bldP spid="20" grpId="0" animBg="1"/>
      <p:bldP spid="22" grpId="0" animBg="1"/>
      <p:bldP spid="23" grpId="0" animBg="1"/>
      <p:bldP spid="9" grpId="0" animBg="1"/>
      <p:bldP spid="113" grpId="0" animBg="1"/>
      <p:bldP spid="24" grpId="0"/>
      <p:bldP spid="25" grpId="0"/>
      <p:bldP spid="6" grpId="0"/>
      <p:bldP spid="8" grpId="0"/>
      <p:bldP spid="10" grpId="0"/>
      <p:bldP spid="11" grpId="0"/>
      <p:bldP spid="26" grpId="0"/>
      <p:bldP spid="13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033588" y="4279704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533400" y="4872544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514600" y="5481017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257300" y="3743613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3591</TotalTime>
  <Words>957</Words>
  <Application>Microsoft Office PowerPoint</Application>
  <PresentationFormat>On-screen Show (4:3)</PresentationFormat>
  <Paragraphs>266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Cambria Math</vt:lpstr>
      <vt:lpstr>Comic Sans MS</vt:lpstr>
      <vt:lpstr>Times New Roman</vt:lpstr>
      <vt:lpstr>Wingdings 2</vt:lpstr>
      <vt:lpstr>Theme1</vt:lpstr>
      <vt:lpstr>Sign diagrams</vt:lpstr>
      <vt:lpstr>Sign diagrams</vt:lpstr>
      <vt:lpstr>Sign diagrams</vt:lpstr>
      <vt:lpstr>Sign diagrams</vt:lpstr>
      <vt:lpstr>Sign diagrams</vt:lpstr>
      <vt:lpstr>Sign diagrams</vt:lpstr>
      <vt:lpstr>Sign diagrams</vt:lpstr>
      <vt:lpstr>Sign diagrams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57</cp:revision>
  <dcterms:created xsi:type="dcterms:W3CDTF">2020-09-20T16:20:12Z</dcterms:created>
  <dcterms:modified xsi:type="dcterms:W3CDTF">2023-03-19T15:17:27Z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