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72" r:id="rId2"/>
    <p:sldId id="257" r:id="rId3"/>
    <p:sldId id="265" r:id="rId4"/>
    <p:sldId id="264" r:id="rId5"/>
    <p:sldId id="263" r:id="rId6"/>
    <p:sldId id="262" r:id="rId7"/>
    <p:sldId id="260" r:id="rId8"/>
    <p:sldId id="258" r:id="rId9"/>
    <p:sldId id="259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10066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DA7793-B8B3-4A17-930A-1197A98763BE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ED7518B-8A4E-4EA8-936E-AA089F1C66B7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82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thssuppor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hyperlink" Target="http://www.mathssupport.org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7 January 2023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US" dirty="0">
                <a:latin typeface="Comic Sans MS" panose="030F0702030302020204" pitchFamily="66" charset="0"/>
              </a:rPr>
              <a:t>LO: Perform calculations with numbers expressed in standard form</a:t>
            </a:r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Calculations with numbers in standard form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31751" y="338138"/>
            <a:ext cx="7773988" cy="61118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Ordering numbers in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9788" y="1196975"/>
            <a:ext cx="746442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Write these numbers in order from smallest to largest:</a:t>
            </a:r>
          </a:p>
          <a:p>
            <a:pPr algn="ctr"/>
            <a:r>
              <a:rPr lang="en-US" altLang="en-US"/>
              <a:t>5.3 × 10</a:t>
            </a:r>
            <a:r>
              <a:rPr lang="en-US" altLang="en-US" baseline="30000"/>
              <a:t>-4</a:t>
            </a:r>
            <a:r>
              <a:rPr lang="en-US" altLang="en-US"/>
              <a:t>,	6.8 × 10</a:t>
            </a:r>
            <a:r>
              <a:rPr lang="en-US" altLang="en-US" baseline="30000"/>
              <a:t>-5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.</a:t>
            </a:r>
            <a:endParaRPr lang="en-US" altLang="en-US" baseline="300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2011" y="2295525"/>
            <a:ext cx="83326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To order numbers that are written in standard form start by comparing the powers of 10.</a:t>
            </a:r>
            <a:endParaRPr lang="en-GB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2011" y="3262313"/>
            <a:ext cx="8332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Remember, 10</a:t>
            </a:r>
            <a:r>
              <a:rPr lang="en-US" altLang="en-US" baseline="30000" dirty="0"/>
              <a:t>-5</a:t>
            </a:r>
            <a:r>
              <a:rPr lang="en-US" altLang="en-US" dirty="0"/>
              <a:t> is smaller than 10</a:t>
            </a:r>
            <a:r>
              <a:rPr lang="en-US" altLang="en-US" baseline="30000" dirty="0"/>
              <a:t>-4</a:t>
            </a:r>
            <a:r>
              <a:rPr lang="en-US" altLang="en-US" dirty="0"/>
              <a:t>. That means that 6.8 × 10</a:t>
            </a:r>
            <a:r>
              <a:rPr lang="en-US" altLang="en-US" baseline="30000" dirty="0"/>
              <a:t>-5</a:t>
            </a:r>
            <a:r>
              <a:rPr lang="en-US" altLang="en-US" dirty="0"/>
              <a:t> is the smallest number in the list.</a:t>
            </a:r>
            <a:endParaRPr lang="en-GB" alt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32011" y="4230688"/>
            <a:ext cx="83326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When two or more numbers have the same power of ten we can compare the number parts. 5.3 × 10</a:t>
            </a:r>
            <a:r>
              <a:rPr lang="en-US" altLang="en-US" baseline="30000" dirty="0"/>
              <a:t>-4 </a:t>
            </a:r>
            <a:r>
              <a:rPr lang="en-US" altLang="en-US" dirty="0"/>
              <a:t>is larger than </a:t>
            </a:r>
          </a:p>
          <a:p>
            <a:r>
              <a:rPr lang="en-US" altLang="en-US" dirty="0"/>
              <a:t>1.5 × 10</a:t>
            </a:r>
            <a:r>
              <a:rPr lang="en-US" altLang="en-US" baseline="30000" dirty="0"/>
              <a:t>-4 </a:t>
            </a:r>
            <a:r>
              <a:rPr lang="en-US" altLang="en-US" dirty="0"/>
              <a:t>so the correct order is: </a:t>
            </a:r>
            <a:endParaRPr lang="en-GB" alt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092200" y="5564188"/>
            <a:ext cx="696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6.8 × 10</a:t>
            </a:r>
            <a:r>
              <a:rPr lang="en-US" altLang="en-US" baseline="30000"/>
              <a:t>-5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,	5.3 × 10</a:t>
            </a:r>
            <a:r>
              <a:rPr lang="en-US" altLang="en-US" baseline="30000"/>
              <a:t>-4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endParaRPr lang="en-GB" altLang="en-US" baseline="3000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714DC507-C8CD-4065-B381-4F8652B108E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DD6D7C60-6A36-4505-AA3B-D514252996CC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6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2245472" y="1368332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multiplied by 7.2 × 10</a:t>
            </a:r>
            <a:r>
              <a:rPr lang="en-US" altLang="en-US" baseline="30000"/>
              <a:t>3 </a:t>
            </a:r>
            <a:r>
              <a:rPr lang="en-US" altLang="en-US"/>
              <a:t>?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773860" y="2158907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multiply these numbers together we can multiply the number parts together and then the powers of ten together. 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934322" y="3430494"/>
            <a:ext cx="295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× 7.2 × 10</a:t>
            </a:r>
            <a:r>
              <a:rPr lang="en-US" altLang="en-US" baseline="30000"/>
              <a:t>3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794997" y="3430494"/>
            <a:ext cx="312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(2 </a:t>
            </a:r>
            <a:r>
              <a:rPr lang="en-US" altLang="en-US"/>
              <a:t>× 7.2) × (10</a:t>
            </a:r>
            <a:r>
              <a:rPr lang="en-US" altLang="en-US" baseline="30000"/>
              <a:t>5</a:t>
            </a:r>
            <a:r>
              <a:rPr lang="en-US" altLang="en-US"/>
              <a:t> × 10</a:t>
            </a:r>
            <a:r>
              <a:rPr lang="en-US" altLang="en-US" baseline="30000"/>
              <a:t>3</a:t>
            </a:r>
            <a:r>
              <a:rPr lang="en-US" altLang="en-US"/>
              <a:t>)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4590210" y="4103594"/>
            <a:ext cx="1922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14.4 </a:t>
            </a:r>
            <a:r>
              <a:rPr lang="en-US" altLang="en-US"/>
              <a:t>× 10</a:t>
            </a:r>
            <a:r>
              <a:rPr lang="en-US" altLang="en-US" baseline="30000"/>
              <a:t>8</a:t>
            </a:r>
            <a:r>
              <a:rPr lang="en-GB" altLang="en-US"/>
              <a:t> 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73860" y="4751294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converted!</a:t>
            </a:r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3390060" y="5398994"/>
            <a:ext cx="181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14.4 </a:t>
            </a:r>
            <a:r>
              <a:rPr lang="en-US" altLang="en-US"/>
              <a:t>× 10</a:t>
            </a:r>
            <a:r>
              <a:rPr lang="en-US" altLang="en-US" baseline="30000"/>
              <a:t>8 </a:t>
            </a:r>
            <a:r>
              <a:rPr lang="en-GB" altLang="en-US"/>
              <a:t>=</a:t>
            </a: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5118847" y="5398994"/>
            <a:ext cx="226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1.44 </a:t>
            </a:r>
            <a:r>
              <a:rPr lang="en-US" altLang="en-US"/>
              <a:t>× 10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8</a:t>
            </a:r>
            <a:endParaRPr lang="en-GB" altLang="en-US" baseline="3000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4848972" y="5903819"/>
            <a:ext cx="192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1.44 </a:t>
            </a:r>
            <a:r>
              <a:rPr lang="en-US" altLang="en-US"/>
              <a:t>× 10</a:t>
            </a:r>
            <a:r>
              <a:rPr lang="en-US" altLang="en-US" baseline="30000"/>
              <a:t>9</a:t>
            </a:r>
            <a:r>
              <a:rPr lang="en-GB" altLang="en-US"/>
              <a:t> 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87B3C9E-0E9C-46EE-AD42-37FCDE49F668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2665709-B940-431A-87CC-C29F85216F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A3BA4451-5140-4BE3-B4EA-68593D80451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0867" y="1341438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 divided by 4.8 × 10</a:t>
            </a:r>
            <a:r>
              <a:rPr lang="en-US" altLang="en-US" baseline="30000"/>
              <a:t>7 </a:t>
            </a:r>
            <a:r>
              <a:rPr lang="en-US" altLang="en-US"/>
              <a:t>?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79730" y="2132013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divide these numbers we can divide the number parts and then divide the powers of ten.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03605" y="3403600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) ÷ (4.8 ×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  <a:r>
              <a:rPr lang="en-US" altLang="en-US" baseline="30000"/>
              <a:t>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73892" y="3403600"/>
            <a:ext cx="342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÷ 4.8) × (10</a:t>
            </a:r>
            <a:r>
              <a:rPr lang="en-US" altLang="en-US" baseline="30000"/>
              <a:t>-6</a:t>
            </a:r>
            <a:r>
              <a:rPr lang="en-US" altLang="en-US"/>
              <a:t> ÷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96080" y="4076700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0.25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r>
              <a:rPr lang="en-GB" altLang="en-US"/>
              <a:t>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9730" y="4724400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076855" y="53721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0.25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r>
              <a:rPr lang="en-GB" altLang="en-US"/>
              <a:t> =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024717" y="53721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2.5 </a:t>
            </a:r>
            <a:r>
              <a:rPr lang="en-US" altLang="en-US"/>
              <a:t>× 10</a:t>
            </a:r>
            <a:r>
              <a:rPr lang="en-US" altLang="en-US" baseline="30000"/>
              <a:t>-1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endParaRPr lang="en-GB" altLang="en-US" baseline="3000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754842" y="5876925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2.5 </a:t>
            </a:r>
            <a:r>
              <a:rPr lang="en-US" altLang="en-US"/>
              <a:t>× 10</a:t>
            </a:r>
            <a:r>
              <a:rPr lang="en-US" altLang="en-US" baseline="30000"/>
              <a:t>-14</a:t>
            </a:r>
            <a:r>
              <a:rPr lang="en-GB" altLang="en-US"/>
              <a:t> 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B9A6DA7D-D68D-495C-A29C-FF14E2FC60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3BAF7B4-EAE4-4FE4-ABDC-C0A727D082DA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31869" y="3573463"/>
            <a:ext cx="4743450" cy="889000"/>
            <a:chOff x="930" y="2976"/>
            <a:chExt cx="2988" cy="560"/>
          </a:xfrm>
        </p:grpSpPr>
        <p:sp>
          <p:nvSpPr>
            <p:cNvPr id="3" name="Text Box 23"/>
            <p:cNvSpPr txBox="1">
              <a:spLocks noChangeArrowheads="1"/>
            </p:cNvSpPr>
            <p:nvPr/>
          </p:nvSpPr>
          <p:spPr bwMode="auto">
            <a:xfrm>
              <a:off x="930" y="3112"/>
              <a:ext cx="19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Time to reach Mars  =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925" y="2976"/>
              <a:ext cx="993" cy="560"/>
              <a:chOff x="2925" y="3067"/>
              <a:chExt cx="993" cy="560"/>
            </a:xfrm>
          </p:grpSpPr>
          <p:sp>
            <p:nvSpPr>
              <p:cNvPr id="5" name="Rectangle 25"/>
              <p:cNvSpPr>
                <a:spLocks noChangeArrowheads="1"/>
              </p:cNvSpPr>
              <p:nvPr/>
            </p:nvSpPr>
            <p:spPr bwMode="auto">
              <a:xfrm>
                <a:off x="2925" y="3067"/>
                <a:ext cx="9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8.32 × 10</a:t>
                </a:r>
                <a:r>
                  <a:rPr lang="en-US" altLang="en-US" baseline="30000"/>
                  <a:t>7</a:t>
                </a:r>
                <a:endParaRPr lang="en-GB" altLang="en-US" baseline="30000"/>
              </a:p>
            </p:txBody>
          </p:sp>
          <p:sp>
            <p:nvSpPr>
              <p:cNvPr id="6" name="Line 26"/>
              <p:cNvSpPr>
                <a:spLocks noChangeShapeType="1"/>
              </p:cNvSpPr>
              <p:nvPr/>
            </p:nvSpPr>
            <p:spPr bwMode="auto">
              <a:xfrm>
                <a:off x="2945" y="3347"/>
                <a:ext cx="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" name="Rectangle 27"/>
              <p:cNvSpPr>
                <a:spLocks noChangeArrowheads="1"/>
              </p:cNvSpPr>
              <p:nvPr/>
            </p:nvSpPr>
            <p:spPr bwMode="auto">
              <a:xfrm>
                <a:off x="2978" y="3339"/>
                <a:ext cx="88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2.6 </a:t>
                </a:r>
                <a:r>
                  <a:rPr lang="en-US" altLang="en-US"/>
                  <a:t>× 10</a:t>
                </a:r>
                <a:r>
                  <a:rPr lang="en-US" altLang="en-US" baseline="30000"/>
                  <a:t>3</a:t>
                </a:r>
                <a:endParaRPr lang="en-GB" altLang="en-US" baseline="30000"/>
              </a:p>
            </p:txBody>
          </p:sp>
        </p:grpSp>
      </p:grp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4519519" y="4581525"/>
            <a:ext cx="257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</a:t>
            </a:r>
            <a:endParaRPr lang="en-US" alt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58707" y="2457450"/>
            <a:ext cx="8196262" cy="819150"/>
            <a:chOff x="191" y="1910"/>
            <a:chExt cx="5163" cy="516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91" y="2024"/>
              <a:ext cx="10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Rearrange</a:t>
              </a:r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1326" y="1910"/>
              <a:ext cx="1648" cy="515"/>
              <a:chOff x="2641" y="2024"/>
              <a:chExt cx="1648" cy="515"/>
            </a:xfrm>
          </p:grpSpPr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2641" y="2137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 =</a:t>
                </a:r>
              </a:p>
            </p:txBody>
          </p:sp>
          <p:grpSp>
            <p:nvGrpSpPr>
              <p:cNvPr id="19" name="Group 12"/>
              <p:cNvGrpSpPr>
                <a:grpSpLocks/>
              </p:cNvGrpSpPr>
              <p:nvPr/>
            </p:nvGrpSpPr>
            <p:grpSpPr bwMode="auto">
              <a:xfrm>
                <a:off x="3457" y="2024"/>
                <a:ext cx="832" cy="515"/>
                <a:chOff x="3457" y="2126"/>
                <a:chExt cx="832" cy="515"/>
              </a:xfrm>
            </p:grpSpPr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457" y="2126"/>
                  <a:ext cx="8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distance</a:t>
                  </a:r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>
                  <a:off x="3465" y="2384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33" y="2353"/>
                  <a:ext cx="47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time</a:t>
                  </a:r>
                </a:p>
              </p:txBody>
            </p:sp>
          </p:grp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3878" y="1911"/>
              <a:ext cx="1476" cy="515"/>
              <a:chOff x="2780" y="2643"/>
              <a:chExt cx="1476" cy="515"/>
            </a:xfrm>
          </p:grpSpPr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780" y="2756"/>
                <a:ext cx="6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time =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3424" y="2643"/>
                <a:ext cx="8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distance</a:t>
                </a: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3432" y="290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3520" y="2870"/>
                <a:ext cx="6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</a:t>
                </a:r>
              </a:p>
            </p:txBody>
          </p:sp>
        </p:grp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3085" y="2024"/>
              <a:ext cx="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to give</a:t>
              </a:r>
            </a:p>
          </p:txBody>
        </p:sp>
      </p:grp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3459069" y="5302250"/>
            <a:ext cx="1800225" cy="863600"/>
          </a:xfrm>
          <a:prstGeom prst="wedgeRoundRectCallout">
            <a:avLst>
              <a:gd name="adj1" fmla="val 40565"/>
              <a:gd name="adj2" fmla="val -7610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8.32 </a:t>
            </a:r>
            <a:r>
              <a:rPr lang="en-US" altLang="en-US"/>
              <a:t>÷ 2.6</a:t>
            </a:r>
          </a:p>
        </p:txBody>
      </p:sp>
      <p:sp>
        <p:nvSpPr>
          <p:cNvPr id="24" name="AutoShape 34"/>
          <p:cNvSpPr>
            <a:spLocks noChangeArrowheads="1"/>
          </p:cNvSpPr>
          <p:nvPr/>
        </p:nvSpPr>
        <p:spPr bwMode="auto">
          <a:xfrm>
            <a:off x="5691094" y="5302250"/>
            <a:ext cx="1800225" cy="863600"/>
          </a:xfrm>
          <a:prstGeom prst="wedgeRoundRectCallout">
            <a:avLst>
              <a:gd name="adj1" fmla="val -41269"/>
              <a:gd name="adj2" fmla="val -7977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</a:t>
            </a:r>
          </a:p>
          <a:p>
            <a:pPr algn="ctr"/>
            <a:r>
              <a:rPr lang="en-US" altLang="en-US"/>
              <a:t>10</a:t>
            </a:r>
            <a:r>
              <a:rPr lang="en-US" altLang="en-US" baseline="30000"/>
              <a:t>7</a:t>
            </a:r>
            <a:r>
              <a:rPr lang="en-GB" altLang="en-US"/>
              <a:t> </a:t>
            </a:r>
            <a:r>
              <a:rPr lang="en-US" altLang="en-US"/>
              <a:t>÷ 10</a:t>
            </a:r>
            <a:r>
              <a:rPr lang="en-US" altLang="en-US" baseline="30000"/>
              <a:t>3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579344" y="1268413"/>
            <a:ext cx="84248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How long would it take a space ship travelling at an average speed of 2.6 </a:t>
            </a:r>
            <a:r>
              <a:rPr lang="en-US" altLang="en-US"/>
              <a:t>× 10</a:t>
            </a:r>
            <a:r>
              <a:rPr lang="en-US" altLang="en-US" baseline="30000"/>
              <a:t>3</a:t>
            </a:r>
            <a:r>
              <a:rPr lang="en-US" altLang="en-US"/>
              <a:t> km/h to reach Mars 8.32 × 10</a:t>
            </a:r>
            <a:r>
              <a:rPr lang="en-US" altLang="en-US" baseline="30000"/>
              <a:t>7</a:t>
            </a:r>
            <a:r>
              <a:rPr lang="en-US" altLang="en-US"/>
              <a:t> km away? 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>
          <a:xfrm>
            <a:off x="632525" y="177148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62CFDA55-7451-4B0E-97DE-4288DCAF39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28BC3176-F578-4C44-BB37-0AB08A157D4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1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01787" y="1138238"/>
            <a:ext cx="61214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Use your calculator to work out how long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is in years.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698687" y="2099446"/>
            <a:ext cx="8629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can enter 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into your calculator using the EXP key: 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717800" y="2997200"/>
            <a:ext cx="3887787" cy="720725"/>
            <a:chOff x="1338" y="1888"/>
            <a:chExt cx="2449" cy="454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1338" y="1888"/>
              <a:ext cx="454" cy="454"/>
              <a:chOff x="1338" y="1888"/>
              <a:chExt cx="454" cy="454"/>
            </a:xfrm>
          </p:grpSpPr>
          <p:pic>
            <p:nvPicPr>
              <p:cNvPr id="19" name="Picture 32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8" y="1888"/>
                <a:ext cx="454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33"/>
              <p:cNvSpPr txBox="1">
                <a:spLocks noChangeArrowheads="1"/>
              </p:cNvSpPr>
              <p:nvPr/>
            </p:nvSpPr>
            <p:spPr bwMode="auto">
              <a:xfrm>
                <a:off x="1441" y="197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/>
                  <a:t>3</a:t>
                </a: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834" y="1888"/>
              <a:ext cx="454" cy="454"/>
              <a:chOff x="1834" y="1888"/>
              <a:chExt cx="454" cy="454"/>
            </a:xfrm>
          </p:grpSpPr>
          <p:pic>
            <p:nvPicPr>
              <p:cNvPr id="17" name="Picture 35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4" y="1888"/>
                <a:ext cx="454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1979" y="1972"/>
                <a:ext cx="1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i="1">
                    <a:latin typeface="Times New Roman" panose="02020603050405020304" pitchFamily="18" charset="0"/>
                  </a:rPr>
                  <a:t>.</a:t>
                </a:r>
                <a:endParaRPr lang="en-GB" altLang="en-US" b="1" i="1" baseline="30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2330" y="1888"/>
              <a:ext cx="454" cy="454"/>
              <a:chOff x="2330" y="1888"/>
              <a:chExt cx="454" cy="454"/>
            </a:xfrm>
          </p:grpSpPr>
          <p:pic>
            <p:nvPicPr>
              <p:cNvPr id="15" name="Picture 38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0" y="1888"/>
                <a:ext cx="454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 Box 39"/>
              <p:cNvSpPr txBox="1">
                <a:spLocks noChangeArrowheads="1"/>
              </p:cNvSpPr>
              <p:nvPr/>
            </p:nvSpPr>
            <p:spPr bwMode="auto">
              <a:xfrm>
                <a:off x="2426" y="197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/>
                  <a:t>2</a:t>
                </a:r>
              </a:p>
            </p:txBody>
          </p:sp>
        </p:grpSp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2835" y="1888"/>
              <a:ext cx="454" cy="454"/>
              <a:chOff x="2857" y="1888"/>
              <a:chExt cx="454" cy="454"/>
            </a:xfrm>
          </p:grpSpPr>
          <p:pic>
            <p:nvPicPr>
              <p:cNvPr id="13" name="Picture 41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7" y="1888"/>
                <a:ext cx="454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 Box 42"/>
              <p:cNvSpPr txBox="1">
                <a:spLocks noChangeArrowheads="1"/>
              </p:cNvSpPr>
              <p:nvPr/>
            </p:nvSpPr>
            <p:spPr bwMode="auto">
              <a:xfrm>
                <a:off x="2869" y="2000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sz="1800" b="1"/>
                  <a:t>EXP</a:t>
                </a:r>
              </a:p>
            </p:txBody>
          </p:sp>
        </p:grp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3333" y="1888"/>
              <a:ext cx="454" cy="454"/>
              <a:chOff x="3333" y="1888"/>
              <a:chExt cx="454" cy="454"/>
            </a:xfrm>
          </p:grpSpPr>
          <p:pic>
            <p:nvPicPr>
              <p:cNvPr id="11" name="Picture 44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" y="1888"/>
                <a:ext cx="454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45"/>
              <p:cNvSpPr txBox="1">
                <a:spLocks noChangeArrowheads="1"/>
              </p:cNvSpPr>
              <p:nvPr/>
            </p:nvSpPr>
            <p:spPr bwMode="auto">
              <a:xfrm>
                <a:off x="3429" y="197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/>
                  <a:t>4</a:t>
                </a:r>
              </a:p>
            </p:txBody>
          </p:sp>
        </p:grpSp>
      </p:grp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742156" y="4035319"/>
            <a:ext cx="710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24 to give the equivalent number of days.</a:t>
            </a:r>
          </a:p>
        </p:txBody>
      </p:sp>
      <p:sp>
        <p:nvSpPr>
          <p:cNvPr id="22" name="Text Box 53"/>
          <p:cNvSpPr txBox="1">
            <a:spLocks noChangeArrowheads="1"/>
          </p:cNvSpPr>
          <p:nvPr/>
        </p:nvSpPr>
        <p:spPr bwMode="auto">
          <a:xfrm>
            <a:off x="742156" y="4808431"/>
            <a:ext cx="737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365 to give the equivalent number of years.</a:t>
            </a: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2672803" y="5909137"/>
            <a:ext cx="5019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hours is about 3.65</a:t>
            </a:r>
            <a:r>
              <a:rPr lang="en-US" altLang="en-US" dirty="0"/>
              <a:t> years.</a:t>
            </a:r>
          </a:p>
        </p:txBody>
      </p:sp>
      <p:pic>
        <p:nvPicPr>
          <p:cNvPr id="24" name="Picture 2" descr="http://www.getprice.com.au/images/uploadimg/319/_1_fx82AUPLUS_large.jpg"/>
          <p:cNvPicPr>
            <a:picLocks noChangeAspect="1" noChangeArrowheads="1"/>
          </p:cNvPicPr>
          <p:nvPr/>
        </p:nvPicPr>
        <p:blipFill>
          <a:blip r:embed="rId3" cstate="print"/>
          <a:srcRect l="42129" t="85679" r="43828" b="6761"/>
          <a:stretch>
            <a:fillRect/>
          </a:stretch>
        </p:blipFill>
        <p:spPr bwMode="auto">
          <a:xfrm>
            <a:off x="8115970" y="2597660"/>
            <a:ext cx="432048" cy="432048"/>
          </a:xfrm>
          <a:prstGeom prst="rect">
            <a:avLst/>
          </a:prstGeom>
          <a:noFill/>
        </p:spPr>
      </p:pic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3878777" y="5351356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3.652968037</a:t>
            </a:r>
            <a:endParaRPr lang="en-US" altLang="en-US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B30E65DE-CDC8-47ED-8841-D71E362DE252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730E476F-7C16-4199-9023-B3630CFEC7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D112C1DB-F4BA-4542-95B8-574CC64D96E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52800" y="609600"/>
            <a:ext cx="552450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the Earth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6 000 000 000 000 000 000 000 000 kg.  Write this number in standard form.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27650" y="2057400"/>
            <a:ext cx="18669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6.0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24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350" y="2705100"/>
            <a:ext cx="680085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Jupiter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2 390 000 000 000 000 000 000 000 000 kg. Write this number in standard form.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51100" y="4057650"/>
            <a:ext cx="25146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2.39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27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-26894"/>
            <a:ext cx="3276600" cy="2620963"/>
            <a:chOff x="335" y="1062"/>
            <a:chExt cx="3876" cy="2904"/>
          </a:xfrm>
        </p:grpSpPr>
        <p:pic>
          <p:nvPicPr>
            <p:cNvPr id="7" name="Picture 7" descr="jupiter-earth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" y="1062"/>
              <a:ext cx="3876" cy="2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288" y="2376"/>
              <a:ext cx="852" cy="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40" y="1128"/>
              <a:ext cx="1212" cy="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74700" y="4953000"/>
            <a:ext cx="680085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FFFF"/>
                </a:solidFill>
                <a:latin typeface="Comic Sans MS" panose="030F0702030302020204" pitchFamily="66" charset="0"/>
              </a:rPr>
              <a:t>How many times more massive is Jupiter than Earth?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156200" y="5715000"/>
            <a:ext cx="19812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3.98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0" y="259080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5400000">
            <a:off x="19431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0" y="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5400000">
            <a:off x="-13335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653752" y="5514535"/>
                <a:ext cx="2115196" cy="833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2.39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6.0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en-US" altLang="en-US" sz="24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752" y="5514535"/>
                <a:ext cx="2115196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>
            <a:extLst>
              <a:ext uri="{FF2B5EF4-FFF2-40B4-BE49-F238E27FC236}">
                <a16:creationId xmlns:a16="http://schemas.microsoft.com/office/drawing/2014/main" id="{120CAA84-EED1-4448-8D90-6DDE0C76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94852363-3962-4F66-A47C-FC33FC05252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A5AFE407-550C-429C-BED0-5E807274E66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nimBg="1" autoUpdateAnimBg="0"/>
      <p:bldP spid="10" grpId="0" animBg="1" autoUpdateAnimBg="0"/>
      <p:bldP spid="11" grpId="0" animBg="1" autoUpdateAnimBg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219200"/>
            <a:ext cx="8305800" cy="3589338"/>
            <a:chOff x="240" y="768"/>
            <a:chExt cx="5232" cy="2261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40" y="768"/>
              <a:ext cx="5232" cy="6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Taking the distance to the moon is 3.84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 and the average speed of a space ship as 8.0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3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km/h, find the time taken for it to travel to the moon. </a:t>
              </a:r>
            </a:p>
          </p:txBody>
        </p:sp>
        <p:pic>
          <p:nvPicPr>
            <p:cNvPr id="4" name="Picture 5" descr="earth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0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lunar%20eclipse%205-15-03%20A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968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3.84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8.0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943600" y="5359307"/>
            <a:ext cx="1371600" cy="369332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= 48 hours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4322" y="5359307"/>
            <a:ext cx="44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ym typeface="Symbol" panose="05050102010706020507" pitchFamily="18" charset="2"/>
              </a:rPr>
              <a:t></a:t>
            </a:r>
            <a:endParaRPr lang="en-GB" sz="2400" b="1" dirty="0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D3758D7-757D-4A09-9AA0-4A5236D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8"/>
            <a:extLst>
              <a:ext uri="{FF2B5EF4-FFF2-40B4-BE49-F238E27FC236}">
                <a16:creationId xmlns:a16="http://schemas.microsoft.com/office/drawing/2014/main" id="{0317DED4-D9B3-4F38-8CB5-DAB6A3BDF25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8"/>
            <a:extLst>
              <a:ext uri="{FF2B5EF4-FFF2-40B4-BE49-F238E27FC236}">
                <a16:creationId xmlns:a16="http://schemas.microsoft.com/office/drawing/2014/main" id="{ACBA0DDF-A329-4357-AC59-20A077D7862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3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 autoUpdateAnimBg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599" y="5486400"/>
            <a:ext cx="5576047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5.8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 + 2.2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=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2.78 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km.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04800" y="1143000"/>
            <a:ext cx="8458200" cy="3079750"/>
            <a:chOff x="192" y="720"/>
            <a:chExt cx="5328" cy="1940"/>
          </a:xfrm>
        </p:grpSpPr>
        <p:pic>
          <p:nvPicPr>
            <p:cNvPr id="4" name="Picture 4" descr="Satellite 0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48"/>
              <a:ext cx="720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Satellit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200"/>
              <a:ext cx="563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552" y="1632"/>
              <a:ext cx="1968" cy="102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Two satellites travel distances of 5.8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4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and 2.2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km. Find the combined distance travelled. </a:t>
              </a:r>
            </a:p>
          </p:txBody>
        </p:sp>
        <p:pic>
          <p:nvPicPr>
            <p:cNvPr id="7" name="Picture 8" descr="earth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768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lunar%20eclipse%205-15-03%20A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720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7"/>
            <a:extLst>
              <a:ext uri="{FF2B5EF4-FFF2-40B4-BE49-F238E27FC236}">
                <a16:creationId xmlns:a16="http://schemas.microsoft.com/office/drawing/2014/main" id="{4F59D936-E255-4496-8C46-CDA440C84B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F038EF31-A666-4995-B2B8-D0E962EF7B47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0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670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Calculations with numbers in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11</cp:revision>
  <dcterms:created xsi:type="dcterms:W3CDTF">2020-03-16T11:03:43Z</dcterms:created>
  <dcterms:modified xsi:type="dcterms:W3CDTF">2023-01-07T11:40:55Z</dcterms:modified>
</cp:coreProperties>
</file>