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0" r:id="rId2"/>
    <p:sldId id="266" r:id="rId3"/>
    <p:sldId id="272" r:id="rId4"/>
    <p:sldId id="273" r:id="rId5"/>
    <p:sldId id="274" r:id="rId6"/>
    <p:sldId id="275" r:id="rId7"/>
    <p:sldId id="281" r:id="rId8"/>
    <p:sldId id="282" r:id="rId9"/>
    <p:sldId id="283" r:id="rId10"/>
    <p:sldId id="285" r:id="rId11"/>
    <p:sldId id="276" r:id="rId12"/>
    <p:sldId id="277" r:id="rId13"/>
    <p:sldId id="278" r:id="rId14"/>
    <p:sldId id="279" r:id="rId15"/>
    <p:sldId id="280" r:id="rId16"/>
    <p:sldId id="298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CC"/>
    <a:srgbClr val="FF505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0929"/>
  </p:normalViewPr>
  <p:slideViewPr>
    <p:cSldViewPr snapToGrid="0">
      <p:cViewPr varScale="1">
        <p:scale>
          <a:sx n="68" d="100"/>
          <a:sy n="68" d="100"/>
        </p:scale>
        <p:origin x="138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F74D8-6054-47CC-9505-CC68BD47ECE1}" type="datetimeFigureOut">
              <a:rPr lang="en-GB" smtClean="0"/>
              <a:pPr/>
              <a:t>15/02/2023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D30B8-C0CB-4C07-B0CA-2013A32623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5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139895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11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656655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3630993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215156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215581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667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34418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9285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48149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90944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090240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870569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9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1065969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322441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D6531C-758F-4C42-AF3D-E79D21FE2B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59561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56CC1-D2FA-41C1-A31E-44EBF03162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67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27040-915E-4D0F-8800-DCAAAEEFF8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30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ED166-66D3-4E7F-BD61-417A5D5AAA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31708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AB38914-615F-42AF-9D4C-1A7F12D95C8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784046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04BC6-5BD5-43D0-9AD8-8BBF9CBDE7D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386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42453-E94E-49DC-8B27-2ED3FCCBFA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5705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5C6B-0AEF-4FB6-BD76-A6581EC641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52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42B9B-CEC2-40D1-9C2C-E58D5A2FD3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60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24688-09D8-4A05-9CF7-CA4597EBB3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8168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6F99FF55-6F68-4084-BE04-5BE47EC77A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9043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D68AF81-700A-4172-892F-78137DEF17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0146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703294" y="3403347"/>
            <a:ext cx="6378388" cy="1752600"/>
          </a:xfrm>
        </p:spPr>
        <p:txBody>
          <a:bodyPr/>
          <a:lstStyle/>
          <a:p>
            <a:pPr marL="685800" indent="-685800" algn="l"/>
            <a:r>
              <a:rPr lang="en-GB" dirty="0"/>
              <a:t>LO: Solve problems about optimisation using differential calculus</a:t>
            </a:r>
          </a:p>
          <a:p>
            <a:pPr algn="l"/>
            <a:endParaRPr lang="en-GB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Optimisation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1CF3A-D47D-4772-987A-585FE456E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DA2484-6064-4BCC-86BC-C95E29B3699C}" type="datetime3">
              <a:rPr lang="en-US" smtClean="0"/>
              <a:t>15 February 2023</a:t>
            </a:fld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D7AD9769-D696-4D2B-BA3A-66E174187458}"/>
              </a:ext>
            </a:extLst>
          </p:cNvPr>
          <p:cNvSpPr/>
          <p:nvPr/>
        </p:nvSpPr>
        <p:spPr>
          <a:xfrm>
            <a:off x="8081682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0F9C7EF0-19A3-464D-8B42-936C757C17E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881434" y="263210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936758" y="262245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678617" y="2622458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63215" y="263210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881434" y="323008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6758" y="322044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678617" y="322044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63215" y="323008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dirty="0"/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881433" y="5090272"/>
            <a:ext cx="3845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Which is always positive</a:t>
            </a:r>
            <a:endParaRPr lang="en-GB" dirty="0">
              <a:latin typeface="+mn-lt"/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5963585" y="4323716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9"/>
              <p:cNvSpPr txBox="1">
                <a:spLocks noChangeArrowheads="1"/>
              </p:cNvSpPr>
              <p:nvPr/>
            </p:nvSpPr>
            <p:spPr bwMode="auto">
              <a:xfrm>
                <a:off x="6582992" y="4260048"/>
                <a:ext cx="1542780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8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2992" y="4260048"/>
                <a:ext cx="1542780" cy="7862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6390042" y="433336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4806635" y="3755921"/>
            <a:ext cx="1165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A”(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5936758" y="3746276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6678617" y="3746276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32 000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-3</a:t>
            </a:r>
            <a:endParaRPr lang="en-GB" baseline="30000" dirty="0">
              <a:latin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63215" y="375592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4881433" y="5592465"/>
            <a:ext cx="3845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As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baseline="30000" dirty="0"/>
              <a:t> </a:t>
            </a:r>
            <a:r>
              <a:rPr lang="en-GB" dirty="0"/>
              <a:t> &gt; 0 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for all </a:t>
            </a:r>
            <a:r>
              <a:rPr lang="en-GB" i="1" dirty="0"/>
              <a:t>x</a:t>
            </a:r>
            <a:r>
              <a:rPr lang="en-GB" dirty="0"/>
              <a:t> &gt; 0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4806635" y="6193546"/>
            <a:ext cx="4289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So, when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20 is a minimum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056140" y="4743318"/>
                <a:ext cx="14008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140" y="4743318"/>
                <a:ext cx="1400896" cy="69390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17031" y="5635594"/>
                <a:ext cx="14008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031" y="5635594"/>
                <a:ext cx="1400896" cy="6939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473893" y="5779531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= 10 </a:t>
            </a:r>
            <a:endParaRPr lang="en-GB" dirty="0"/>
          </a:p>
        </p:txBody>
      </p:sp>
      <p:sp>
        <p:nvSpPr>
          <p:cNvPr id="46" name="Rectangle 45">
            <a:hlinkClick r:id="rId7"/>
            <a:extLst>
              <a:ext uri="{FF2B5EF4-FFF2-40B4-BE49-F238E27FC236}">
                <a16:creationId xmlns:a16="http://schemas.microsoft.com/office/drawing/2014/main" id="{0459AC9E-FBC7-48E5-AB7F-01C506A66691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>
            <a:hlinkClick r:id="rId7"/>
            <a:extLst>
              <a:ext uri="{FF2B5EF4-FFF2-40B4-BE49-F238E27FC236}">
                <a16:creationId xmlns:a16="http://schemas.microsoft.com/office/drawing/2014/main" id="{D0EC38AA-500F-4C20-A182-9755E2DE7D9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32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utoUpdateAnimBg="0"/>
      <p:bldP spid="81" grpId="0" autoUpdateAnimBg="0"/>
      <p:bldP spid="82" grpId="0"/>
      <p:bldP spid="60" grpId="0" autoUpdateAnimBg="0"/>
      <p:bldP spid="61" grpId="0" autoUpdateAnimBg="0"/>
      <p:bldP spid="76" grpId="0" autoUpdateAnimBg="0"/>
      <p:bldP spid="77" grpId="0"/>
      <p:bldP spid="78" grpId="0" autoUpdateAnimBg="0"/>
      <p:bldP spid="84" grpId="0" autoUpdateAnimBg="0"/>
      <p:bldP spid="85" grpId="0" autoUpdateAnimBg="0"/>
      <p:bldP spid="86" grpId="0"/>
      <p:bldP spid="52" grpId="0" autoUpdateAnimBg="0"/>
      <p:bldP spid="55" grpId="0" autoUpdateAnimBg="0"/>
      <p:bldP spid="64" grpId="0" autoUpdateAnimBg="0"/>
      <p:bldP spid="68" grpId="0"/>
      <p:bldP spid="69" grpId="0" autoUpdateAnimBg="0"/>
      <p:bldP spid="70" grpId="0" autoUpdateAnimBg="0"/>
      <p:bldP spid="71" grpId="0"/>
      <p:bldP spid="7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Draw a large and clear diagram of the situation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738155" y="4040128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Assign variables to the quantities to be determined.</a:t>
            </a: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9F9DA635-74B2-4112-AE1D-8944677EA288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43A723B3-7E2F-475C-BB91-B1A98351EC2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02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  <p:bldP spid="75" grpId="0"/>
      <p:bldP spid="76" grpId="0"/>
      <p:bldP spid="77" grpId="0" autoUpdateAnimBg="0"/>
      <p:bldP spid="7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Write an equation for the area, the quantity to be maximised.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39659" y="3862333"/>
            <a:ext cx="127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</a:t>
            </a:r>
            <a:r>
              <a:rPr lang="en-GB" i="1" dirty="0" err="1">
                <a:cs typeface="Times New Roman" panose="02020603050405020304" pitchFamily="18" charset="0"/>
              </a:rPr>
              <a:t>lw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21247" y="4424534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2w + l = 180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074018" y="4424534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2w 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33867" y="4424534"/>
            <a:ext cx="408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21247" y="5594085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180 – 2w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3" name="Rectangle 2"/>
          <p:cNvSpPr/>
          <p:nvPr/>
        </p:nvSpPr>
        <p:spPr>
          <a:xfrm>
            <a:off x="343084" y="4886199"/>
            <a:ext cx="4651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Rewriting the equation for area in terms of </a:t>
            </a:r>
            <a:r>
              <a:rPr lang="en-GB" sz="2000" i="1" dirty="0"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21246" y="6055750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180w – 2w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D9F74177-1E13-48BF-BD39-E557B1A588E5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5"/>
            <a:extLst>
              <a:ext uri="{FF2B5EF4-FFF2-40B4-BE49-F238E27FC236}">
                <a16:creationId xmlns:a16="http://schemas.microsoft.com/office/drawing/2014/main" id="{D729B2C1-FC12-45CE-A608-A6EB60572B7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8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14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3" grpId="0"/>
      <p:bldP spid="2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47214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 the first derivative and find the values of </a:t>
            </a:r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when it is zero.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6487" y="4621427"/>
            <a:ext cx="4651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Find the critical numbers where the derivative equals 0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08355" y="3752249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180w – 2w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808355" y="4144322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A’(w) = 180 – 4w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128006" y="5389923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180 – 4w 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018670" y="5851588"/>
            <a:ext cx="1444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w = </a:t>
            </a:r>
            <a:r>
              <a:rPr lang="en-GB" dirty="0"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ADAE2589-94CF-4890-9F64-92ACBE179FFB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5"/>
            <a:extLst>
              <a:ext uri="{FF2B5EF4-FFF2-40B4-BE49-F238E27FC236}">
                <a16:creationId xmlns:a16="http://schemas.microsoft.com/office/drawing/2014/main" id="{A530F2E1-829C-41DA-8D87-7702E639F52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90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3" grpId="0"/>
      <p:bldP spid="21" grpId="0" autoUpdateAnimBg="0"/>
      <p:bldP spid="22" grpId="0" autoUpdateAnimBg="0"/>
      <p:bldP spid="23" grpId="0" autoUpdateAnimBg="0"/>
      <p:bldP spid="2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302220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3037593"/>
            <a:ext cx="76932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Use the second derivative test to verify that the critical number gives a maximum.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8806" y="4769460"/>
            <a:ext cx="4367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Evaluate the second derivative for w = 45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68083" y="3786671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A’(w) = 180 – 4w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5789" y="5833790"/>
            <a:ext cx="4735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a relative maximum at </a:t>
            </a:r>
            <a:r>
              <a:rPr lang="en-GB" i="1" dirty="0">
                <a:cs typeface="Times New Roman" panose="02020603050405020304" pitchFamily="18" charset="0"/>
              </a:rPr>
              <a:t>w = </a:t>
            </a:r>
            <a:r>
              <a:rPr lang="en-GB" dirty="0"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76681" y="4217557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A”(w) = – 4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59907" y="5336751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A”(45) = – 4 &lt; 0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069779" y="5398306"/>
            <a:ext cx="2837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down</a:t>
            </a:r>
          </a:p>
        </p:txBody>
      </p:sp>
      <p:sp>
        <p:nvSpPr>
          <p:cNvPr id="21" name="Rectangle 20">
            <a:hlinkClick r:id="rId5"/>
            <a:extLst>
              <a:ext uri="{FF2B5EF4-FFF2-40B4-BE49-F238E27FC236}">
                <a16:creationId xmlns:a16="http://schemas.microsoft.com/office/drawing/2014/main" id="{69E0C6BA-5EF0-4AF8-ACC3-175418A29024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>
            <a:hlinkClick r:id="rId5"/>
            <a:extLst>
              <a:ext uri="{FF2B5EF4-FFF2-40B4-BE49-F238E27FC236}">
                <a16:creationId xmlns:a16="http://schemas.microsoft.com/office/drawing/2014/main" id="{CEEA940C-37DF-42F0-A397-A8CC51A88AA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3" grpId="0"/>
      <p:bldP spid="22" grpId="0" autoUpdateAnimBg="0"/>
      <p:bldP spid="24" grpId="0" autoUpdateAnimBg="0"/>
      <p:bldP spid="19" grpId="0" autoUpdateAnimBg="0"/>
      <p:bldP spid="20" grpId="0" autoUpdateAnimBg="0"/>
      <p:bldP spid="2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226670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70974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>
                <a:latin typeface="+mn-lt"/>
              </a:rPr>
              <a:t>Example 3:</a:t>
            </a:r>
            <a:endParaRPr lang="en-GB" dirty="0">
              <a:latin typeface="+mn-lt"/>
            </a:endParaRP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82522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627055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731733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73318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53603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405789" y="3026045"/>
            <a:ext cx="76932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Knowing that the width is 45 m, find the length and the area. 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559674" y="6191153"/>
            <a:ext cx="7202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A 45m by 90m plot will have the maximum area of 4050m</a:t>
            </a:r>
            <a:r>
              <a:rPr lang="en-GB" sz="2000" baseline="30000" dirty="0">
                <a:latin typeface="+mn-lt"/>
              </a:rPr>
              <a:t>2 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541239" y="5184338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90(45)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53421" y="3822171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2w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59907" y="4307795"/>
            <a:ext cx="2598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45</a:t>
            </a:r>
            <a:r>
              <a:rPr lang="en-GB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90898" y="4740746"/>
            <a:ext cx="2598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90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55015" y="5635362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4050</a:t>
            </a:r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1013CA00-94FC-4135-93CB-46132FB06D81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5"/>
            <a:extLst>
              <a:ext uri="{FF2B5EF4-FFF2-40B4-BE49-F238E27FC236}">
                <a16:creationId xmlns:a16="http://schemas.microsoft.com/office/drawing/2014/main" id="{83F93AC1-DEE7-413B-A5AF-5D40F6C4FCA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32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  <p:bldP spid="24" grpId="0" autoUpdateAnimBg="0"/>
      <p:bldP spid="20" grpId="0" autoUpdateAnimBg="0"/>
      <p:bldP spid="21" grpId="0" autoUpdateAnimBg="0"/>
      <p:bldP spid="23" grpId="0" autoUpdateAnimBg="0"/>
      <p:bldP spid="26" grpId="0" autoUpdateAnimBg="0"/>
      <p:bldP spid="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113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57819" y="548223"/>
            <a:ext cx="8763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+mn-lt"/>
              </a:rPr>
              <a:t>Many problems where we try to find an optimal value of a variable (either the maximum or the minimum) can be solved using differential calculus techniques. Such problems are called </a:t>
            </a:r>
            <a:r>
              <a:rPr lang="en-GB" b="1" dirty="0">
                <a:latin typeface="+mn-lt"/>
              </a:rPr>
              <a:t>optimisation problems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7965" y="2180919"/>
            <a:ext cx="7751928" cy="556237"/>
            <a:chOff x="634" y="1289"/>
            <a:chExt cx="4491" cy="681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68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89" y="1371"/>
              <a:ext cx="4420" cy="56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+mn-lt"/>
                </a:rPr>
                <a:t>Solving method</a:t>
              </a:r>
              <a:r>
                <a:rPr lang="en-GB" dirty="0">
                  <a:latin typeface="+mn-lt"/>
                </a:rPr>
                <a:t>.</a:t>
              </a:r>
            </a:p>
          </p:txBody>
        </p:sp>
      </p:grp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191774" y="2761974"/>
            <a:ext cx="69485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Draw a large and clear diagram of the situation.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41598" y="2761974"/>
            <a:ext cx="86754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172898" y="3216576"/>
            <a:ext cx="784791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Construct an equation with the variable to be optimised as the subject of the formula in terms of one convenient variable,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+mn-lt"/>
              </a:rPr>
              <a:t> say. Also find what restrictions there may be on </a:t>
            </a:r>
            <a:r>
              <a:rPr lang="en-GB" sz="2000" i="1" dirty="0"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60469" y="3221730"/>
            <a:ext cx="9124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2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154026" y="4337992"/>
            <a:ext cx="78479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Find the first derivative and find the values of 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>
                <a:latin typeface="+mn-lt"/>
              </a:rPr>
              <a:t> when it is </a:t>
            </a:r>
            <a:r>
              <a:rPr lang="en-GB" sz="2000" b="1" dirty="0">
                <a:latin typeface="+mn-lt"/>
              </a:rPr>
              <a:t>zero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241598" y="4324860"/>
            <a:ext cx="912429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3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154024" y="4917614"/>
            <a:ext cx="7675869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Show by the sign diagram test, the second derivative test or the graphical test, that you have a maximum or a minimum situation. If the domain is such that    </a:t>
            </a:r>
            <a:r>
              <a:rPr lang="en-GB" sz="2000" i="1" dirty="0">
                <a:cs typeface="Times New Roman" panose="02020603050405020304" pitchFamily="18" charset="0"/>
              </a:rPr>
              <a:t>a </a:t>
            </a:r>
            <a:r>
              <a:rPr lang="en-GB" sz="2000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sz="2000" i="1" dirty="0"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GB" sz="2000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sz="2000" i="1" dirty="0">
                <a:cs typeface="Times New Roman" panose="02020603050405020304" pitchFamily="18" charset="0"/>
                <a:sym typeface="Symbol" panose="05050102010706020507" pitchFamily="18" charset="2"/>
              </a:rPr>
              <a:t>b, 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the maximum/minimum value may occur either when </a:t>
            </a:r>
            <a:r>
              <a:rPr lang="en-GB" sz="2000" i="1" dirty="0"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’(</a:t>
            </a:r>
            <a:r>
              <a:rPr lang="en-GB" sz="2000" i="1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) = 0 or at an endpoint.</a:t>
            </a:r>
            <a:endParaRPr lang="en-GB" sz="2000" dirty="0">
              <a:latin typeface="+mn-lt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41598" y="4917614"/>
            <a:ext cx="912429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4</a:t>
            </a:r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9EF6E9EC-FEA6-45DE-B08B-BB1E1EAF5D23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76635F33-5242-4338-BE4D-50F6FD525A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25" grpId="0"/>
      <p:bldP spid="14" grpId="0" autoUpdateAnimBg="0"/>
      <p:bldP spid="15" grpId="0"/>
      <p:bldP spid="16" grpId="0" autoUpdateAnimBg="0"/>
      <p:bldP spid="17" grpId="0"/>
      <p:bldP spid="18" grpId="0" autoUpdateAnimBg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439090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78572" y="5730244"/>
            <a:ext cx="65954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If the squares at the corners are side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0534" y="3502129"/>
            <a:ext cx="2494689" cy="1772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70432" y="3486545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599908" y="4910926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431811" y="4901867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616806" y="3467828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65391" y="3872524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607980" y="3846642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 rot="16200000">
            <a:off x="2547336" y="2795528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 rot="16200000">
            <a:off x="2547195" y="4193155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827500" y="3863314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34112" y="5279244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52662" y="5212300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968509" y="5190036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462526" y="5510077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3255544" y="5510077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04498" y="336281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470329" y="3729618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2073086" y="4483904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34" name="Rectangle 33"/>
          <p:cNvSpPr/>
          <p:nvPr/>
        </p:nvSpPr>
        <p:spPr>
          <a:xfrm rot="16200000">
            <a:off x="3239214" y="4142664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88292" y="6140717"/>
            <a:ext cx="5020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base lengths are (25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cm </a:t>
            </a:r>
            <a:endParaRPr lang="en-GB" dirty="0"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72735" y="4888420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598319" y="3491545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470431" y="3494337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588052" y="4879951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 rot="16200000">
            <a:off x="705247" y="4148378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1010763" y="5266030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32155" y="3490951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77492" y="4817596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177491" y="3494337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arallelogram 39"/>
          <p:cNvSpPr/>
          <p:nvPr/>
        </p:nvSpPr>
        <p:spPr>
          <a:xfrm>
            <a:off x="5832151" y="4105523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841739" y="4436415"/>
            <a:ext cx="1276065" cy="337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5853738" y="443065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7129334" y="443185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104508" y="4108490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828912" y="4104679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29334" y="4427179"/>
            <a:ext cx="50920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37558" y="4104679"/>
            <a:ext cx="1266684" cy="75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04242" y="4112210"/>
            <a:ext cx="0" cy="3242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333360" y="4098159"/>
            <a:ext cx="0" cy="3242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167415" y="5734055"/>
            <a:ext cx="294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depth is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latin typeface="+mn-lt"/>
              </a:rPr>
              <a:t>and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617538" y="396782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5910875" y="474549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3" name="Rectangle 62"/>
          <p:cNvSpPr/>
          <p:nvPr/>
        </p:nvSpPr>
        <p:spPr>
          <a:xfrm rot="19569018">
            <a:off x="7048215" y="4499840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163798" y="6140717"/>
            <a:ext cx="2007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and (40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+mn-lt"/>
              </a:rPr>
              <a:t> </a:t>
            </a:r>
          </a:p>
        </p:txBody>
      </p:sp>
      <p:sp>
        <p:nvSpPr>
          <p:cNvPr id="53" name="Rectangle 52">
            <a:hlinkClick r:id="rId3"/>
            <a:extLst>
              <a:ext uri="{FF2B5EF4-FFF2-40B4-BE49-F238E27FC236}">
                <a16:creationId xmlns:a16="http://schemas.microsoft.com/office/drawing/2014/main" id="{372A52CF-D5D7-4878-9DD0-70B50FA98CEC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3"/>
            <a:extLst>
              <a:ext uri="{FF2B5EF4-FFF2-40B4-BE49-F238E27FC236}">
                <a16:creationId xmlns:a16="http://schemas.microsoft.com/office/drawing/2014/main" id="{AB2C675E-4D8B-4276-A84B-D884A6BB6E3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10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" grpId="0" animBg="1"/>
      <p:bldP spid="4" grpId="0" animBg="1"/>
      <p:bldP spid="16" grpId="0" animBg="1"/>
      <p:bldP spid="17" grpId="0" animBg="1"/>
      <p:bldP spid="18" grpId="0" animBg="1"/>
      <p:bldP spid="5" grpId="0" animBg="1"/>
      <p:bldP spid="20" grpId="0" animBg="1"/>
      <p:bldP spid="27" grpId="0" animBg="1"/>
      <p:bldP spid="28" grpId="0" animBg="1"/>
      <p:bldP spid="14" grpId="0" animBg="1"/>
      <p:bldP spid="6" grpId="0"/>
      <p:bldP spid="15" grpId="0"/>
      <p:bldP spid="19" grpId="0"/>
      <p:bldP spid="30" grpId="0"/>
      <p:bldP spid="34" grpId="0"/>
      <p:bldP spid="35" grpId="0" autoUpdateAnimBg="0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1" grpId="0" animBg="1"/>
      <p:bldP spid="31" grpId="1" animBg="1"/>
      <p:bldP spid="37" grpId="0"/>
      <p:bldP spid="40" grpId="0" animBg="1"/>
      <p:bldP spid="47" grpId="0" animBg="1"/>
      <p:bldP spid="60" grpId="0" autoUpdateAnimBg="0"/>
      <p:bldP spid="61" grpId="0"/>
      <p:bldP spid="62" grpId="0"/>
      <p:bldP spid="63" grpId="0"/>
      <p:bldP spid="6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29117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311560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total volume of the tray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053770" y="3755934"/>
            <a:ext cx="1154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 = 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935174" y="3726452"/>
            <a:ext cx="1322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length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1695869" y="3712154"/>
            <a:ext cx="1042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depth 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51080" y="4182153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914075" y="4138373"/>
            <a:ext cx="3059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(25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)(40-2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 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675995" y="4138373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8546" y="5736858"/>
            <a:ext cx="110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918861" y="5693078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(1000 - 130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) 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669356" y="5679631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58546" y="6115851"/>
            <a:ext cx="105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679979" y="6127952"/>
            <a:ext cx="36633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1000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+ 4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3</a:t>
            </a:r>
            <a:r>
              <a:rPr lang="en-GB" dirty="0">
                <a:latin typeface="+mn-lt"/>
              </a:rPr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268638" y="4132135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8411227" y="4106253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rot="16200000">
            <a:off x="7350583" y="3055139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 rot="16200000">
            <a:off x="7350442" y="4452766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630747" y="4122925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037359" y="553885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255909" y="5471911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771756" y="5449647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265773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3" idx="3"/>
          </p:cNvCxnSpPr>
          <p:nvPr/>
        </p:nvCxnSpPr>
        <p:spPr>
          <a:xfrm>
            <a:off x="8058791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607745" y="3622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273576" y="398922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6876333" y="474351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 rot="16200000">
            <a:off x="8042461" y="440227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6" name="Rectangle 65"/>
          <p:cNvSpPr/>
          <p:nvPr/>
        </p:nvSpPr>
        <p:spPr>
          <a:xfrm rot="16200000">
            <a:off x="5508494" y="4407989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5814010" y="5525641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835402" y="3750562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980739" y="5077207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980738" y="3753948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4190899" y="3721019"/>
            <a:ext cx="1322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width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2650044" y="3700773"/>
            <a:ext cx="421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sym typeface="Symbol" panose="05050102010706020507" pitchFamily="18" charset="2"/>
              </a:rPr>
              <a:t></a:t>
            </a:r>
            <a:endParaRPr lang="en-GB" dirty="0">
              <a:latin typeface="+mn-lt"/>
            </a:endParaRP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3915081" y="3774806"/>
            <a:ext cx="421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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206487" y="4577596"/>
            <a:ext cx="2728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Notice that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</a:t>
            </a:r>
            <a:r>
              <a:rPr lang="en-GB" dirty="0">
                <a:latin typeface="+mn-lt"/>
              </a:rPr>
              <a:t> 0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2834727" y="4568119"/>
            <a:ext cx="2728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and 25 - 2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</a:t>
            </a:r>
            <a:r>
              <a:rPr lang="en-GB" dirty="0">
                <a:latin typeface="+mn-lt"/>
              </a:rPr>
              <a:t> 0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4257519" y="4906200"/>
            <a:ext cx="1406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</a:t>
            </a:r>
            <a:r>
              <a:rPr lang="en-GB" dirty="0">
                <a:latin typeface="+mn-lt"/>
              </a:rPr>
              <a:t> 12.5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298164" y="5271348"/>
            <a:ext cx="2432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sym typeface="Symbol" panose="05050102010706020507" pitchFamily="18" charset="2"/>
              </a:rPr>
              <a:t> </a:t>
            </a:r>
            <a:r>
              <a:rPr lang="en-GB" dirty="0">
                <a:latin typeface="+mn-lt"/>
              </a:rPr>
              <a:t>0 </a:t>
            </a:r>
            <a:r>
              <a:rPr lang="en-GB" dirty="0">
                <a:cs typeface="Times New Roman" panose="02020603050405020304" pitchFamily="18" charset="0"/>
              </a:rPr>
              <a:t>&lt;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</a:t>
            </a:r>
            <a:r>
              <a:rPr lang="en-GB" dirty="0">
                <a:latin typeface="+mn-lt"/>
              </a:rPr>
              <a:t> 12.5</a:t>
            </a:r>
          </a:p>
        </p:txBody>
      </p:sp>
      <p:grpSp>
        <p:nvGrpSpPr>
          <p:cNvPr id="46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64" name="Rectangle 63">
            <a:hlinkClick r:id="rId3"/>
            <a:extLst>
              <a:ext uri="{FF2B5EF4-FFF2-40B4-BE49-F238E27FC236}">
                <a16:creationId xmlns:a16="http://schemas.microsoft.com/office/drawing/2014/main" id="{02FB0986-889D-444F-ADF6-72BDDE2B8EF3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>
            <a:hlinkClick r:id="rId3"/>
            <a:extLst>
              <a:ext uri="{FF2B5EF4-FFF2-40B4-BE49-F238E27FC236}">
                <a16:creationId xmlns:a16="http://schemas.microsoft.com/office/drawing/2014/main" id="{430EDAE1-4274-47C5-9C31-4C0F979E8FA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1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5" grpId="0" autoUpdateAnimBg="0"/>
      <p:bldP spid="31" grpId="0" autoUpdateAnimBg="0"/>
      <p:bldP spid="32" grpId="0" autoUpdateAnimBg="0"/>
      <p:bldP spid="33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318067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3</a:t>
            </a:r>
            <a:endParaRPr lang="en-GB" dirty="0">
              <a:latin typeface="+mn-lt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325007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derivative of V(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01279" y="4199325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8546" y="4943485"/>
            <a:ext cx="110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669356" y="4186634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- 260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+ 1000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675735" y="4976289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0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92428" y="3763217"/>
            <a:ext cx="105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713861" y="3775318"/>
            <a:ext cx="36633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- </a:t>
            </a:r>
            <a:r>
              <a:rPr lang="en-GB" dirty="0">
                <a:latin typeface="+mn-lt"/>
              </a:rPr>
              <a:t>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+ </a:t>
            </a:r>
            <a:r>
              <a:rPr lang="en-GB" dirty="0">
                <a:latin typeface="+mn-lt"/>
              </a:rPr>
              <a:t>1000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98165" y="4571056"/>
            <a:ext cx="5431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values of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where it is zero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386114" y="4976861"/>
            <a:ext cx="335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4(3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- 65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+ 250) = 0 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472139" y="5402539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4(3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- 50) 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latin typeface="+mn-lt"/>
              </a:rPr>
              <a:t>- 5)  = 0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4895" y="5940035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So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3372694" y="5940035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or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268638" y="4132135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411227" y="4106253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 rot="16200000">
            <a:off x="7350583" y="3055139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rot="16200000">
            <a:off x="7350442" y="4452766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630747" y="4122925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037359" y="553885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255909" y="5471911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771756" y="5449647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6265773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2" idx="3"/>
          </p:cNvCxnSpPr>
          <p:nvPr/>
        </p:nvCxnSpPr>
        <p:spPr>
          <a:xfrm>
            <a:off x="8058791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607745" y="3622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6273576" y="398922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876333" y="474351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0" name="Rectangle 59"/>
          <p:cNvSpPr/>
          <p:nvPr/>
        </p:nvSpPr>
        <p:spPr>
          <a:xfrm rot="16200000">
            <a:off x="8042461" y="440227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 rot="16200000">
            <a:off x="5508494" y="4407989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5814010" y="5525641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835402" y="3750562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980739" y="5077207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80738" y="3753948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9"/>
              <p:cNvSpPr txBox="1">
                <a:spLocks noChangeArrowheads="1"/>
              </p:cNvSpPr>
              <p:nvPr/>
            </p:nvSpPr>
            <p:spPr bwMode="auto">
              <a:xfrm>
                <a:off x="2417686" y="5894665"/>
                <a:ext cx="1406065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latin typeface="+mn-lt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6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7686" y="5894665"/>
                <a:ext cx="1406065" cy="621773"/>
              </a:xfrm>
              <a:prstGeom prst="rect">
                <a:avLst/>
              </a:prstGeom>
              <a:blipFill rotWithShape="0">
                <a:blip r:embed="rId3"/>
                <a:stretch>
                  <a:fillRect l="-6957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993846" y="5927871"/>
            <a:ext cx="1406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r>
              <a:rPr lang="en-GB" dirty="0">
                <a:latin typeface="+mn-lt"/>
              </a:rPr>
              <a:t> 5</a:t>
            </a:r>
          </a:p>
        </p:txBody>
      </p:sp>
      <p:grpSp>
        <p:nvGrpSpPr>
          <p:cNvPr id="68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69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70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72" name="Rectangle 71">
            <a:hlinkClick r:id="rId4"/>
            <a:extLst>
              <a:ext uri="{FF2B5EF4-FFF2-40B4-BE49-F238E27FC236}">
                <a16:creationId xmlns:a16="http://schemas.microsoft.com/office/drawing/2014/main" id="{2417B26E-E556-4AC8-B452-F70F3C18C5FE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>
            <a:hlinkClick r:id="rId4"/>
            <a:extLst>
              <a:ext uri="{FF2B5EF4-FFF2-40B4-BE49-F238E27FC236}">
                <a16:creationId xmlns:a16="http://schemas.microsoft.com/office/drawing/2014/main" id="{E09D6A2B-DAA8-49C4-9C0F-22FDF63CE24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3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7" grpId="0"/>
      <p:bldP spid="46" grpId="0"/>
      <p:bldP spid="66" grpId="0" autoUpdateAnimBg="0"/>
      <p:bldP spid="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304620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4</a:t>
            </a:r>
            <a:endParaRPr lang="en-GB" dirty="0">
              <a:latin typeface="+mn-lt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325007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turning points are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30088" y="3796336"/>
            <a:ext cx="56238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use the second derivative test to know if it is a maximum or a minimum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439370" y="3260619"/>
                <a:ext cx="907621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370" y="3260619"/>
                <a:ext cx="907621" cy="621773"/>
              </a:xfrm>
              <a:prstGeom prst="rect">
                <a:avLst/>
              </a:prstGeom>
              <a:blipFill rotWithShape="0">
                <a:blip r:embed="rId3"/>
                <a:stretch>
                  <a:fillRect l="-100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5306147" y="3270143"/>
            <a:ext cx="1236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2331664" y="6374408"/>
            <a:ext cx="6854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So, the maximum volume is obtained when </a:t>
            </a:r>
            <a:r>
              <a:rPr lang="en-GB" sz="2400" i="1" dirty="0"/>
              <a:t>x</a:t>
            </a:r>
            <a:r>
              <a:rPr lang="en-GB" sz="2400" dirty="0"/>
              <a:t> = 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268638" y="4132135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8411227" y="4106253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 rot="16200000">
            <a:off x="7350583" y="3055139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 rot="16200000">
            <a:off x="7350442" y="4452766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630747" y="4122925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7037359" y="5538855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6255909" y="5471911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771756" y="5449647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6265773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5" idx="3"/>
          </p:cNvCxnSpPr>
          <p:nvPr/>
        </p:nvCxnSpPr>
        <p:spPr>
          <a:xfrm>
            <a:off x="8058791" y="5769688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607745" y="3622423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1" name="Rectangle 80"/>
          <p:cNvSpPr/>
          <p:nvPr/>
        </p:nvSpPr>
        <p:spPr>
          <a:xfrm>
            <a:off x="6273576" y="398922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2" name="Rectangle 81"/>
          <p:cNvSpPr/>
          <p:nvPr/>
        </p:nvSpPr>
        <p:spPr>
          <a:xfrm>
            <a:off x="6876333" y="474351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83" name="Rectangle 82"/>
          <p:cNvSpPr/>
          <p:nvPr/>
        </p:nvSpPr>
        <p:spPr>
          <a:xfrm rot="16200000">
            <a:off x="8042461" y="4402275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84" name="Rectangle 83"/>
          <p:cNvSpPr/>
          <p:nvPr/>
        </p:nvSpPr>
        <p:spPr>
          <a:xfrm rot="16200000">
            <a:off x="5508494" y="4407989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5814010" y="5902157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5835402" y="3750562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980739" y="5077207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980738" y="3753948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878857" y="4605064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92" name="Text Box 9"/>
          <p:cNvSpPr txBox="1">
            <a:spLocks noChangeArrowheads="1"/>
          </p:cNvSpPr>
          <p:nvPr/>
        </p:nvSpPr>
        <p:spPr bwMode="auto">
          <a:xfrm>
            <a:off x="1946934" y="4592373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- 260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+ 1000</a:t>
            </a:r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776397" y="4991189"/>
            <a:ext cx="1201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1926271" y="4978498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24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- 260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02207" y="5748688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1322863" y="5735997"/>
            <a:ext cx="1922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dirty="0">
                <a:cs typeface="Times New Roman" panose="02020603050405020304" pitchFamily="18" charset="0"/>
              </a:rPr>
              <a:t>5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-140 </a:t>
            </a: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107646" y="6111991"/>
            <a:ext cx="5198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down (-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, 10.8)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255412" y="5630412"/>
                <a:ext cx="1300356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+mn-lt"/>
                  </a:rPr>
                  <a:t>at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12" y="5630412"/>
                <a:ext cx="1300356" cy="621773"/>
              </a:xfrm>
              <a:prstGeom prst="rect">
                <a:avLst/>
              </a:prstGeom>
              <a:blipFill rotWithShape="0">
                <a:blip r:embed="rId4"/>
                <a:stretch>
                  <a:fillRect l="-7042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9"/>
              <p:cNvSpPr txBox="1">
                <a:spLocks noChangeArrowheads="1"/>
              </p:cNvSpPr>
              <p:nvPr/>
            </p:nvSpPr>
            <p:spPr bwMode="auto">
              <a:xfrm>
                <a:off x="4439370" y="5710467"/>
                <a:ext cx="1922686" cy="489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+mn-lt"/>
                  </a:rPr>
                  <a:t>V”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) </a:t>
                </a:r>
                <a:r>
                  <a:rPr lang="en-GB" dirty="0">
                    <a:latin typeface="+mn-lt"/>
                  </a:rPr>
                  <a:t> = 140 </a:t>
                </a:r>
              </a:p>
            </p:txBody>
          </p:sp>
        </mc:Choice>
        <mc:Fallback xmlns="">
          <p:sp>
            <p:nvSpPr>
              <p:cNvPr id="9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9370" y="5710467"/>
                <a:ext cx="1922686" cy="489365"/>
              </a:xfrm>
              <a:prstGeom prst="rect">
                <a:avLst/>
              </a:prstGeom>
              <a:blipFill rotWithShape="0">
                <a:blip r:embed="rId5"/>
                <a:stretch>
                  <a:fillRect l="-4747" t="-12500" r="-4430" b="-21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4398042" y="6102662"/>
            <a:ext cx="5198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up (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10.8, )</a:t>
            </a:r>
            <a:endParaRPr lang="en-GB" sz="2000" dirty="0">
              <a:latin typeface="+mn-lt"/>
            </a:endParaRPr>
          </a:p>
        </p:txBody>
      </p:sp>
      <p:grpSp>
        <p:nvGrpSpPr>
          <p:cNvPr id="42" name="Group 6"/>
          <p:cNvGrpSpPr>
            <a:grpSpLocks/>
          </p:cNvGrpSpPr>
          <p:nvPr/>
        </p:nvGrpSpPr>
        <p:grpSpPr bwMode="auto">
          <a:xfrm>
            <a:off x="288292" y="1172138"/>
            <a:ext cx="8667482" cy="2076123"/>
            <a:chOff x="634" y="1289"/>
            <a:chExt cx="4491" cy="1242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25263" y="5372452"/>
            <a:ext cx="1570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0 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331664" y="5347887"/>
            <a:ext cx="1782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= 10.8</a:t>
            </a:r>
          </a:p>
        </p:txBody>
      </p:sp>
      <p:sp>
        <p:nvSpPr>
          <p:cNvPr id="49" name="Rectangle 48">
            <a:hlinkClick r:id="rId6"/>
            <a:extLst>
              <a:ext uri="{FF2B5EF4-FFF2-40B4-BE49-F238E27FC236}">
                <a16:creationId xmlns:a16="http://schemas.microsoft.com/office/drawing/2014/main" id="{4CB83D1C-54EC-41A6-AB45-78C5FBF0EFF1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6"/>
            <a:extLst>
              <a:ext uri="{FF2B5EF4-FFF2-40B4-BE49-F238E27FC236}">
                <a16:creationId xmlns:a16="http://schemas.microsoft.com/office/drawing/2014/main" id="{C97D075F-4FFB-4008-8D41-F36EF93C2DE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7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9" grpId="0" autoUpdateAnimBg="0"/>
      <p:bldP spid="7" grpId="0"/>
      <p:bldP spid="46" grpId="0"/>
      <p:bldP spid="66" grpId="0"/>
      <p:bldP spid="91" grpId="0" autoUpdateAnimBg="0"/>
      <p:bldP spid="92" grpId="0" autoUpdateAnimBg="0"/>
      <p:bldP spid="93" grpId="0" autoUpdateAnimBg="0"/>
      <p:bldP spid="94" grpId="0" autoUpdateAnimBg="0"/>
      <p:bldP spid="95" grpId="0"/>
      <p:bldP spid="96" grpId="0" autoUpdateAnimBg="0"/>
      <p:bldP spid="97" grpId="0" autoUpdateAnimBg="0"/>
      <p:bldP spid="98" grpId="0"/>
      <p:bldP spid="99" grpId="0" autoUpdateAnimBg="0"/>
      <p:bldP spid="100" grpId="0" autoUpdateAnimBg="0"/>
      <p:bldP spid="47" grpId="0" autoUpdateAnimBg="0"/>
      <p:bldP spid="4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107686" y="2677079"/>
            <a:ext cx="4848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Let the base lengths be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latin typeface="+mn-lt"/>
              </a:rPr>
              <a:t>cm,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72138" y="3815750"/>
            <a:ext cx="28385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Now the volume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107686" y="3218098"/>
            <a:ext cx="294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depth is </a:t>
            </a:r>
            <a:r>
              <a:rPr lang="en-GB" i="1" dirty="0">
                <a:cs typeface="Times New Roman" panose="02020603050405020304" pitchFamily="18" charset="0"/>
              </a:rPr>
              <a:t>y </a:t>
            </a:r>
            <a:r>
              <a:rPr lang="en-GB" dirty="0">
                <a:latin typeface="+mn-lt"/>
              </a:rPr>
              <a:t>cm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095107" y="4832799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V =</a:t>
            </a:r>
            <a:endParaRPr lang="en-GB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818352" y="4875207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152891" y="4879787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baseline="30000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312415" y="4353222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depth</a:t>
            </a: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6054681" y="4353223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width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625308" y="4353223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length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701699" y="4335312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90722" y="4335311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095107" y="4340405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V =</a:t>
            </a:r>
            <a:endParaRPr lang="en-GB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107646" y="4928805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Given that the capacity is 4 litres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576859" y="5425942"/>
            <a:ext cx="1195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4000 =</a:t>
            </a:r>
            <a:endParaRPr lang="en-GB" dirty="0">
              <a:latin typeface="+mn-lt"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817591" y="542920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5152130" y="543378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baseline="30000" dirty="0">
              <a:latin typeface="+mn-lt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107646" y="5433789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The volume is 4000 cm</a:t>
            </a:r>
            <a:r>
              <a:rPr lang="en-GB" sz="1800" baseline="30000" dirty="0">
                <a:solidFill>
                  <a:srgbClr val="FF6600"/>
                </a:solidFill>
                <a:latin typeface="+mn-lt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4590" y="5983688"/>
                <a:ext cx="1400896" cy="716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590" y="5983688"/>
                <a:ext cx="1400896" cy="716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1332192" y="341733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9095" y="6151672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y in terms of x</a:t>
            </a:r>
          </a:p>
        </p:txBody>
      </p:sp>
      <p:sp>
        <p:nvSpPr>
          <p:cNvPr id="44" name="Rectangle 43">
            <a:hlinkClick r:id="rId4"/>
            <a:extLst>
              <a:ext uri="{FF2B5EF4-FFF2-40B4-BE49-F238E27FC236}">
                <a16:creationId xmlns:a16="http://schemas.microsoft.com/office/drawing/2014/main" id="{2440D400-BC40-468D-830E-6038D6CE92C7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4"/>
            <a:extLst>
              <a:ext uri="{FF2B5EF4-FFF2-40B4-BE49-F238E27FC236}">
                <a16:creationId xmlns:a16="http://schemas.microsoft.com/office/drawing/2014/main" id="{F5013D0A-DA4D-416F-B4EF-4570BEA534C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8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5" grpId="0" autoUpdateAnimBg="0"/>
      <p:bldP spid="40" grpId="0" animBg="1"/>
      <p:bldP spid="47" grpId="0" animBg="1"/>
      <p:bldP spid="60" grpId="0" autoUpdateAnimBg="0"/>
      <p:bldP spid="62" grpId="0"/>
      <p:bldP spid="64" grpId="0" autoUpdateAnimBg="0"/>
      <p:bldP spid="56" grpId="0"/>
      <p:bldP spid="57" grpId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/>
      <p:bldP spid="74" grpId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23" grpId="0"/>
      <p:bldP spid="81" grpId="0"/>
      <p:bldP spid="4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107686" y="2677079"/>
            <a:ext cx="4848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Now the total surface area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3629485" y="426969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684809" y="426004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426668" y="4260048"/>
            <a:ext cx="697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xy</a:t>
            </a:r>
            <a:endParaRPr lang="en-GB" baseline="30000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323289" y="3339027"/>
            <a:ext cx="15927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Area of one side</a:t>
            </a: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6640323" y="3385888"/>
            <a:ext cx="363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586832" y="3370572"/>
            <a:ext cx="1881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Area of the base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348496" y="3366302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52246" y="335266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056631" y="3357754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 =</a:t>
            </a:r>
            <a:endParaRPr lang="en-GB" dirty="0"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11266" y="426969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634958" y="479865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4690282" y="478901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432141" y="4789012"/>
            <a:ext cx="697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16739" y="479865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827903" y="4788509"/>
                <a:ext cx="83548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4000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903" y="4788509"/>
                <a:ext cx="835485" cy="62235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3612283" y="5536134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4667607" y="552648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5409466" y="5526489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094064" y="553613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1332192" y="341733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  <p:sp>
        <p:nvSpPr>
          <p:cNvPr id="60" name="Rectangle 59">
            <a:hlinkClick r:id="rId5"/>
            <a:extLst>
              <a:ext uri="{FF2B5EF4-FFF2-40B4-BE49-F238E27FC236}">
                <a16:creationId xmlns:a16="http://schemas.microsoft.com/office/drawing/2014/main" id="{6D89ECA0-F150-4DB1-9681-251D1FDB7712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>
            <a:hlinkClick r:id="rId5"/>
            <a:extLst>
              <a:ext uri="{FF2B5EF4-FFF2-40B4-BE49-F238E27FC236}">
                <a16:creationId xmlns:a16="http://schemas.microsoft.com/office/drawing/2014/main" id="{D0BF3944-6808-4963-9B82-988B43B9816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35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64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/>
      <p:bldP spid="74" grpId="0"/>
      <p:bldP spid="75" grpId="0" autoUpdateAnimBg="0"/>
      <p:bldP spid="43" grpId="0"/>
      <p:bldP spid="44" grpId="0"/>
      <p:bldP spid="46" grpId="0" autoUpdateAnimBg="0"/>
      <p:bldP spid="49" grpId="0" autoUpdateAnimBg="0"/>
      <p:bldP spid="51" grpId="0" autoUpdateAnimBg="0"/>
      <p:bldP spid="52" grpId="0"/>
      <p:bldP spid="55" grpId="0"/>
      <p:bldP spid="63" grpId="0" autoUpdateAnimBg="0"/>
      <p:bldP spid="66" grpId="0" autoUpdateAnimBg="0"/>
      <p:bldP spid="81" grpId="0" autoUpdateAnimBg="0"/>
      <p:bldP spid="82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7213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60071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303195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36630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85444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86160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84755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303864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302459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7165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10983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7899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10983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76300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92695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90804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75378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525870"/>
                <a:ext cx="1057148" cy="52039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881434" y="263210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936758" y="262245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678617" y="2622458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63215" y="263210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881434" y="323008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6758" y="322044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678617" y="322044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63215" y="323008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dirty="0"/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270156" y="3772090"/>
            <a:ext cx="138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 0</a:t>
            </a:r>
            <a:endParaRPr lang="en-GB" dirty="0">
              <a:latin typeface="+mn-lt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6123885" y="3720433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6865744" y="3720433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550342" y="373007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6123885" y="418209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9"/>
              <p:cNvSpPr txBox="1">
                <a:spLocks noChangeArrowheads="1"/>
              </p:cNvSpPr>
              <p:nvPr/>
            </p:nvSpPr>
            <p:spPr bwMode="auto">
              <a:xfrm>
                <a:off x="6743292" y="4118430"/>
                <a:ext cx="1542780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8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3292" y="4118430"/>
                <a:ext cx="1542780" cy="7862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6550342" y="419174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971902" y="4927720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baseline="30000" dirty="0"/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6865744" y="4927720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endParaRPr lang="en-GB" baseline="30000" dirty="0">
              <a:latin typeface="+mn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50342" y="4937365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6128461" y="5309515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baseline="30000" dirty="0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6865744" y="5309515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8 000 </a:t>
            </a:r>
            <a:endParaRPr lang="en-GB" baseline="30000" dirty="0">
              <a:latin typeface="+mn-lt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550342" y="531916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6192687" y="5757615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 Box 9"/>
              <p:cNvSpPr txBox="1">
                <a:spLocks noChangeArrowheads="1"/>
              </p:cNvSpPr>
              <p:nvPr/>
            </p:nvSpPr>
            <p:spPr bwMode="auto">
              <a:xfrm>
                <a:off x="6662491" y="5757615"/>
                <a:ext cx="1542780" cy="525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8 000</m:t>
                          </m:r>
                        </m:e>
                      </m:rad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9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2491" y="5757615"/>
                <a:ext cx="1542780" cy="525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6550342" y="576726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6865744" y="630926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20</a:t>
            </a:r>
            <a:endParaRPr lang="en-GB" baseline="30000" dirty="0">
              <a:latin typeface="+mn-lt"/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6192687" y="6299618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/>
          </a:p>
        </p:txBody>
      </p:sp>
      <p:sp>
        <p:nvSpPr>
          <p:cNvPr id="98" name="Rectangle 97"/>
          <p:cNvSpPr/>
          <p:nvPr/>
        </p:nvSpPr>
        <p:spPr>
          <a:xfrm>
            <a:off x="6550342" y="630926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52" name="Rectangle 51">
            <a:hlinkClick r:id="rId6"/>
            <a:extLst>
              <a:ext uri="{FF2B5EF4-FFF2-40B4-BE49-F238E27FC236}">
                <a16:creationId xmlns:a16="http://schemas.microsoft.com/office/drawing/2014/main" id="{9DA2D72C-5F95-40C2-85A0-C866E9C7E970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>
            <a:hlinkClick r:id="rId6"/>
            <a:extLst>
              <a:ext uri="{FF2B5EF4-FFF2-40B4-BE49-F238E27FC236}">
                <a16:creationId xmlns:a16="http://schemas.microsoft.com/office/drawing/2014/main" id="{45DAF300-080F-46F1-9971-06BF5D7BEE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utoUpdateAnimBg="0"/>
      <p:bldP spid="81" grpId="0" autoUpdateAnimBg="0"/>
      <p:bldP spid="82" grpId="0"/>
      <p:bldP spid="60" grpId="0" autoUpdateAnimBg="0"/>
      <p:bldP spid="61" grpId="0" autoUpdateAnimBg="0"/>
      <p:bldP spid="76" grpId="0" autoUpdateAnimBg="0"/>
      <p:bldP spid="77" grpId="0"/>
      <p:bldP spid="78" grpId="0" autoUpdateAnimBg="0"/>
      <p:bldP spid="79" grpId="0" autoUpdateAnimBg="0"/>
      <p:bldP spid="80" grpId="0" autoUpdateAnimBg="0"/>
      <p:bldP spid="83" grpId="0"/>
      <p:bldP spid="84" grpId="0" autoUpdateAnimBg="0"/>
      <p:bldP spid="85" grpId="0" autoUpdateAnimBg="0"/>
      <p:bldP spid="86" grpId="0"/>
      <p:bldP spid="87" grpId="0" autoUpdateAnimBg="0"/>
      <p:bldP spid="88" grpId="0" autoUpdateAnimBg="0"/>
      <p:bldP spid="89" grpId="0"/>
      <p:bldP spid="90" grpId="0" autoUpdateAnimBg="0"/>
      <p:bldP spid="91" grpId="0" autoUpdateAnimBg="0"/>
      <p:bldP spid="92" grpId="0"/>
      <p:bldP spid="93" grpId="0" autoUpdateAnimBg="0"/>
      <p:bldP spid="94" grpId="0" autoUpdateAnimBg="0"/>
      <p:bldP spid="95" grpId="0"/>
      <p:bldP spid="96" grpId="0" autoUpdateAnimBg="0"/>
      <p:bldP spid="97" grpId="0" autoUpdateAnimBg="0"/>
      <p:bldP spid="9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A486DE6-56AA-470A-B098-B31830625E61}" vid="{F4A86DA8-54E2-49B1-9DF1-B2111BA4D86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4a_IBAA</Template>
  <TotalTime>7392</TotalTime>
  <Words>2965</Words>
  <Application>Microsoft Office PowerPoint</Application>
  <PresentationFormat>On-screen Show (4:3)</PresentationFormat>
  <Paragraphs>346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Cambria Math</vt:lpstr>
      <vt:lpstr>Comic Sans MS</vt:lpstr>
      <vt:lpstr>Times New Roman</vt:lpstr>
      <vt:lpstr>Wingdings 2</vt:lpstr>
      <vt:lpstr>Theme1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PowerPoint Presentation</vt:lpstr>
    </vt:vector>
  </TitlesOfParts>
  <Company>powerpointmaths.com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Straight Line Graphs (Equation of)</dc:title>
  <dc:creator>Mathssupport</dc:creator>
  <cp:lastModifiedBy>Orlando Hurtado</cp:lastModifiedBy>
  <cp:revision>91</cp:revision>
  <dcterms:created xsi:type="dcterms:W3CDTF">2003-10-18T16:09:26Z</dcterms:created>
  <dcterms:modified xsi:type="dcterms:W3CDTF">2023-02-15T05:20:52Z</dcterms:modified>
</cp:coreProperties>
</file>