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9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07/06/2020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7 June 2020</a:t>
            </a:fld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78944EB6-AE06-43F3-AF5B-1D7F1ABBE6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68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36E91619-D653-4AD1-A480-C8531DD90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2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CEAAA656-9656-42D6-9326-D1A816EF42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1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78490E67-7776-4E31-B601-05B627DF56CD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77ADD4A4-4853-4923-A648-097E8B0435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AFF28BA9-1A8C-43A6-BB34-9B1C458320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5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6B09CF0B-CC02-497E-8992-3CAC126C5B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1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C88571FB-51FA-45AF-988A-AF2E99B95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66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26C98B0A-C3D4-4518-8343-B723DB3C3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AB10DE60-203C-4864-83E0-13243092A5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8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8932116C-ADCA-49C2-AB18-D49BA96A9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6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98B47E5D-FA52-4352-816E-922BB81EBD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7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6/7/2020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FD4041F-C231-4D45-B2CD-479527D88CB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7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9" Type="http://schemas.openxmlformats.org/officeDocument/2006/relationships/image" Target="../media/image46.png"/><Relationship Id="rId21" Type="http://schemas.openxmlformats.org/officeDocument/2006/relationships/image" Target="../media/image28.png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47" Type="http://schemas.openxmlformats.org/officeDocument/2006/relationships/image" Target="../media/image54.png"/><Relationship Id="rId50" Type="http://schemas.openxmlformats.org/officeDocument/2006/relationships/image" Target="../media/image57.png"/><Relationship Id="rId55" Type="http://schemas.openxmlformats.org/officeDocument/2006/relationships/image" Target="../media/image62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38" Type="http://schemas.openxmlformats.org/officeDocument/2006/relationships/image" Target="../media/image45.png"/><Relationship Id="rId46" Type="http://schemas.openxmlformats.org/officeDocument/2006/relationships/image" Target="../media/image53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41" Type="http://schemas.openxmlformats.org/officeDocument/2006/relationships/image" Target="../media/image48.png"/><Relationship Id="rId54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45" Type="http://schemas.openxmlformats.org/officeDocument/2006/relationships/image" Target="../media/image52.png"/><Relationship Id="rId53" Type="http://schemas.openxmlformats.org/officeDocument/2006/relationships/image" Target="../media/image60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36" Type="http://schemas.openxmlformats.org/officeDocument/2006/relationships/image" Target="../media/image43.png"/><Relationship Id="rId49" Type="http://schemas.openxmlformats.org/officeDocument/2006/relationships/image" Target="../media/image56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4" Type="http://schemas.openxmlformats.org/officeDocument/2006/relationships/image" Target="../media/image51.png"/><Relationship Id="rId52" Type="http://schemas.openxmlformats.org/officeDocument/2006/relationships/image" Target="../media/image59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35" Type="http://schemas.openxmlformats.org/officeDocument/2006/relationships/image" Target="../media/image42.png"/><Relationship Id="rId43" Type="http://schemas.openxmlformats.org/officeDocument/2006/relationships/image" Target="../media/image50.png"/><Relationship Id="rId48" Type="http://schemas.openxmlformats.org/officeDocument/2006/relationships/image" Target="../media/image55.png"/><Relationship Id="rId56" Type="http://schemas.openxmlformats.org/officeDocument/2006/relationships/hyperlink" Target="http://www.mathssupport.org/" TargetMode="External"/><Relationship Id="rId8" Type="http://schemas.openxmlformats.org/officeDocument/2006/relationships/image" Target="../media/image15.png"/><Relationship Id="rId51" Type="http://schemas.openxmlformats.org/officeDocument/2006/relationships/image" Target="../media/image58.png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64.png"/><Relationship Id="rId7" Type="http://schemas.openxmlformats.org/officeDocument/2006/relationships/image" Target="../media/image660.png"/><Relationship Id="rId12" Type="http://schemas.openxmlformats.org/officeDocument/2006/relationships/image" Target="../media/image71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0.png"/><Relationship Id="rId11" Type="http://schemas.openxmlformats.org/officeDocument/2006/relationships/image" Target="../media/image70.png"/><Relationship Id="rId5" Type="http://schemas.openxmlformats.org/officeDocument/2006/relationships/image" Target="../media/image66.png"/><Relationship Id="rId10" Type="http://schemas.openxmlformats.org/officeDocument/2006/relationships/image" Target="../media/image69.png"/><Relationship Id="rId4" Type="http://schemas.openxmlformats.org/officeDocument/2006/relationships/image" Target="../media/image65.png"/><Relationship Id="rId9" Type="http://schemas.openxmlformats.org/officeDocument/2006/relationships/image" Target="../media/image6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3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20700" indent="-520700" algn="l"/>
            <a:r>
              <a:rPr lang="en-US" dirty="0"/>
              <a:t>LO: To understand and use discrete random variable distributions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Discrete random variables and distributions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123B4BA-AAFE-4D60-B87A-F932BC1992E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27 Marcador de fecha">
            <a:extLst>
              <a:ext uri="{FF2B5EF4-FFF2-40B4-BE49-F238E27FC236}">
                <a16:creationId xmlns:a16="http://schemas.microsoft.com/office/drawing/2014/main" id="{85C8E165-37BC-41E6-8F83-D7D3A942A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7 June 2020</a:t>
            </a:fld>
            <a:endParaRPr lang="en-US" dirty="0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4676BD26-D89A-4663-B213-49CF969010C4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287337" y="119575"/>
            <a:ext cx="85693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 dirty="0">
                <a:solidFill>
                  <a:srgbClr val="33CC33"/>
                </a:solidFill>
                <a:latin typeface="+mn-lt"/>
              </a:rPr>
              <a:t>Random Variables.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54737" y="1541980"/>
            <a:ext cx="8265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A </a:t>
            </a: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random variable </a:t>
            </a:r>
            <a:r>
              <a:rPr lang="en-GB" altLang="en-US" sz="2400" dirty="0">
                <a:latin typeface="+mn-lt"/>
              </a:rPr>
              <a:t>is a quantity whose value depends on chance.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552449" y="936734"/>
            <a:ext cx="2598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DEFINITIONS.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39904" y="2524778"/>
            <a:ext cx="8569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We usually use capital letters to represent random variables.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54737" y="5921805"/>
            <a:ext cx="85544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time (in seconds) it takes to run a 100m race.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5886" y="3355775"/>
            <a:ext cx="81787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following are all examples of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random variables</a:t>
            </a:r>
            <a:r>
              <a:rPr lang="en-GB" altLang="en-US" dirty="0">
                <a:solidFill>
                  <a:schemeClr val="folHlink"/>
                </a:solidFill>
              </a:rPr>
              <a:t>: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31968" y="3832025"/>
            <a:ext cx="83843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heads obtained when a coin is tossed four times;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54737" y="4726176"/>
            <a:ext cx="82657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mass (in grams) of crisps in a packet;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31967" y="5313151"/>
            <a:ext cx="8577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cars that pass a checkpoint in a minute;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6F1ECAE9-36AA-4B63-9311-A28B3E4E521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BEB3126-5E44-44F5-A298-D30727D0DDDA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build="p"/>
      <p:bldP spid="8" grpId="0"/>
      <p:bldP spid="9" grpId="0" build="p"/>
      <p:bldP spid="10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19249" y="131950"/>
            <a:ext cx="85693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 dirty="0">
                <a:solidFill>
                  <a:srgbClr val="33CC33"/>
                </a:solidFill>
                <a:latin typeface="+mn-lt"/>
              </a:rPr>
              <a:t>Random Variables.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03096" y="1008139"/>
            <a:ext cx="854677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n-lt"/>
                <a:cs typeface="+mn-cs"/>
              </a:rPr>
              <a:t>There are two basic types of </a:t>
            </a:r>
            <a:r>
              <a:rPr lang="en-GB" altLang="en-US" b="1" dirty="0">
                <a:solidFill>
                  <a:srgbClr val="FF0000"/>
                </a:solidFill>
                <a:latin typeface="+mn-lt"/>
                <a:cs typeface="+mn-cs"/>
              </a:rPr>
              <a:t>random variables</a:t>
            </a:r>
            <a:r>
              <a:rPr lang="en-GB" altLang="en-US" dirty="0">
                <a:solidFill>
                  <a:schemeClr val="folHlink"/>
                </a:solidFill>
                <a:latin typeface="+mn-lt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437782" y="1528225"/>
            <a:ext cx="8265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Discrete random variables – </a:t>
            </a:r>
            <a:r>
              <a:rPr lang="en-GB" altLang="en-US" sz="2400" dirty="0">
                <a:latin typeface="+mn-lt"/>
              </a:rPr>
              <a:t>These have a finite or countable number of possible values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118" y="4137775"/>
            <a:ext cx="8265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Continuous random variables – </a:t>
            </a:r>
            <a:r>
              <a:rPr lang="en-GB" altLang="en-US" sz="2400" dirty="0">
                <a:latin typeface="+mn-lt"/>
              </a:rPr>
              <a:t>These can take any value in some interval.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04668" y="2786032"/>
            <a:ext cx="83984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heads obtained when a coin is tossed four times;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87454" y="3559983"/>
            <a:ext cx="8662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cars that pass a checkpoint in a minute;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09146" y="5921805"/>
            <a:ext cx="8442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time (in seconds) it takes to run a 100m race.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32586" y="5416304"/>
            <a:ext cx="84188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mass (in grams) of crisps in a packet;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7235" y="2321295"/>
            <a:ext cx="1968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1001" y="4972305"/>
            <a:ext cx="1968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EXAMPLES.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7386E42C-1D48-408F-BF20-E88538E2D050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A284679B-E198-486D-8B14-4F0674A2C84A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 build="p"/>
      <p:bldP spid="8" grpId="0" build="p"/>
      <p:bldP spid="9" grpId="0" build="p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46582" y="538670"/>
            <a:ext cx="861453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  <a:cs typeface="+mn-cs"/>
              </a:rPr>
              <a:t>A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probability distribution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for a discrete random variable is a list of each possible value of the random variable and the probability that each outcome occurs.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8262" y="2688666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87561" y="2705085"/>
            <a:ext cx="75190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Let</a:t>
            </a:r>
            <a:r>
              <a:rPr lang="en-GB" altLang="en-US" sz="2400" dirty="0"/>
              <a:t> </a:t>
            </a:r>
            <a:r>
              <a:rPr lang="en-GB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sz="2400" dirty="0"/>
              <a:t> = </a:t>
            </a:r>
            <a:r>
              <a:rPr lang="en-GB" altLang="en-US" sz="2400" dirty="0">
                <a:latin typeface="+mn-lt"/>
              </a:rPr>
              <a:t>the score on a 6 sided die when it is rolled.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9684" y="303504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We use </a:t>
            </a:r>
            <a:r>
              <a:rPr lang="en-GB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sz="2400" dirty="0"/>
              <a:t> </a:t>
            </a:r>
            <a:r>
              <a:rPr lang="en-GB" altLang="en-US" sz="2400" dirty="0">
                <a:latin typeface="+mn-lt"/>
              </a:rPr>
              <a:t>(lower case) for the actual measured values.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783" y="4542384"/>
            <a:ext cx="79209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We can use some special notation: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6783" y="4942612"/>
            <a:ext cx="1546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P(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sz="2400" dirty="0"/>
              <a:t> = 3) =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17015" y="4939520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= 1/6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8511" y="5387519"/>
            <a:ext cx="1711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P(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sz="2400" dirty="0"/>
              <a:t> ≥ 4) 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43845" y="5756682"/>
            <a:ext cx="264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1/6 + 1/6 + 1/6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503142" y="6138020"/>
            <a:ext cx="82809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Notice that the sum of the probabilities is 1.</a:t>
            </a:r>
          </a:p>
        </p:txBody>
      </p:sp>
      <p:graphicFrame>
        <p:nvGraphicFramePr>
          <p:cNvPr id="20" name="Group 1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749705"/>
              </p:ext>
            </p:extLst>
          </p:nvPr>
        </p:nvGraphicFramePr>
        <p:xfrm>
          <a:off x="1043608" y="3483989"/>
          <a:ext cx="6370935" cy="1093722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1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689605" y="3943424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605" y="3943424"/>
                <a:ext cx="381836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95079" y="3943717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079" y="3943717"/>
                <a:ext cx="381836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452698" y="3943717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698" y="3943717"/>
                <a:ext cx="381836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227411" y="3949742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411" y="3949742"/>
                <a:ext cx="381836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002124" y="3943424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124" y="3943424"/>
                <a:ext cx="381836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796218" y="3949449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218" y="3949449"/>
                <a:ext cx="381836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2051751" y="4950986"/>
            <a:ext cx="694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the probability that the score is 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051749" y="5369957"/>
            <a:ext cx="6601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the probability of a score of 4 or greater</a:t>
            </a:r>
          </a:p>
        </p:txBody>
      </p:sp>
      <p:sp>
        <p:nvSpPr>
          <p:cNvPr id="4" name="Oval 3"/>
          <p:cNvSpPr/>
          <p:nvPr/>
        </p:nvSpPr>
        <p:spPr>
          <a:xfrm>
            <a:off x="5227411" y="3943424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011814" y="3947759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819959" y="3948795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416369" y="5756681"/>
            <a:ext cx="952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3/6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5329612" y="5756389"/>
            <a:ext cx="790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½ </a:t>
            </a:r>
            <a:endParaRPr lang="en-GB" sz="2400" dirty="0"/>
          </a:p>
        </p:txBody>
      </p:sp>
      <p:sp>
        <p:nvSpPr>
          <p:cNvPr id="33" name="Oval 32"/>
          <p:cNvSpPr/>
          <p:nvPr/>
        </p:nvSpPr>
        <p:spPr>
          <a:xfrm>
            <a:off x="4443008" y="3940420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297EDBFF-4531-4003-8C5B-892555FDA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1606518"/>
            <a:ext cx="89096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probability distribution function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of a discrete random variable assigns a probability to each value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of the variable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. 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)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)</a:t>
            </a:r>
          </a:p>
        </p:txBody>
      </p:sp>
      <p:sp>
        <p:nvSpPr>
          <p:cNvPr id="35" name="Rectangle 34">
            <a:hlinkClick r:id="rId8"/>
            <a:extLst>
              <a:ext uri="{FF2B5EF4-FFF2-40B4-BE49-F238E27FC236}">
                <a16:creationId xmlns:a16="http://schemas.microsoft.com/office/drawing/2014/main" id="{9FCFA45B-9696-44AA-850A-EED9897E179C}"/>
              </a:ext>
            </a:extLst>
          </p:cNvPr>
          <p:cNvSpPr/>
          <p:nvPr/>
        </p:nvSpPr>
        <p:spPr>
          <a:xfrm flipH="1">
            <a:off x="8074855" y="590842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8"/>
            <a:extLst>
              <a:ext uri="{FF2B5EF4-FFF2-40B4-BE49-F238E27FC236}">
                <a16:creationId xmlns:a16="http://schemas.microsoft.com/office/drawing/2014/main" id="{E49033AF-9F19-4CF0-ABDE-37137157AB29}"/>
              </a:ext>
            </a:extLst>
          </p:cNvPr>
          <p:cNvSpPr/>
          <p:nvPr/>
        </p:nvSpPr>
        <p:spPr>
          <a:xfrm flipH="1">
            <a:off x="803028" y="627418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2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" grpId="0" animBg="1"/>
      <p:bldP spid="29" grpId="0" animBg="1"/>
      <p:bldP spid="30" grpId="0" animBg="1"/>
      <p:bldP spid="31" grpId="0"/>
      <p:bldP spid="32" grpId="0"/>
      <p:bldP spid="33" grpId="0" animBg="1"/>
      <p:bldP spid="33" grpId="1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344" y="561926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2:</a:t>
            </a:r>
          </a:p>
        </p:txBody>
      </p:sp>
      <p:sp>
        <p:nvSpPr>
          <p:cNvPr id="5" name="Rectangle 4"/>
          <p:cNvSpPr/>
          <p:nvPr/>
        </p:nvSpPr>
        <p:spPr>
          <a:xfrm>
            <a:off x="2018111" y="562018"/>
            <a:ext cx="6953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Let </a:t>
            </a:r>
            <a:r>
              <a:rPr lang="en-GB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be the random variable that represents the</a:t>
            </a:r>
          </a:p>
        </p:txBody>
      </p:sp>
      <p:sp>
        <p:nvSpPr>
          <p:cNvPr id="6" name="Rectangle 5"/>
          <p:cNvSpPr/>
          <p:nvPr/>
        </p:nvSpPr>
        <p:spPr>
          <a:xfrm>
            <a:off x="375861" y="1215954"/>
            <a:ext cx="6768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Tabulate the probability distribution for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244408" y="1479992"/>
                <a:ext cx="797911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1479992"/>
                <a:ext cx="797911" cy="554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244408" y="203495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2034952"/>
                <a:ext cx="797911" cy="5599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244408" y="258991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2589912"/>
                <a:ext cx="797911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244408" y="314487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3144872"/>
                <a:ext cx="797911" cy="5599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244408" y="369983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3699832"/>
                <a:ext cx="797911" cy="5599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244408" y="4242499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4242499"/>
                <a:ext cx="797911" cy="5599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244408" y="4785166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4785166"/>
                <a:ext cx="797911" cy="5599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812360" y="1479992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1479992"/>
                <a:ext cx="550856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380312" y="1479992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1479992"/>
                <a:ext cx="550856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181434" y="1479992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434" y="1479992"/>
                <a:ext cx="359393" cy="5549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030675" y="1625579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GB" altLang="en-US" sz="1800" dirty="0"/>
              <a:t> sixes) 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61572" y="1601692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62356" y="1993714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20" name="Straight Connector 19"/>
          <p:cNvCxnSpPr>
            <a:cxnSpLocks/>
          </p:cNvCxnSpPr>
          <p:nvPr/>
        </p:nvCxnSpPr>
        <p:spPr>
          <a:xfrm flipH="1">
            <a:off x="4773956" y="1786358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828487" y="2092724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298860" y="1884975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60788" y="2695211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61572" y="3087233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560004" y="3735595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560788" y="4127617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59220" y="4770020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60004" y="5162042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244408" y="5268487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5268487"/>
                <a:ext cx="797911" cy="5599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4330327" y="2837440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4800699" y="2898398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855230" y="3204764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35" idx="1"/>
          </p:cNvCxnSpPr>
          <p:nvPr/>
        </p:nvCxnSpPr>
        <p:spPr>
          <a:xfrm>
            <a:off x="3340504" y="2692614"/>
            <a:ext cx="989823" cy="467992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795303" y="2529066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4782932" y="3842646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37463" y="4149012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3768" y="3941263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3346581" y="4180184"/>
            <a:ext cx="934713" cy="590313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325235" y="4893728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4795607" y="4954686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850138" y="5261052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6" idx="1"/>
          </p:cNvCxnSpPr>
          <p:nvPr/>
        </p:nvCxnSpPr>
        <p:spPr>
          <a:xfrm>
            <a:off x="3335412" y="4748902"/>
            <a:ext cx="989823" cy="467992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775354" y="4493021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51" name="Straight Connector 50"/>
          <p:cNvCxnSpPr>
            <a:stCxn id="41" idx="1"/>
          </p:cNvCxnSpPr>
          <p:nvPr/>
        </p:nvCxnSpPr>
        <p:spPr>
          <a:xfrm flipH="1">
            <a:off x="1181022" y="2713732"/>
            <a:ext cx="1614281" cy="1128914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0" idx="1"/>
          </p:cNvCxnSpPr>
          <p:nvPr/>
        </p:nvCxnSpPr>
        <p:spPr>
          <a:xfrm flipH="1" flipV="1">
            <a:off x="1181022" y="3842646"/>
            <a:ext cx="1594332" cy="973541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Group 1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42426"/>
              </p:ext>
            </p:extLst>
          </p:nvPr>
        </p:nvGraphicFramePr>
        <p:xfrm>
          <a:off x="174746" y="5221325"/>
          <a:ext cx="3624183" cy="1004061"/>
        </p:xfrm>
        <a:graphic>
          <a:graphicData uri="http://schemas.openxmlformats.org/drawingml/2006/table">
            <a:tbl>
              <a:tblPr/>
              <a:tblGrid>
                <a:gridCol w="1140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1294465" y="5623107"/>
                <a:ext cx="577402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465" y="5623107"/>
                <a:ext cx="577402" cy="5599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2009113" y="5639320"/>
                <a:ext cx="463588" cy="559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113" y="5639320"/>
                <a:ext cx="463588" cy="5590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2652316" y="5639320"/>
                <a:ext cx="463588" cy="559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316" y="5639320"/>
                <a:ext cx="463588" cy="55906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3215010" y="5632286"/>
                <a:ext cx="577402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010" y="5632286"/>
                <a:ext cx="577402" cy="55496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>
            <a:off x="3351673" y="2123896"/>
            <a:ext cx="934713" cy="590313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7809605" y="207489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2074899"/>
                <a:ext cx="550856" cy="55496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7377557" y="207489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2074899"/>
                <a:ext cx="550856" cy="55496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7178679" y="207489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2074899"/>
                <a:ext cx="359393" cy="55496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6027920" y="2220486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00CC00"/>
                </a:solidFill>
              </a:rPr>
              <a:t>2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7809605" y="263250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2632509"/>
                <a:ext cx="550856" cy="55496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7377557" y="263250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2632509"/>
                <a:ext cx="550856" cy="55496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7178679" y="263250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2632509"/>
                <a:ext cx="359393" cy="55496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6027920" y="2724308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00CC00"/>
                </a:solidFill>
              </a:rPr>
              <a:t>2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7809605" y="3175121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3175121"/>
                <a:ext cx="550856" cy="55496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7377557" y="3175121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3175121"/>
                <a:ext cx="550856" cy="55496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7178679" y="3175121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3175121"/>
                <a:ext cx="359393" cy="55496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6027920" y="3266920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6600"/>
                </a:solidFill>
              </a:rPr>
              <a:t>1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7809605" y="371773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3717733"/>
                <a:ext cx="550856" cy="55496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7377557" y="371773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3717733"/>
                <a:ext cx="550856" cy="55496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7178679" y="371773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3717733"/>
                <a:ext cx="359393" cy="55496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6027920" y="3782638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00CC00"/>
                </a:solidFill>
              </a:rPr>
              <a:t>2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7822813" y="4259938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813" y="4259938"/>
                <a:ext cx="550856" cy="55496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7390765" y="4259938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765" y="4259938"/>
                <a:ext cx="550856" cy="55496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7191887" y="4259938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887" y="4259938"/>
                <a:ext cx="359393" cy="55496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6041128" y="4351737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6600"/>
                </a:solidFill>
              </a:rPr>
              <a:t>1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7809605" y="476119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4761193"/>
                <a:ext cx="550856" cy="55496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7377557" y="476119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4761193"/>
                <a:ext cx="550856" cy="55496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7178679" y="476119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4761193"/>
                <a:ext cx="359393" cy="55496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6027920" y="4866439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6600"/>
                </a:solidFill>
              </a:rPr>
              <a:t>1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7809605" y="530251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5302519"/>
                <a:ext cx="550856" cy="55496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7377557" y="530251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5302519"/>
                <a:ext cx="550856" cy="55496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7178679" y="530251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5302519"/>
                <a:ext cx="359393" cy="55496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6027920" y="5448106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0000"/>
                </a:solidFill>
              </a:rPr>
              <a:t>0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1662060" y="281787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060" y="2817873"/>
                <a:ext cx="359393" cy="55496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1662060" y="429181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060" y="4291819"/>
                <a:ext cx="359393" cy="55496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/>
              <p:cNvSpPr/>
              <p:nvPr/>
            </p:nvSpPr>
            <p:spPr>
              <a:xfrm>
                <a:off x="3798644" y="503867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44" y="5038673"/>
                <a:ext cx="359393" cy="55496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5308796" y="529794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796" y="5297943"/>
                <a:ext cx="359393" cy="55496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5322990" y="411373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990" y="4113733"/>
                <a:ext cx="359393" cy="55496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3801629" y="293946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629" y="2939469"/>
                <a:ext cx="359393" cy="55496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5338833" y="3159297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833" y="3159297"/>
                <a:ext cx="359393" cy="55496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5281834" y="2071191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834" y="2071191"/>
                <a:ext cx="359393" cy="55496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3798644" y="3863320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44" y="3863320"/>
                <a:ext cx="359393" cy="554960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3798644" y="1825968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44" y="1825968"/>
                <a:ext cx="359393" cy="554960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5265196" y="1500678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196" y="1500678"/>
                <a:ext cx="359393" cy="55496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5308981" y="2616974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981" y="2616974"/>
                <a:ext cx="359393" cy="55496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5322991" y="3628452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991" y="3628452"/>
                <a:ext cx="359393" cy="55496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5308796" y="4684725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796" y="4684725"/>
                <a:ext cx="359393" cy="55496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4568775" y="6115596"/>
                <a:ext cx="63831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775" y="6115596"/>
                <a:ext cx="638316" cy="618311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4998692" y="6131809"/>
                <a:ext cx="72167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692" y="6131809"/>
                <a:ext cx="721672" cy="617348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5539368" y="6131809"/>
                <a:ext cx="72167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368" y="6131809"/>
                <a:ext cx="721672" cy="617348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6065074" y="6134117"/>
                <a:ext cx="84991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074" y="6134117"/>
                <a:ext cx="849913" cy="612732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6883949" y="6198384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533965" y="6244269"/>
            <a:ext cx="3121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/>
              <a:t>The sum of the probabilities is: </a:t>
            </a:r>
            <a:endParaRPr lang="en-GB" sz="1800" dirty="0"/>
          </a:p>
        </p:txBody>
      </p:sp>
      <p:sp>
        <p:nvSpPr>
          <p:cNvPr id="2" name="Rectangle 1"/>
          <p:cNvSpPr/>
          <p:nvPr/>
        </p:nvSpPr>
        <p:spPr>
          <a:xfrm>
            <a:off x="404526" y="871458"/>
            <a:ext cx="8471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number of sixes obtained when a fair die is rolled three times.</a:t>
            </a:r>
          </a:p>
        </p:txBody>
      </p:sp>
      <p:sp>
        <p:nvSpPr>
          <p:cNvPr id="109" name="Rectangle 108">
            <a:hlinkClick r:id="rId56"/>
            <a:extLst>
              <a:ext uri="{FF2B5EF4-FFF2-40B4-BE49-F238E27FC236}">
                <a16:creationId xmlns:a16="http://schemas.microsoft.com/office/drawing/2014/main" id="{80F7196D-3EF8-4623-BF91-FCB937A85999}"/>
              </a:ext>
            </a:extLst>
          </p:cNvPr>
          <p:cNvSpPr/>
          <p:nvPr/>
        </p:nvSpPr>
        <p:spPr>
          <a:xfrm flipH="1">
            <a:off x="6478476" y="6073028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0" name="Rectangle 109">
            <a:hlinkClick r:id="rId56"/>
            <a:extLst>
              <a:ext uri="{FF2B5EF4-FFF2-40B4-BE49-F238E27FC236}">
                <a16:creationId xmlns:a16="http://schemas.microsoft.com/office/drawing/2014/main" id="{2CF34577-C0E1-4981-AB95-F5979DE86960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 Box 4">
            <a:extLst>
              <a:ext uri="{FF2B5EF4-FFF2-40B4-BE49-F238E27FC236}">
                <a16:creationId xmlns:a16="http://schemas.microsoft.com/office/drawing/2014/main" id="{176AD9F8-EE47-4374-9ABB-45DCF8D46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</p:spTree>
    <p:extLst>
      <p:ext uri="{BB962C8B-B14F-4D97-AF65-F5344CB8AC3E}">
        <p14:creationId xmlns:p14="http://schemas.microsoft.com/office/powerpoint/2010/main" val="345753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6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41" grpId="0"/>
      <p:bldP spid="44" grpId="0"/>
      <p:bldP spid="46" grpId="0"/>
      <p:bldP spid="50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56" grpId="0"/>
      <p:bldP spid="1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999606" y="2809208"/>
                <a:ext cx="676787" cy="676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606" y="2809208"/>
                <a:ext cx="676787" cy="6768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443056" y="2825421"/>
                <a:ext cx="769249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56" y="2825421"/>
                <a:ext cx="769249" cy="6756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983732" y="2825421"/>
                <a:ext cx="769249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732" y="2825421"/>
                <a:ext cx="769249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509438" y="2827729"/>
                <a:ext cx="91191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438" y="2827729"/>
                <a:ext cx="911916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307186" y="2975285"/>
            <a:ext cx="521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52085" y="1194873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085" y="1194873"/>
                <a:ext cx="381836" cy="612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50909" y="626622"/>
            <a:ext cx="7526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In the Example 1 </a:t>
            </a:r>
            <a:r>
              <a:rPr lang="en-GB" altLang="en-US" sz="2400" dirty="0">
                <a:latin typeface="Comic Sans MS" panose="030F0702030302020204" pitchFamily="66" charset="0"/>
              </a:rPr>
              <a:t>The sum of the probabilities is: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933921" y="1173678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921" y="1173678"/>
                <a:ext cx="593432" cy="612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34570" y="1166726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70" y="1166726"/>
                <a:ext cx="593432" cy="6127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916006" y="1150513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006" y="1150513"/>
                <a:ext cx="593432" cy="6127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417552" y="1154972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552" y="1154972"/>
                <a:ext cx="593432" cy="6127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866668" y="1151888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668" y="1151888"/>
                <a:ext cx="593432" cy="6127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6437746" y="1288426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02766" y="2200929"/>
            <a:ext cx="7526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In the Example 2 </a:t>
            </a:r>
            <a:r>
              <a:rPr lang="en-GB" altLang="en-US" sz="2400" dirty="0">
                <a:latin typeface="Comic Sans MS" panose="030F0702030302020204" pitchFamily="66" charset="0"/>
              </a:rPr>
              <a:t>The sum of the probabilities is: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9402" y="3775236"/>
            <a:ext cx="4168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For any random variable </a:t>
            </a:r>
            <a:r>
              <a:rPr lang="en-GB" altLang="en-US" sz="2400" b="1" i="1" dirty="0">
                <a:cs typeface="Times New Roman" panose="02020603050405020304" pitchFamily="18" charset="0"/>
              </a:rPr>
              <a:t>X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45743" y="3869933"/>
                <a:ext cx="858312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743" y="3869933"/>
                <a:ext cx="858312" cy="670761"/>
              </a:xfrm>
              <a:prstGeom prst="rect">
                <a:avLst/>
              </a:prstGeom>
              <a:blipFill>
                <a:blip r:embed="rId12"/>
                <a:stretch>
                  <a:fillRect r="-20567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6604727" y="4006068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7531" y="5235352"/>
            <a:ext cx="2874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1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6739" y="4720066"/>
            <a:ext cx="8348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Means that </a:t>
            </a:r>
            <a:r>
              <a:rPr lang="en-GB" altLang="en-US" sz="2400" dirty="0">
                <a:latin typeface="Comic Sans MS" panose="030F0702030302020204" pitchFamily="66" charset="0"/>
              </a:rPr>
              <a:t>the sum of the probabilities will always be 1.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9972" y="5691173"/>
            <a:ext cx="8531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Means that </a:t>
            </a:r>
            <a:r>
              <a:rPr lang="en-GB" altLang="en-US" sz="2400" dirty="0">
                <a:latin typeface="Comic Sans MS" panose="030F0702030302020204" pitchFamily="66" charset="0"/>
              </a:rPr>
              <a:t>a probability must always be between 0 and 1.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13"/>
            <a:extLst>
              <a:ext uri="{FF2B5EF4-FFF2-40B4-BE49-F238E27FC236}">
                <a16:creationId xmlns:a16="http://schemas.microsoft.com/office/drawing/2014/main" id="{EE72BA76-B572-44C2-AF47-CBCBCB966CD5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13"/>
            <a:extLst>
              <a:ext uri="{FF2B5EF4-FFF2-40B4-BE49-F238E27FC236}">
                <a16:creationId xmlns:a16="http://schemas.microsoft.com/office/drawing/2014/main" id="{335F8242-502F-4D6A-A313-F1B506256123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1649D054-4B9C-4CDC-B8C3-87E096438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</p:spTree>
    <p:extLst>
      <p:ext uri="{BB962C8B-B14F-4D97-AF65-F5344CB8AC3E}">
        <p14:creationId xmlns:p14="http://schemas.microsoft.com/office/powerpoint/2010/main" val="97817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043781" y="903565"/>
            <a:ext cx="7056438" cy="830997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b="1" dirty="0">
                <a:latin typeface="Comic Sans MS" panose="030F0702030302020204" pitchFamily="66" charset="0"/>
                <a:cs typeface="+mn-cs"/>
              </a:rPr>
              <a:t>Example 3: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random variable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has the probability distribution given below: 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0579" name="Group 11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31032012"/>
              </p:ext>
            </p:extLst>
          </p:nvPr>
        </p:nvGraphicFramePr>
        <p:xfrm>
          <a:off x="1349375" y="1904356"/>
          <a:ext cx="6445250" cy="914400"/>
        </p:xfrm>
        <a:graphic>
          <a:graphicData uri="http://schemas.openxmlformats.org/drawingml/2006/table">
            <a:tbl>
              <a:tblPr/>
              <a:tblGrid>
                <a:gridCol w="1389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0497" name="Text Box 33"/>
          <p:cNvSpPr txBox="1">
            <a:spLocks noChangeArrowheads="1"/>
          </p:cNvSpPr>
          <p:nvPr/>
        </p:nvSpPr>
        <p:spPr bwMode="auto">
          <a:xfrm>
            <a:off x="713815" y="3028157"/>
            <a:ext cx="324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Comic Sans MS" panose="030F0702030302020204" pitchFamily="66" charset="0"/>
                <a:cs typeface="+mn-cs"/>
              </a:rPr>
              <a:t>Find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i="1" dirty="0">
                <a:latin typeface="Times New Roman" panose="02020603050405020304" pitchFamily="18" charset="0"/>
              </a:rPr>
              <a:t>c</a:t>
            </a:r>
            <a:r>
              <a:rPr lang="en-GB" altLang="en-US" dirty="0"/>
              <a:t>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and 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>
                <a:latin typeface="Times New Roman" panose="02020603050405020304" pitchFamily="18" charset="0"/>
              </a:rPr>
              <a:t> </a:t>
            </a:r>
            <a:r>
              <a:rPr lang="en-GB" altLang="en-US" dirty="0">
                <a:latin typeface="+mn-lt"/>
                <a:cs typeface="+mn-cs"/>
              </a:rPr>
              <a:t>≥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3).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498" name="Text Box 34"/>
              <p:cNvSpPr txBox="1">
                <a:spLocks noChangeArrowheads="1"/>
              </p:cNvSpPr>
              <p:nvPr/>
            </p:nvSpPr>
            <p:spPr bwMode="auto">
              <a:xfrm>
                <a:off x="713815" y="3694330"/>
                <a:ext cx="7999879" cy="1700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                      ,		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2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3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2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= 1</a:t>
                </a:r>
              </a:p>
              <a:p>
                <a:pPr eaLnBrk="1" hangingPunct="1">
                  <a:spcBef>
                    <a:spcPct val="30000"/>
                  </a:spcBef>
                </a:pPr>
                <a:r>
                  <a:rPr lang="en-GB" alt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So,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			9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= 1</a:t>
                </a:r>
              </a:p>
              <a:p>
                <a:pPr eaLnBrk="1" hangingPunct="1">
                  <a:spcBef>
                    <a:spcPct val="30000"/>
                  </a:spcBef>
                </a:pPr>
                <a:r>
                  <a:rPr lang="en-GB" alt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Therefore	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	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0498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3815" y="3694330"/>
                <a:ext cx="7999879" cy="1700274"/>
              </a:xfrm>
              <a:prstGeom prst="rect">
                <a:avLst/>
              </a:prstGeom>
              <a:blipFill rotWithShape="0">
                <a:blip r:embed="rId3"/>
                <a:stretch>
                  <a:fillRect l="-1143" t="-2867" b="-3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0507" name="Text Box 43"/>
          <p:cNvSpPr txBox="1">
            <a:spLocks noChangeArrowheads="1"/>
          </p:cNvSpPr>
          <p:nvPr/>
        </p:nvSpPr>
        <p:spPr bwMode="auto">
          <a:xfrm>
            <a:off x="611188" y="5445125"/>
            <a:ext cx="8748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≥ 3) = P(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3) + P(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4) = 2</a:t>
            </a:r>
            <a:r>
              <a:rPr lang="en-GB" altLang="en-US" i="1" dirty="0">
                <a:latin typeface="Times New Roman" panose="02020603050405020304" pitchFamily="18" charset="0"/>
              </a:rPr>
              <a:t>c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c</a:t>
            </a:r>
            <a:r>
              <a:rPr lang="en-GB" altLang="en-US" dirty="0"/>
              <a:t> = </a:t>
            </a:r>
          </a:p>
        </p:txBody>
      </p:sp>
      <p:sp>
        <p:nvSpPr>
          <p:cNvPr id="8224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0508" name="Object 44"/>
          <p:cNvGraphicFramePr>
            <a:graphicFrameLocks noChangeAspect="1"/>
          </p:cNvGraphicFramePr>
          <p:nvPr/>
        </p:nvGraphicFramePr>
        <p:xfrm>
          <a:off x="6246813" y="5305425"/>
          <a:ext cx="12414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1244600" imgH="736600" progId="Equation.DSMT4">
                  <p:embed/>
                </p:oleObj>
              </mc:Choice>
              <mc:Fallback>
                <p:oleObj name="Equation" r:id="rId4" imgW="1244600" imgH="736600" progId="Equation.DSMT4">
                  <p:embed/>
                  <p:pic>
                    <p:nvPicPr>
                      <p:cNvPr id="190508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813" y="5305425"/>
                        <a:ext cx="1241425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60675" y="3591689"/>
                <a:ext cx="1329338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675" y="3591689"/>
                <a:ext cx="1329338" cy="6707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690013" y="3721224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957A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solidFill>
                <a:srgbClr val="957A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hlinkClick r:id="rId7"/>
            <a:extLst>
              <a:ext uri="{FF2B5EF4-FFF2-40B4-BE49-F238E27FC236}">
                <a16:creationId xmlns:a16="http://schemas.microsoft.com/office/drawing/2014/main" id="{ACF6B97A-FBC6-4F23-9BBC-79FEE52938C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7"/>
            <a:extLst>
              <a:ext uri="{FF2B5EF4-FFF2-40B4-BE49-F238E27FC236}">
                <a16:creationId xmlns:a16="http://schemas.microsoft.com/office/drawing/2014/main" id="{735A6EB5-D546-413A-ADC0-0B8DB531C0F7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ACFBB843-F051-4F0D-8D6D-68D0C65D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</p:spTree>
    <p:extLst>
      <p:ext uri="{BB962C8B-B14F-4D97-AF65-F5344CB8AC3E}">
        <p14:creationId xmlns:p14="http://schemas.microsoft.com/office/powerpoint/2010/main" val="407030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0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97" grpId="0" build="allAtOnce"/>
      <p:bldP spid="190498" grpId="0" uiExpand="1" build="allAtOnce"/>
      <p:bldP spid="190507" grpId="0" build="allAtOnce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90</TotalTime>
  <Words>826</Words>
  <Application>Microsoft Office PowerPoint</Application>
  <PresentationFormat>On-screen Show (4:3)</PresentationFormat>
  <Paragraphs>188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Discrete random variables and distributions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12</cp:revision>
  <dcterms:created xsi:type="dcterms:W3CDTF">2020-03-12T17:53:03Z</dcterms:created>
  <dcterms:modified xsi:type="dcterms:W3CDTF">2020-06-07T15:13:20Z</dcterms:modified>
</cp:coreProperties>
</file>