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9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6600"/>
    <a:srgbClr val="010066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4300C-1D14-445A-9D9D-39C2A4EAA819}" type="datetimeFigureOut">
              <a:rPr lang="en-GB" smtClean="0"/>
              <a:pPr/>
              <a:t>07/06/2020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5B982-10B9-466B-9B7C-7ADCCCDB1F6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133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7 June 2020</a:t>
            </a:fld>
            <a:endParaRPr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6" name="Picture 15" descr="A close up of a cage&#10;&#10;Description automatically generated">
            <a:extLst>
              <a:ext uri="{FF2B5EF4-FFF2-40B4-BE49-F238E27FC236}">
                <a16:creationId xmlns:a16="http://schemas.microsoft.com/office/drawing/2014/main" id="{78944EB6-AE06-43F3-AF5B-1D7F1ABBE6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0683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close up of a cage&#10;&#10;Description automatically generated">
            <a:extLst>
              <a:ext uri="{FF2B5EF4-FFF2-40B4-BE49-F238E27FC236}">
                <a16:creationId xmlns:a16="http://schemas.microsoft.com/office/drawing/2014/main" id="{36E91619-D653-4AD1-A480-C8531DD909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925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close up of a cage&#10;&#10;Description automatically generated">
            <a:extLst>
              <a:ext uri="{FF2B5EF4-FFF2-40B4-BE49-F238E27FC236}">
                <a16:creationId xmlns:a16="http://schemas.microsoft.com/office/drawing/2014/main" id="{CEAAA656-9656-42D6-9326-D1A816EF42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412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1410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195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sp>
        <p:nvSpPr>
          <p:cNvPr id="7" name="6 Rectángulo"/>
          <p:cNvSpPr/>
          <p:nvPr/>
        </p:nvSpPr>
        <p:spPr>
          <a:xfrm>
            <a:off x="62932" y="1449305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0" name="9 Rectángulo"/>
          <p:cNvSpPr/>
          <p:nvPr/>
        </p:nvSpPr>
        <p:spPr>
          <a:xfrm>
            <a:off x="62932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1" name="10 Rectángulo"/>
          <p:cNvSpPr/>
          <p:nvPr/>
        </p:nvSpPr>
        <p:spPr>
          <a:xfrm>
            <a:off x="62932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3" name="Picture 2" descr="A close up of a cage&#10;&#10;Description automatically generated">
            <a:extLst>
              <a:ext uri="{FF2B5EF4-FFF2-40B4-BE49-F238E27FC236}">
                <a16:creationId xmlns:a16="http://schemas.microsoft.com/office/drawing/2014/main" id="{0D075517-0C4E-4FFA-B9AE-AB862B5E4A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63C2F7D-6F78-4ED2-AFF9-6232EE6E4FB4}"/>
              </a:ext>
            </a:extLst>
          </p:cNvPr>
          <p:cNvSpPr txBox="1"/>
          <p:nvPr userDrawn="1"/>
        </p:nvSpPr>
        <p:spPr>
          <a:xfrm>
            <a:off x="5582392" y="406926"/>
            <a:ext cx="272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 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17706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sp>
        <p:nvSpPr>
          <p:cNvPr id="10" name="16 Marcador de pie de página">
            <a:extLst>
              <a:ext uri="{FF2B5EF4-FFF2-40B4-BE49-F238E27FC236}">
                <a16:creationId xmlns:a16="http://schemas.microsoft.com/office/drawing/2014/main" id="{78490E67-7776-4E31-B601-05B627DF56CD}"/>
              </a:ext>
            </a:extLst>
          </p:cNvPr>
          <p:cNvSpPr txBox="1">
            <a:spLocks/>
          </p:cNvSpPr>
          <p:nvPr userDrawn="1"/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l" defTabSz="914400" rtl="0" eaLnBrk="1" latinLnBrk="0" hangingPunct="1">
              <a:defRPr kumimoji="0"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1" name="Picture 10" descr="A close up of a cage&#10;&#10;Description automatically generated">
            <a:extLst>
              <a:ext uri="{FF2B5EF4-FFF2-40B4-BE49-F238E27FC236}">
                <a16:creationId xmlns:a16="http://schemas.microsoft.com/office/drawing/2014/main" id="{77ADD4A4-4853-4923-A648-097E8B0435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66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AFF28BA9-1A8C-43A6-BB34-9B1C458320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556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6B09CF0B-CC02-497E-8992-3CAC126C5B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31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C88571FB-51FA-45AF-988A-AF2E99B955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669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A close up of a cage&#10;&#10;Description automatically generated">
            <a:extLst>
              <a:ext uri="{FF2B5EF4-FFF2-40B4-BE49-F238E27FC236}">
                <a16:creationId xmlns:a16="http://schemas.microsoft.com/office/drawing/2014/main" id="{26C98B0A-C3D4-4518-8343-B723DB3C3DF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021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A close up of a cage&#10;&#10;Description automatically generated">
            <a:extLst>
              <a:ext uri="{FF2B5EF4-FFF2-40B4-BE49-F238E27FC236}">
                <a16:creationId xmlns:a16="http://schemas.microsoft.com/office/drawing/2014/main" id="{AB10DE60-203C-4864-83E0-13243092A5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489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8932116C-ADCA-49C2-AB18-D49BA96A97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360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98B47E5D-FA52-4352-816E-922BB81EBD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976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6/7/2020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2" name="Picture 11" descr="A close up of a cage&#10;&#10;Description automatically generated">
            <a:extLst>
              <a:ext uri="{FF2B5EF4-FFF2-40B4-BE49-F238E27FC236}">
                <a16:creationId xmlns:a16="http://schemas.microsoft.com/office/drawing/2014/main" id="{6FD4041F-C231-4D45-B2CD-479527D88CB1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273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1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26" Type="http://schemas.openxmlformats.org/officeDocument/2006/relationships/image" Target="../media/image33.png"/><Relationship Id="rId39" Type="http://schemas.openxmlformats.org/officeDocument/2006/relationships/image" Target="../media/image46.png"/><Relationship Id="rId21" Type="http://schemas.openxmlformats.org/officeDocument/2006/relationships/image" Target="../media/image28.png"/><Relationship Id="rId34" Type="http://schemas.openxmlformats.org/officeDocument/2006/relationships/image" Target="../media/image41.png"/><Relationship Id="rId42" Type="http://schemas.openxmlformats.org/officeDocument/2006/relationships/image" Target="../media/image49.png"/><Relationship Id="rId47" Type="http://schemas.openxmlformats.org/officeDocument/2006/relationships/image" Target="../media/image54.png"/><Relationship Id="rId50" Type="http://schemas.openxmlformats.org/officeDocument/2006/relationships/image" Target="../media/image57.png"/><Relationship Id="rId55" Type="http://schemas.openxmlformats.org/officeDocument/2006/relationships/image" Target="../media/image62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5" Type="http://schemas.openxmlformats.org/officeDocument/2006/relationships/image" Target="../media/image32.png"/><Relationship Id="rId33" Type="http://schemas.openxmlformats.org/officeDocument/2006/relationships/image" Target="../media/image40.png"/><Relationship Id="rId38" Type="http://schemas.openxmlformats.org/officeDocument/2006/relationships/image" Target="../media/image45.png"/><Relationship Id="rId46" Type="http://schemas.openxmlformats.org/officeDocument/2006/relationships/image" Target="../media/image53.pn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20" Type="http://schemas.openxmlformats.org/officeDocument/2006/relationships/image" Target="../media/image27.png"/><Relationship Id="rId29" Type="http://schemas.openxmlformats.org/officeDocument/2006/relationships/image" Target="../media/image36.png"/><Relationship Id="rId41" Type="http://schemas.openxmlformats.org/officeDocument/2006/relationships/image" Target="../media/image48.png"/><Relationship Id="rId54" Type="http://schemas.openxmlformats.org/officeDocument/2006/relationships/image" Target="../media/image6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24" Type="http://schemas.openxmlformats.org/officeDocument/2006/relationships/image" Target="../media/image31.png"/><Relationship Id="rId32" Type="http://schemas.openxmlformats.org/officeDocument/2006/relationships/image" Target="../media/image39.png"/><Relationship Id="rId37" Type="http://schemas.openxmlformats.org/officeDocument/2006/relationships/image" Target="../media/image44.png"/><Relationship Id="rId40" Type="http://schemas.openxmlformats.org/officeDocument/2006/relationships/image" Target="../media/image47.png"/><Relationship Id="rId45" Type="http://schemas.openxmlformats.org/officeDocument/2006/relationships/image" Target="../media/image52.png"/><Relationship Id="rId53" Type="http://schemas.openxmlformats.org/officeDocument/2006/relationships/image" Target="../media/image60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23" Type="http://schemas.openxmlformats.org/officeDocument/2006/relationships/image" Target="../media/image30.png"/><Relationship Id="rId28" Type="http://schemas.openxmlformats.org/officeDocument/2006/relationships/image" Target="../media/image35.png"/><Relationship Id="rId36" Type="http://schemas.openxmlformats.org/officeDocument/2006/relationships/image" Target="../media/image43.png"/><Relationship Id="rId49" Type="http://schemas.openxmlformats.org/officeDocument/2006/relationships/image" Target="../media/image56.png"/><Relationship Id="rId10" Type="http://schemas.openxmlformats.org/officeDocument/2006/relationships/image" Target="../media/image17.png"/><Relationship Id="rId19" Type="http://schemas.openxmlformats.org/officeDocument/2006/relationships/image" Target="../media/image26.png"/><Relationship Id="rId31" Type="http://schemas.openxmlformats.org/officeDocument/2006/relationships/image" Target="../media/image38.png"/><Relationship Id="rId44" Type="http://schemas.openxmlformats.org/officeDocument/2006/relationships/image" Target="../media/image51.png"/><Relationship Id="rId52" Type="http://schemas.openxmlformats.org/officeDocument/2006/relationships/image" Target="../media/image59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Relationship Id="rId22" Type="http://schemas.openxmlformats.org/officeDocument/2006/relationships/image" Target="../media/image29.png"/><Relationship Id="rId27" Type="http://schemas.openxmlformats.org/officeDocument/2006/relationships/image" Target="../media/image34.png"/><Relationship Id="rId30" Type="http://schemas.openxmlformats.org/officeDocument/2006/relationships/image" Target="../media/image37.png"/><Relationship Id="rId35" Type="http://schemas.openxmlformats.org/officeDocument/2006/relationships/image" Target="../media/image42.png"/><Relationship Id="rId43" Type="http://schemas.openxmlformats.org/officeDocument/2006/relationships/image" Target="../media/image50.png"/><Relationship Id="rId48" Type="http://schemas.openxmlformats.org/officeDocument/2006/relationships/image" Target="../media/image55.png"/><Relationship Id="rId56" Type="http://schemas.openxmlformats.org/officeDocument/2006/relationships/hyperlink" Target="http://www.mathssupport.org/" TargetMode="External"/><Relationship Id="rId8" Type="http://schemas.openxmlformats.org/officeDocument/2006/relationships/image" Target="../media/image15.png"/><Relationship Id="rId51" Type="http://schemas.openxmlformats.org/officeDocument/2006/relationships/image" Target="../media/image58.png"/><Relationship Id="rId3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13" Type="http://schemas.openxmlformats.org/officeDocument/2006/relationships/hyperlink" Target="http://www.mathssupport.org/" TargetMode="External"/><Relationship Id="rId3" Type="http://schemas.openxmlformats.org/officeDocument/2006/relationships/image" Target="../media/image64.png"/><Relationship Id="rId7" Type="http://schemas.openxmlformats.org/officeDocument/2006/relationships/image" Target="../media/image660.png"/><Relationship Id="rId12" Type="http://schemas.openxmlformats.org/officeDocument/2006/relationships/image" Target="../media/image71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50.png"/><Relationship Id="rId11" Type="http://schemas.openxmlformats.org/officeDocument/2006/relationships/image" Target="../media/image70.png"/><Relationship Id="rId5" Type="http://schemas.openxmlformats.org/officeDocument/2006/relationships/image" Target="../media/image66.png"/><Relationship Id="rId10" Type="http://schemas.openxmlformats.org/officeDocument/2006/relationships/image" Target="../media/image69.png"/><Relationship Id="rId4" Type="http://schemas.openxmlformats.org/officeDocument/2006/relationships/image" Target="../media/image65.png"/><Relationship Id="rId9" Type="http://schemas.openxmlformats.org/officeDocument/2006/relationships/image" Target="../media/image6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7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3.png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9E88E9C3-09E9-41E3-B4DD-F2FFB22B6D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20700" indent="-520700" algn="l"/>
            <a:r>
              <a:rPr lang="en-US" dirty="0"/>
              <a:t>LO: To understand and use discrete random variable distributions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4363FC0-A2DE-44DF-9D25-5A2B2EAD99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Discrete random variables and distributions</a:t>
            </a:r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A123B4BA-AAFE-4D60-B87A-F932BC1992E7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27 Marcador de fecha">
            <a:extLst>
              <a:ext uri="{FF2B5EF4-FFF2-40B4-BE49-F238E27FC236}">
                <a16:creationId xmlns:a16="http://schemas.microsoft.com/office/drawing/2014/main" id="{85C8E165-37BC-41E6-8F83-D7D3A942A7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7 June 2020</a:t>
            </a:fld>
            <a:endParaRPr lang="en-US" dirty="0"/>
          </a:p>
        </p:txBody>
      </p:sp>
      <p:sp>
        <p:nvSpPr>
          <p:cNvPr id="8" name="Rectangle 7">
            <a:hlinkClick r:id="rId2"/>
            <a:extLst>
              <a:ext uri="{FF2B5EF4-FFF2-40B4-BE49-F238E27FC236}">
                <a16:creationId xmlns:a16="http://schemas.microsoft.com/office/drawing/2014/main" id="{4676BD26-D89A-4663-B213-49CF969010C4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373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60" name="Text Box 4"/>
          <p:cNvSpPr txBox="1">
            <a:spLocks noChangeArrowheads="1"/>
          </p:cNvSpPr>
          <p:nvPr/>
        </p:nvSpPr>
        <p:spPr bwMode="auto">
          <a:xfrm>
            <a:off x="287337" y="119575"/>
            <a:ext cx="85693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b="1" dirty="0">
                <a:solidFill>
                  <a:srgbClr val="33CC33"/>
                </a:solidFill>
                <a:latin typeface="+mn-lt"/>
              </a:rPr>
              <a:t>Random Variables.</a:t>
            </a:r>
          </a:p>
        </p:txBody>
      </p:sp>
      <p:sp>
        <p:nvSpPr>
          <p:cNvPr id="2" name="Rectangle 1"/>
          <p:cNvSpPr/>
          <p:nvPr/>
        </p:nvSpPr>
        <p:spPr>
          <a:xfrm>
            <a:off x="454737" y="1541980"/>
            <a:ext cx="82657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dirty="0">
                <a:latin typeface="+mn-lt"/>
              </a:rPr>
              <a:t>A </a:t>
            </a:r>
            <a:r>
              <a:rPr lang="en-GB" altLang="en-US" sz="2400" b="1" dirty="0">
                <a:solidFill>
                  <a:srgbClr val="FF0000"/>
                </a:solidFill>
                <a:latin typeface="+mn-lt"/>
              </a:rPr>
              <a:t>random variable </a:t>
            </a:r>
            <a:r>
              <a:rPr lang="en-GB" altLang="en-US" sz="2400" dirty="0">
                <a:latin typeface="+mn-lt"/>
              </a:rPr>
              <a:t>is a quantity whose value depends on chance.</a:t>
            </a:r>
          </a:p>
        </p:txBody>
      </p:sp>
      <p:sp>
        <p:nvSpPr>
          <p:cNvPr id="3" name="Rectangle 2"/>
          <p:cNvSpPr/>
          <p:nvPr/>
        </p:nvSpPr>
        <p:spPr>
          <a:xfrm>
            <a:off x="552449" y="936734"/>
            <a:ext cx="25987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+mn-lt"/>
              </a:rPr>
              <a:t>DEFINITIONS.</a:t>
            </a:r>
          </a:p>
        </p:txBody>
      </p:sp>
      <p:sp>
        <p:nvSpPr>
          <p:cNvPr id="5" name="Rectangle 4"/>
          <p:cNvSpPr/>
          <p:nvPr/>
        </p:nvSpPr>
        <p:spPr>
          <a:xfrm>
            <a:off x="439904" y="2524778"/>
            <a:ext cx="85693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dirty="0">
                <a:latin typeface="+mn-lt"/>
              </a:rPr>
              <a:t>We usually use capital letters to represent random variables.</a:t>
            </a: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454737" y="5921805"/>
            <a:ext cx="85544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00C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71463" indent="-271463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>
              <a:spcBef>
                <a:spcPct val="30000"/>
              </a:spcBef>
              <a:spcAft>
                <a:spcPct val="0"/>
              </a:spcAft>
            </a:pPr>
            <a:r>
              <a:rPr lang="en-GB" altLang="en-US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altLang="en-US" dirty="0">
                <a:solidFill>
                  <a:srgbClr val="000066"/>
                </a:solidFill>
              </a:rPr>
              <a:t> = </a:t>
            </a:r>
            <a:r>
              <a:rPr lang="en-GB" altLang="en-US" dirty="0">
                <a:latin typeface="Comic Sans MS" panose="030F0702030302020204" pitchFamily="66" charset="0"/>
                <a:cs typeface="+mn-cs"/>
              </a:rPr>
              <a:t>the time (in seconds) it takes to run a 100m race.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35886" y="3355775"/>
            <a:ext cx="817871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latin typeface="Comic Sans MS" panose="030F0702030302020204" pitchFamily="66" charset="0"/>
                <a:cs typeface="+mn-cs"/>
              </a:rPr>
              <a:t>The following are all examples of </a:t>
            </a:r>
            <a:r>
              <a:rPr lang="en-GB" altLang="en-US" b="1" dirty="0">
                <a:solidFill>
                  <a:srgbClr val="FF0000"/>
                </a:solidFill>
                <a:latin typeface="Comic Sans MS" panose="030F0702030302020204" pitchFamily="66" charset="0"/>
                <a:cs typeface="+mn-cs"/>
              </a:rPr>
              <a:t>random variables</a:t>
            </a:r>
            <a:r>
              <a:rPr lang="en-GB" altLang="en-US" dirty="0">
                <a:solidFill>
                  <a:schemeClr val="folHlink"/>
                </a:solidFill>
              </a:rPr>
              <a:t>:</a:t>
            </a: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431968" y="3832025"/>
            <a:ext cx="838433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00C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71463" indent="-271463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ct val="30000"/>
              </a:spcBef>
              <a:spcAft>
                <a:spcPct val="0"/>
              </a:spcAft>
            </a:pPr>
            <a:r>
              <a:rPr lang="en-GB" altLang="en-US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000066"/>
                </a:solidFill>
              </a:rPr>
              <a:t> = </a:t>
            </a:r>
            <a:r>
              <a:rPr lang="en-GB" altLang="en-US" dirty="0">
                <a:latin typeface="Comic Sans MS" panose="030F0702030302020204" pitchFamily="66" charset="0"/>
                <a:cs typeface="+mn-cs"/>
              </a:rPr>
              <a:t>the number of heads obtained when a coin is tossed four times;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454737" y="4726176"/>
            <a:ext cx="82657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00C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71463" indent="-271463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>
              <a:spcBef>
                <a:spcPct val="30000"/>
              </a:spcBef>
              <a:spcAft>
                <a:spcPct val="0"/>
              </a:spcAft>
            </a:pPr>
            <a:r>
              <a:rPr lang="en-GB" altLang="en-US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altLang="en-US" dirty="0">
                <a:solidFill>
                  <a:srgbClr val="000066"/>
                </a:solidFill>
              </a:rPr>
              <a:t> = </a:t>
            </a:r>
            <a:r>
              <a:rPr lang="en-GB" altLang="en-US" dirty="0">
                <a:latin typeface="Comic Sans MS" panose="030F0702030302020204" pitchFamily="66" charset="0"/>
                <a:cs typeface="+mn-cs"/>
              </a:rPr>
              <a:t>the mass (in grams) of crisps in a packet;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431967" y="5313151"/>
            <a:ext cx="85772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00C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71463" indent="-271463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ct val="30000"/>
              </a:spcBef>
              <a:spcAft>
                <a:spcPct val="0"/>
              </a:spcAft>
            </a:pPr>
            <a:r>
              <a:rPr lang="en-GB" altLang="en-US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altLang="en-US" dirty="0">
                <a:solidFill>
                  <a:srgbClr val="000066"/>
                </a:solidFill>
              </a:rPr>
              <a:t> = </a:t>
            </a:r>
            <a:r>
              <a:rPr lang="en-GB" altLang="en-US" dirty="0">
                <a:latin typeface="Comic Sans MS" panose="030F0702030302020204" pitchFamily="66" charset="0"/>
                <a:cs typeface="+mn-cs"/>
              </a:rPr>
              <a:t>the number of cars that pass a checkpoint in a minute;</a:t>
            </a: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6F1ECAE9-36AA-4B63-9311-A28B3E4E5217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5BEB3126-5E44-44F5-A298-D30727D0DDDA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428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 build="p"/>
      <p:bldP spid="8" grpId="0"/>
      <p:bldP spid="9" grpId="0" build="p"/>
      <p:bldP spid="10" grpId="0" build="p"/>
      <p:bldP spid="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19249" y="131950"/>
            <a:ext cx="85693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b="1" dirty="0">
                <a:solidFill>
                  <a:srgbClr val="33CC33"/>
                </a:solidFill>
                <a:latin typeface="+mn-lt"/>
              </a:rPr>
              <a:t>Random Variables.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503096" y="1008139"/>
            <a:ext cx="8546776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latin typeface="+mn-lt"/>
                <a:cs typeface="+mn-cs"/>
              </a:rPr>
              <a:t>There are two basic types of </a:t>
            </a:r>
            <a:r>
              <a:rPr lang="en-GB" altLang="en-US" b="1" dirty="0">
                <a:solidFill>
                  <a:srgbClr val="FF0000"/>
                </a:solidFill>
                <a:latin typeface="+mn-lt"/>
                <a:cs typeface="+mn-cs"/>
              </a:rPr>
              <a:t>random variables</a:t>
            </a:r>
            <a:r>
              <a:rPr lang="en-GB" altLang="en-US" dirty="0">
                <a:solidFill>
                  <a:schemeClr val="folHlink"/>
                </a:solidFill>
                <a:latin typeface="+mn-lt"/>
              </a:rPr>
              <a:t>:</a:t>
            </a:r>
          </a:p>
        </p:txBody>
      </p:sp>
      <p:sp>
        <p:nvSpPr>
          <p:cNvPr id="4" name="Rectangle 3"/>
          <p:cNvSpPr/>
          <p:nvPr/>
        </p:nvSpPr>
        <p:spPr>
          <a:xfrm>
            <a:off x="437782" y="1528225"/>
            <a:ext cx="82657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solidFill>
                  <a:srgbClr val="FF0000"/>
                </a:solidFill>
                <a:latin typeface="+mn-lt"/>
              </a:rPr>
              <a:t>Discrete random variables – </a:t>
            </a:r>
            <a:r>
              <a:rPr lang="en-GB" altLang="en-US" sz="2400" dirty="0">
                <a:latin typeface="+mn-lt"/>
              </a:rPr>
              <a:t>These have a finite or countable number of possible values</a:t>
            </a:r>
          </a:p>
        </p:txBody>
      </p:sp>
      <p:sp>
        <p:nvSpPr>
          <p:cNvPr id="5" name="Rectangle 4"/>
          <p:cNvSpPr/>
          <p:nvPr/>
        </p:nvSpPr>
        <p:spPr>
          <a:xfrm>
            <a:off x="392118" y="4137775"/>
            <a:ext cx="82657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solidFill>
                  <a:srgbClr val="FF0000"/>
                </a:solidFill>
                <a:latin typeface="+mn-lt"/>
              </a:rPr>
              <a:t>Continuous random variables – </a:t>
            </a:r>
            <a:r>
              <a:rPr lang="en-GB" altLang="en-US" sz="2400" dirty="0">
                <a:latin typeface="+mn-lt"/>
              </a:rPr>
              <a:t>These can take any value in some interval.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404668" y="2786032"/>
            <a:ext cx="83984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00C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71463" indent="-271463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ct val="30000"/>
              </a:spcBef>
              <a:spcAft>
                <a:spcPct val="0"/>
              </a:spcAft>
            </a:pPr>
            <a:r>
              <a:rPr lang="en-GB" altLang="en-US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000066"/>
                </a:solidFill>
              </a:rPr>
              <a:t> = </a:t>
            </a:r>
            <a:r>
              <a:rPr lang="en-GB" altLang="en-US" dirty="0">
                <a:latin typeface="Comic Sans MS" panose="030F0702030302020204" pitchFamily="66" charset="0"/>
                <a:cs typeface="+mn-cs"/>
              </a:rPr>
              <a:t>the number of heads obtained when a coin is tossed four times;</a:t>
            </a: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387454" y="3559983"/>
            <a:ext cx="86624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00C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71463" indent="-271463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ct val="30000"/>
              </a:spcBef>
              <a:spcAft>
                <a:spcPct val="0"/>
              </a:spcAft>
            </a:pPr>
            <a:r>
              <a:rPr lang="en-GB" altLang="en-US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altLang="en-US" dirty="0">
                <a:solidFill>
                  <a:srgbClr val="000066"/>
                </a:solidFill>
              </a:rPr>
              <a:t> = </a:t>
            </a:r>
            <a:r>
              <a:rPr lang="en-GB" altLang="en-US" dirty="0">
                <a:latin typeface="Comic Sans MS" panose="030F0702030302020204" pitchFamily="66" charset="0"/>
                <a:cs typeface="+mn-cs"/>
              </a:rPr>
              <a:t>the number of cars that pass a checkpoint in a minute;</a:t>
            </a: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509146" y="5921805"/>
            <a:ext cx="84422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00C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71463" indent="-271463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>
              <a:spcBef>
                <a:spcPct val="30000"/>
              </a:spcBef>
              <a:spcAft>
                <a:spcPct val="0"/>
              </a:spcAft>
            </a:pPr>
            <a:r>
              <a:rPr lang="en-GB" altLang="en-US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altLang="en-US" dirty="0">
                <a:solidFill>
                  <a:srgbClr val="000066"/>
                </a:solidFill>
              </a:rPr>
              <a:t> = </a:t>
            </a:r>
            <a:r>
              <a:rPr lang="en-GB" altLang="en-US" dirty="0">
                <a:latin typeface="Comic Sans MS" panose="030F0702030302020204" pitchFamily="66" charset="0"/>
                <a:cs typeface="+mn-cs"/>
              </a:rPr>
              <a:t>the time (in seconds) it takes to run a 100m race.</a:t>
            </a: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532586" y="5416304"/>
            <a:ext cx="84188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00C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71463" indent="-271463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>
              <a:spcBef>
                <a:spcPct val="30000"/>
              </a:spcBef>
              <a:spcAft>
                <a:spcPct val="0"/>
              </a:spcAft>
            </a:pPr>
            <a:r>
              <a:rPr lang="en-GB" altLang="en-US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altLang="en-US" dirty="0">
                <a:solidFill>
                  <a:srgbClr val="000066"/>
                </a:solidFill>
              </a:rPr>
              <a:t> = </a:t>
            </a:r>
            <a:r>
              <a:rPr lang="en-GB" altLang="en-US" dirty="0">
                <a:latin typeface="Comic Sans MS" panose="030F0702030302020204" pitchFamily="66" charset="0"/>
                <a:cs typeface="+mn-cs"/>
              </a:rPr>
              <a:t>the mass (in grams) of crisps in a packet;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7235" y="2321295"/>
            <a:ext cx="19688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+mn-lt"/>
              </a:rPr>
              <a:t>EXAMPLES.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91001" y="4972305"/>
            <a:ext cx="19688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+mn-lt"/>
              </a:rPr>
              <a:t>EXAMPLES.</a:t>
            </a: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7386E42C-1D48-408F-BF20-E88538E2D050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A284679B-E198-486D-8B14-4F0674A2C84A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86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build="p"/>
      <p:bldP spid="7" grpId="0" build="p"/>
      <p:bldP spid="8" grpId="0" build="p"/>
      <p:bldP spid="9" grpId="0" build="p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79347" y="91664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solidFill>
                  <a:srgbClr val="33CC33"/>
                </a:solidFill>
                <a:latin typeface="+mn-lt"/>
              </a:rPr>
              <a:t>Probability distribution of Discrete Random Variables.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46582" y="538670"/>
            <a:ext cx="861453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latin typeface="Comic Sans MS" panose="030F0702030302020204" pitchFamily="66" charset="0"/>
                <a:cs typeface="+mn-cs"/>
              </a:rPr>
              <a:t>A </a:t>
            </a:r>
            <a:r>
              <a:rPr lang="en-GB" altLang="en-US" b="1" dirty="0">
                <a:solidFill>
                  <a:srgbClr val="FF0000"/>
                </a:solidFill>
                <a:latin typeface="Comic Sans MS" panose="030F0702030302020204" pitchFamily="66" charset="0"/>
                <a:cs typeface="+mn-cs"/>
              </a:rPr>
              <a:t>probability distribution </a:t>
            </a:r>
            <a:r>
              <a:rPr lang="en-GB" altLang="en-US" dirty="0">
                <a:latin typeface="Comic Sans MS" panose="030F0702030302020204" pitchFamily="66" charset="0"/>
                <a:cs typeface="+mn-cs"/>
              </a:rPr>
              <a:t>for a discrete random variable is a list of each possible value of the random variable and the probability that each outcome occurs.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8262" y="2688666"/>
            <a:ext cx="17107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+mn-lt"/>
              </a:rPr>
              <a:t>Example 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787561" y="2705085"/>
            <a:ext cx="75190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dirty="0">
                <a:latin typeface="+mn-lt"/>
              </a:rPr>
              <a:t>Let</a:t>
            </a:r>
            <a:r>
              <a:rPr lang="en-GB" altLang="en-US" sz="2400" dirty="0"/>
              <a:t> </a:t>
            </a:r>
            <a:r>
              <a:rPr lang="en-GB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altLang="en-US" sz="2400" dirty="0"/>
              <a:t> = </a:t>
            </a:r>
            <a:r>
              <a:rPr lang="en-GB" altLang="en-US" sz="2400" dirty="0">
                <a:latin typeface="+mn-lt"/>
              </a:rPr>
              <a:t>the score on a 6 sided die when it is rolled.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19684" y="3035046"/>
            <a:ext cx="8136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dirty="0">
                <a:latin typeface="+mn-lt"/>
              </a:rPr>
              <a:t>We use </a:t>
            </a:r>
            <a:r>
              <a:rPr lang="en-GB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altLang="en-US" sz="2400" dirty="0"/>
              <a:t> </a:t>
            </a:r>
            <a:r>
              <a:rPr lang="en-GB" altLang="en-US" sz="2400" dirty="0">
                <a:latin typeface="+mn-lt"/>
              </a:rPr>
              <a:t>(lower case) for the actual measured values.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76783" y="4542384"/>
            <a:ext cx="79209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dirty="0">
                <a:latin typeface="+mn-lt"/>
              </a:rPr>
              <a:t>We can use some special notation: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76783" y="4942612"/>
            <a:ext cx="15469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dirty="0"/>
              <a:t>P(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altLang="en-US" sz="2400" dirty="0"/>
              <a:t> = 3) =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117015" y="4939520"/>
            <a:ext cx="9156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dirty="0"/>
              <a:t>= 1/6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28511" y="5387519"/>
            <a:ext cx="17112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dirty="0"/>
              <a:t>P(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altLang="en-US" sz="2400" dirty="0"/>
              <a:t> ≥ 4) =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743845" y="5756682"/>
            <a:ext cx="26420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= 1/6 + 1/6 + 1/6</a:t>
            </a:r>
            <a:endParaRPr lang="en-GB" sz="2400" dirty="0"/>
          </a:p>
        </p:txBody>
      </p:sp>
      <p:sp>
        <p:nvSpPr>
          <p:cNvPr id="19" name="Rectangle 18"/>
          <p:cNvSpPr/>
          <p:nvPr/>
        </p:nvSpPr>
        <p:spPr>
          <a:xfrm>
            <a:off x="503142" y="6138020"/>
            <a:ext cx="82809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dirty="0">
                <a:latin typeface="+mn-lt"/>
              </a:rPr>
              <a:t>Notice that the sum of the probabilities is 1.</a:t>
            </a:r>
          </a:p>
        </p:txBody>
      </p:sp>
      <p:graphicFrame>
        <p:nvGraphicFramePr>
          <p:cNvPr id="20" name="Group 10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6749705"/>
              </p:ext>
            </p:extLst>
          </p:nvPr>
        </p:nvGraphicFramePr>
        <p:xfrm>
          <a:off x="1043608" y="3483989"/>
          <a:ext cx="6370935" cy="1093722"/>
        </p:xfrm>
        <a:graphic>
          <a:graphicData uri="http://schemas.openxmlformats.org/drawingml/2006/table">
            <a:tbl>
              <a:tblPr/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3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14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GB" alt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en-GB" alt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en-GB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65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P(</a:t>
                      </a:r>
                      <a:r>
                        <a:rPr kumimoji="0" lang="en-GB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kumimoji="0" lang="en-GB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</a:t>
                      </a:r>
                      <a:r>
                        <a:rPr kumimoji="0" lang="en-GB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2689605" y="3943424"/>
                <a:ext cx="381836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800" i="1">
                              <a:solidFill>
                                <a:schemeClr val="folHlin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800" i="1">
                              <a:solidFill>
                                <a:schemeClr val="folHlin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1800" i="1">
                              <a:solidFill>
                                <a:schemeClr val="folHlin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605" y="3943424"/>
                <a:ext cx="381836" cy="6127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3595079" y="3943717"/>
                <a:ext cx="381836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800" i="1">
                              <a:solidFill>
                                <a:schemeClr val="folHlin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800" i="1">
                              <a:solidFill>
                                <a:schemeClr val="folHlin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1800" i="1">
                              <a:solidFill>
                                <a:schemeClr val="folHlin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5079" y="3943717"/>
                <a:ext cx="381836" cy="6127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4452698" y="3943717"/>
                <a:ext cx="381836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800" i="1">
                              <a:solidFill>
                                <a:schemeClr val="folHlin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800" i="1">
                              <a:solidFill>
                                <a:schemeClr val="folHlin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1800" i="1">
                              <a:solidFill>
                                <a:schemeClr val="folHlin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2698" y="3943717"/>
                <a:ext cx="381836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5227411" y="3949742"/>
                <a:ext cx="381836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800" i="1">
                              <a:solidFill>
                                <a:schemeClr val="folHlin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800" i="1">
                              <a:solidFill>
                                <a:schemeClr val="folHlin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1800" i="1">
                              <a:solidFill>
                                <a:schemeClr val="folHlin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7411" y="3949742"/>
                <a:ext cx="381836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6002124" y="3943424"/>
                <a:ext cx="381836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800" i="1">
                              <a:solidFill>
                                <a:schemeClr val="folHlin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800" i="1">
                              <a:solidFill>
                                <a:schemeClr val="folHlin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1800" i="1">
                              <a:solidFill>
                                <a:schemeClr val="folHlin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2124" y="3943424"/>
                <a:ext cx="381836" cy="6127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6796218" y="3949449"/>
                <a:ext cx="381836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800" i="1">
                              <a:solidFill>
                                <a:schemeClr val="folHlin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800" i="1">
                              <a:solidFill>
                                <a:schemeClr val="folHlin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1800" i="1">
                              <a:solidFill>
                                <a:schemeClr val="folHlin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6218" y="3949449"/>
                <a:ext cx="381836" cy="6127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/>
          <p:cNvSpPr/>
          <p:nvPr/>
        </p:nvSpPr>
        <p:spPr>
          <a:xfrm>
            <a:off x="2051751" y="4950986"/>
            <a:ext cx="69464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dirty="0">
                <a:latin typeface="+mn-lt"/>
              </a:rPr>
              <a:t>the probability that the score is 3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051749" y="5369957"/>
            <a:ext cx="66019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dirty="0">
                <a:latin typeface="+mn-lt"/>
              </a:rPr>
              <a:t>the probability of a score of 4 or greater</a:t>
            </a:r>
          </a:p>
        </p:txBody>
      </p:sp>
      <p:sp>
        <p:nvSpPr>
          <p:cNvPr id="4" name="Oval 3"/>
          <p:cNvSpPr/>
          <p:nvPr/>
        </p:nvSpPr>
        <p:spPr>
          <a:xfrm>
            <a:off x="5227411" y="3943424"/>
            <a:ext cx="381836" cy="6652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6011814" y="3947759"/>
            <a:ext cx="381836" cy="6652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6819959" y="3948795"/>
            <a:ext cx="381836" cy="6652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4416369" y="5756681"/>
            <a:ext cx="9525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= 3/6</a:t>
            </a:r>
            <a:endParaRPr lang="en-GB" sz="2400" dirty="0"/>
          </a:p>
        </p:txBody>
      </p:sp>
      <p:sp>
        <p:nvSpPr>
          <p:cNvPr id="32" name="Rectangle 31"/>
          <p:cNvSpPr/>
          <p:nvPr/>
        </p:nvSpPr>
        <p:spPr>
          <a:xfrm>
            <a:off x="5329612" y="5756389"/>
            <a:ext cx="7906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= ½ </a:t>
            </a:r>
            <a:endParaRPr lang="en-GB" sz="2400" dirty="0"/>
          </a:p>
        </p:txBody>
      </p:sp>
      <p:sp>
        <p:nvSpPr>
          <p:cNvPr id="33" name="Oval 32"/>
          <p:cNvSpPr/>
          <p:nvPr/>
        </p:nvSpPr>
        <p:spPr>
          <a:xfrm>
            <a:off x="4443008" y="3940420"/>
            <a:ext cx="381836" cy="6652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 Box 5">
            <a:extLst>
              <a:ext uri="{FF2B5EF4-FFF2-40B4-BE49-F238E27FC236}">
                <a16:creationId xmlns:a16="http://schemas.microsoft.com/office/drawing/2014/main" id="{297EDBFF-4531-4003-8C5B-892555FDA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347" y="1606518"/>
            <a:ext cx="890966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latin typeface="Comic Sans MS" panose="030F0702030302020204" pitchFamily="66" charset="0"/>
                <a:cs typeface="+mn-cs"/>
              </a:rPr>
              <a:t>The </a:t>
            </a:r>
            <a:r>
              <a:rPr lang="en-GB" altLang="en-US" b="1" dirty="0">
                <a:solidFill>
                  <a:srgbClr val="FF0000"/>
                </a:solidFill>
                <a:latin typeface="Comic Sans MS" panose="030F0702030302020204" pitchFamily="66" charset="0"/>
                <a:cs typeface="+mn-cs"/>
              </a:rPr>
              <a:t>probability distribution function </a:t>
            </a:r>
            <a:r>
              <a:rPr lang="en-GB" altLang="en-US" dirty="0">
                <a:latin typeface="Comic Sans MS" panose="030F0702030302020204" pitchFamily="66" charset="0"/>
                <a:cs typeface="+mn-cs"/>
              </a:rPr>
              <a:t>of a discrete random variable assigns a probability to each value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>
                <a:latin typeface="Comic Sans MS" panose="030F0702030302020204" pitchFamily="66" charset="0"/>
                <a:cs typeface="+mn-cs"/>
              </a:rPr>
              <a:t> of the variable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>
                <a:latin typeface="Comic Sans MS" panose="030F0702030302020204" pitchFamily="66" charset="0"/>
                <a:cs typeface="+mn-cs"/>
              </a:rPr>
              <a:t>. 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altLang="en-US" dirty="0">
                <a:latin typeface="Comic Sans MS" panose="030F0702030302020204" pitchFamily="66" charset="0"/>
                <a:cs typeface="+mn-cs"/>
              </a:rPr>
              <a:t>(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>
                <a:latin typeface="Comic Sans MS" panose="030F0702030302020204" pitchFamily="66" charset="0"/>
                <a:cs typeface="+mn-cs"/>
              </a:rPr>
              <a:t>) 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GB" altLang="en-US" dirty="0">
                <a:latin typeface="Comic Sans MS" panose="030F0702030302020204" pitchFamily="66" charset="0"/>
                <a:cs typeface="+mn-cs"/>
              </a:rPr>
              <a:t> 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dirty="0">
                <a:latin typeface="Comic Sans MS" panose="030F0702030302020204" pitchFamily="66" charset="0"/>
                <a:cs typeface="+mn-cs"/>
              </a:rPr>
              <a:t>(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>
                <a:latin typeface="Comic Sans MS" panose="030F0702030302020204" pitchFamily="66" charset="0"/>
                <a:cs typeface="+mn-cs"/>
              </a:rPr>
              <a:t>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x</a:t>
            </a:r>
            <a:r>
              <a:rPr lang="en-GB" altLang="en-US" dirty="0">
                <a:latin typeface="Comic Sans MS" panose="030F0702030302020204" pitchFamily="66" charset="0"/>
                <a:cs typeface="+mn-cs"/>
              </a:rPr>
              <a:t>)</a:t>
            </a:r>
          </a:p>
        </p:txBody>
      </p:sp>
      <p:sp>
        <p:nvSpPr>
          <p:cNvPr id="35" name="Rectangle 34">
            <a:hlinkClick r:id="rId8"/>
            <a:extLst>
              <a:ext uri="{FF2B5EF4-FFF2-40B4-BE49-F238E27FC236}">
                <a16:creationId xmlns:a16="http://schemas.microsoft.com/office/drawing/2014/main" id="{9FCFA45B-9696-44AA-850A-EED9897E179C}"/>
              </a:ext>
            </a:extLst>
          </p:cNvPr>
          <p:cNvSpPr/>
          <p:nvPr/>
        </p:nvSpPr>
        <p:spPr>
          <a:xfrm flipH="1">
            <a:off x="8074855" y="590842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hlinkClick r:id="rId8"/>
            <a:extLst>
              <a:ext uri="{FF2B5EF4-FFF2-40B4-BE49-F238E27FC236}">
                <a16:creationId xmlns:a16="http://schemas.microsoft.com/office/drawing/2014/main" id="{E49033AF-9F19-4CF0-ABDE-37137157AB29}"/>
              </a:ext>
            </a:extLst>
          </p:cNvPr>
          <p:cNvSpPr/>
          <p:nvPr/>
        </p:nvSpPr>
        <p:spPr>
          <a:xfrm flipH="1">
            <a:off x="803028" y="627418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92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4" grpId="0" animBg="1"/>
      <p:bldP spid="29" grpId="0" animBg="1"/>
      <p:bldP spid="30" grpId="0" animBg="1"/>
      <p:bldP spid="31" grpId="0"/>
      <p:bldP spid="32" grpId="0"/>
      <p:bldP spid="33" grpId="0" animBg="1"/>
      <p:bldP spid="33" grpId="1" animBg="1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344" y="561926"/>
            <a:ext cx="17107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/>
              <a:t>Example 2:</a:t>
            </a:r>
          </a:p>
        </p:txBody>
      </p:sp>
      <p:sp>
        <p:nvSpPr>
          <p:cNvPr id="5" name="Rectangle 4"/>
          <p:cNvSpPr/>
          <p:nvPr/>
        </p:nvSpPr>
        <p:spPr>
          <a:xfrm>
            <a:off x="2018111" y="562018"/>
            <a:ext cx="69538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dirty="0"/>
              <a:t>Let </a:t>
            </a:r>
            <a:r>
              <a:rPr lang="en-GB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/>
              <a:t> be the random variable that represents the</a:t>
            </a:r>
          </a:p>
        </p:txBody>
      </p:sp>
      <p:sp>
        <p:nvSpPr>
          <p:cNvPr id="6" name="Rectangle 5"/>
          <p:cNvSpPr/>
          <p:nvPr/>
        </p:nvSpPr>
        <p:spPr>
          <a:xfrm>
            <a:off x="375861" y="1215954"/>
            <a:ext cx="67682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dirty="0"/>
              <a:t>Tabulate the probability distribution for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244408" y="1479992"/>
                <a:ext cx="797911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altLang="en-US" sz="16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16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21</m:t>
                          </m:r>
                          <m:r>
                            <a:rPr lang="en-US" altLang="en-US" sz="16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4408" y="1479992"/>
                <a:ext cx="797911" cy="5549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8244408" y="2034952"/>
                <a:ext cx="797911" cy="5599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altLang="en-US" sz="16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en-US" sz="16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21</m:t>
                          </m:r>
                          <m:r>
                            <a:rPr lang="en-US" altLang="en-US" sz="16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4408" y="2034952"/>
                <a:ext cx="797911" cy="5599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8244408" y="2589912"/>
                <a:ext cx="797911" cy="5599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altLang="en-US" sz="16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en-US" sz="16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21</m:t>
                          </m:r>
                          <m:r>
                            <a:rPr lang="en-US" altLang="en-US" sz="16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4408" y="2589912"/>
                <a:ext cx="797911" cy="5599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8244408" y="3144872"/>
                <a:ext cx="797911" cy="5599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altLang="en-US" sz="16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25</m:t>
                          </m:r>
                        </m:num>
                        <m:den>
                          <m:r>
                            <a:rPr lang="en-US" altLang="en-US" sz="16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21</m:t>
                          </m:r>
                          <m:r>
                            <a:rPr lang="en-US" altLang="en-US" sz="16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4408" y="3144872"/>
                <a:ext cx="797911" cy="5599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8244408" y="3699832"/>
                <a:ext cx="797911" cy="5599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altLang="en-US" sz="16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en-US" sz="16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21</m:t>
                          </m:r>
                          <m:r>
                            <a:rPr lang="en-US" altLang="en-US" sz="16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4408" y="3699832"/>
                <a:ext cx="797911" cy="55996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8244408" y="4242499"/>
                <a:ext cx="797911" cy="5599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altLang="en-US" sz="16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25</m:t>
                          </m:r>
                        </m:num>
                        <m:den>
                          <m:r>
                            <a:rPr lang="en-US" altLang="en-US" sz="16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21</m:t>
                          </m:r>
                          <m:r>
                            <a:rPr lang="en-US" altLang="en-US" sz="16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4408" y="4242499"/>
                <a:ext cx="797911" cy="55996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8244408" y="4785166"/>
                <a:ext cx="797911" cy="5599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altLang="en-US" sz="16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25</m:t>
                          </m:r>
                        </m:num>
                        <m:den>
                          <m:r>
                            <a:rPr lang="en-US" altLang="en-US" sz="16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21</m:t>
                          </m:r>
                          <m:r>
                            <a:rPr lang="en-US" altLang="en-US" sz="16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4408" y="4785166"/>
                <a:ext cx="797911" cy="55996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7812360" y="1479992"/>
                <a:ext cx="550856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60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f>
                        <m:fPr>
                          <m:ctrlPr>
                            <a:rPr lang="en-GB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2360" y="1479992"/>
                <a:ext cx="550856" cy="55496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7380312" y="1479992"/>
                <a:ext cx="550856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60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f>
                        <m:fPr>
                          <m:ctrlPr>
                            <a:rPr lang="en-GB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0312" y="1479992"/>
                <a:ext cx="550856" cy="55496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7181434" y="1479992"/>
                <a:ext cx="359393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600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1434" y="1479992"/>
                <a:ext cx="359393" cy="55496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6030675" y="1625579"/>
            <a:ext cx="14745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/>
              <a:t>P(</a:t>
            </a:r>
            <a:r>
              <a:rPr lang="en-GB" altLang="en-US" sz="1800" dirty="0">
                <a:solidFill>
                  <a:schemeClr val="accent5">
                    <a:lumMod val="50000"/>
                  </a:schemeClr>
                </a:solidFill>
              </a:rPr>
              <a:t>3</a:t>
            </a:r>
            <a:r>
              <a:rPr lang="en-GB" altLang="en-US" sz="1800" dirty="0"/>
              <a:t> sixes) =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561572" y="1601692"/>
            <a:ext cx="5563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/>
              <a:t>six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562356" y="1993714"/>
            <a:ext cx="556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/>
              <a:t>not six</a:t>
            </a:r>
          </a:p>
        </p:txBody>
      </p:sp>
      <p:cxnSp>
        <p:nvCxnSpPr>
          <p:cNvPr id="20" name="Straight Connector 19"/>
          <p:cNvCxnSpPr>
            <a:cxnSpLocks/>
          </p:cNvCxnSpPr>
          <p:nvPr/>
        </p:nvCxnSpPr>
        <p:spPr>
          <a:xfrm flipH="1">
            <a:off x="4773956" y="1786358"/>
            <a:ext cx="576596" cy="306366"/>
          </a:xfrm>
          <a:prstGeom prst="line">
            <a:avLst/>
          </a:prstGeom>
          <a:ln w="34925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828487" y="2092724"/>
            <a:ext cx="522849" cy="224156"/>
          </a:xfrm>
          <a:prstGeom prst="line">
            <a:avLst/>
          </a:prstGeom>
          <a:ln w="34925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298860" y="1884975"/>
            <a:ext cx="5563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/>
              <a:t>six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560788" y="2695211"/>
            <a:ext cx="5563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/>
              <a:t>six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561572" y="3087233"/>
            <a:ext cx="556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/>
              <a:t>not six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560004" y="3735595"/>
            <a:ext cx="5563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/>
              <a:t>six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560788" y="4127617"/>
            <a:ext cx="556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/>
              <a:t>not six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559220" y="4770020"/>
            <a:ext cx="5563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/>
              <a:t>six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560004" y="5162042"/>
            <a:ext cx="556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/>
              <a:t>not six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8244408" y="5268487"/>
                <a:ext cx="797911" cy="5599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altLang="en-US" sz="16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  <m:r>
                            <a:rPr lang="en-US" altLang="en-US" sz="16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25</m:t>
                          </m:r>
                        </m:num>
                        <m:den>
                          <m:r>
                            <a:rPr lang="en-US" altLang="en-US" sz="16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21</m:t>
                          </m:r>
                          <m:r>
                            <a:rPr lang="en-US" altLang="en-US" sz="16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4408" y="5268487"/>
                <a:ext cx="797911" cy="55996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/>
          <p:cNvSpPr/>
          <p:nvPr/>
        </p:nvSpPr>
        <p:spPr>
          <a:xfrm>
            <a:off x="4330327" y="2837440"/>
            <a:ext cx="556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/>
              <a:t>not six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4800699" y="2898398"/>
            <a:ext cx="576596" cy="306366"/>
          </a:xfrm>
          <a:prstGeom prst="line">
            <a:avLst/>
          </a:prstGeom>
          <a:ln w="34925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855230" y="3204764"/>
            <a:ext cx="522849" cy="224156"/>
          </a:xfrm>
          <a:prstGeom prst="line">
            <a:avLst/>
          </a:prstGeom>
          <a:ln w="34925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35" idx="1"/>
          </p:cNvCxnSpPr>
          <p:nvPr/>
        </p:nvCxnSpPr>
        <p:spPr>
          <a:xfrm>
            <a:off x="3340504" y="2692614"/>
            <a:ext cx="989823" cy="467992"/>
          </a:xfrm>
          <a:prstGeom prst="line">
            <a:avLst/>
          </a:prstGeom>
          <a:ln w="34925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2795303" y="2529066"/>
            <a:ext cx="5563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/>
              <a:t>six</a:t>
            </a:r>
          </a:p>
        </p:txBody>
      </p:sp>
      <p:cxnSp>
        <p:nvCxnSpPr>
          <p:cNvPr id="42" name="Straight Connector 41"/>
          <p:cNvCxnSpPr/>
          <p:nvPr/>
        </p:nvCxnSpPr>
        <p:spPr>
          <a:xfrm flipH="1">
            <a:off x="4782932" y="3842646"/>
            <a:ext cx="576596" cy="306366"/>
          </a:xfrm>
          <a:prstGeom prst="line">
            <a:avLst/>
          </a:prstGeom>
          <a:ln w="34925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837463" y="4149012"/>
            <a:ext cx="522849" cy="224156"/>
          </a:xfrm>
          <a:prstGeom prst="line">
            <a:avLst/>
          </a:prstGeom>
          <a:ln w="34925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293768" y="3941263"/>
            <a:ext cx="5563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/>
              <a:t>six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3346581" y="4180184"/>
            <a:ext cx="934713" cy="590313"/>
          </a:xfrm>
          <a:prstGeom prst="line">
            <a:avLst/>
          </a:prstGeom>
          <a:ln w="34925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4325235" y="4893728"/>
            <a:ext cx="556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/>
              <a:t>not six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4795607" y="4954686"/>
            <a:ext cx="576596" cy="306366"/>
          </a:xfrm>
          <a:prstGeom prst="line">
            <a:avLst/>
          </a:prstGeom>
          <a:ln w="34925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850138" y="5261052"/>
            <a:ext cx="522849" cy="224156"/>
          </a:xfrm>
          <a:prstGeom prst="line">
            <a:avLst/>
          </a:prstGeom>
          <a:ln w="34925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endCxn id="46" idx="1"/>
          </p:cNvCxnSpPr>
          <p:nvPr/>
        </p:nvCxnSpPr>
        <p:spPr>
          <a:xfrm>
            <a:off x="3335412" y="4748902"/>
            <a:ext cx="989823" cy="467992"/>
          </a:xfrm>
          <a:prstGeom prst="line">
            <a:avLst/>
          </a:prstGeom>
          <a:ln w="34925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2775354" y="4493021"/>
            <a:ext cx="556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/>
              <a:t>not six</a:t>
            </a:r>
          </a:p>
        </p:txBody>
      </p:sp>
      <p:cxnSp>
        <p:nvCxnSpPr>
          <p:cNvPr id="51" name="Straight Connector 50"/>
          <p:cNvCxnSpPr>
            <a:stCxn id="41" idx="1"/>
          </p:cNvCxnSpPr>
          <p:nvPr/>
        </p:nvCxnSpPr>
        <p:spPr>
          <a:xfrm flipH="1">
            <a:off x="1181022" y="2713732"/>
            <a:ext cx="1614281" cy="1128914"/>
          </a:xfrm>
          <a:prstGeom prst="line">
            <a:avLst/>
          </a:prstGeom>
          <a:ln w="34925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50" idx="1"/>
          </p:cNvCxnSpPr>
          <p:nvPr/>
        </p:nvCxnSpPr>
        <p:spPr>
          <a:xfrm flipH="1" flipV="1">
            <a:off x="1181022" y="3842646"/>
            <a:ext cx="1594332" cy="973541"/>
          </a:xfrm>
          <a:prstGeom prst="line">
            <a:avLst/>
          </a:prstGeom>
          <a:ln w="34925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7" name="Group 10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8942426"/>
              </p:ext>
            </p:extLst>
          </p:nvPr>
        </p:nvGraphicFramePr>
        <p:xfrm>
          <a:off x="174746" y="5221325"/>
          <a:ext cx="3624183" cy="1004061"/>
        </p:xfrm>
        <a:graphic>
          <a:graphicData uri="http://schemas.openxmlformats.org/drawingml/2006/table">
            <a:tbl>
              <a:tblPr/>
              <a:tblGrid>
                <a:gridCol w="1140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1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14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GB" alt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8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P(</a:t>
                      </a:r>
                      <a:r>
                        <a:rPr kumimoji="0" lang="en-GB" alt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GB" alt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</a:t>
                      </a:r>
                      <a:r>
                        <a:rPr kumimoji="0" lang="en-GB" alt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1294465" y="5623107"/>
                <a:ext cx="577402" cy="5599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6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  <m:r>
                            <a:rPr lang="en-US" altLang="en-US" sz="16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25</m:t>
                          </m:r>
                        </m:num>
                        <m:den>
                          <m:r>
                            <a:rPr lang="en-US" altLang="en-US" sz="16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21</m:t>
                          </m:r>
                          <m:r>
                            <a:rPr lang="en-US" altLang="en-US" sz="16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4465" y="5623107"/>
                <a:ext cx="577402" cy="55996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/>
              <p:cNvSpPr/>
              <p:nvPr/>
            </p:nvSpPr>
            <p:spPr>
              <a:xfrm>
                <a:off x="2009113" y="5639320"/>
                <a:ext cx="463588" cy="5590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6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25</m:t>
                          </m:r>
                        </m:num>
                        <m:den>
                          <m:r>
                            <a:rPr lang="en-US" altLang="en-US" sz="16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72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59" name="Rectangle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9113" y="5639320"/>
                <a:ext cx="463588" cy="55906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/>
              <p:cNvSpPr/>
              <p:nvPr/>
            </p:nvSpPr>
            <p:spPr>
              <a:xfrm>
                <a:off x="2652316" y="5639320"/>
                <a:ext cx="463588" cy="5590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6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en-US" sz="16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72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60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2316" y="5639320"/>
                <a:ext cx="463588" cy="55906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3215010" y="5632286"/>
                <a:ext cx="577402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6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16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21</m:t>
                          </m:r>
                          <m:r>
                            <a:rPr lang="en-US" altLang="en-US" sz="16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5010" y="5632286"/>
                <a:ext cx="577402" cy="55496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/>
          <p:nvPr/>
        </p:nvCxnSpPr>
        <p:spPr>
          <a:xfrm flipH="1">
            <a:off x="3351673" y="2123896"/>
            <a:ext cx="934713" cy="590313"/>
          </a:xfrm>
          <a:prstGeom prst="line">
            <a:avLst/>
          </a:prstGeom>
          <a:ln w="34925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7809605" y="2074899"/>
                <a:ext cx="550856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f>
                        <m:fPr>
                          <m:ctrlPr>
                            <a:rPr lang="en-GB" alt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9605" y="2074899"/>
                <a:ext cx="550856" cy="55496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7377557" y="2074899"/>
                <a:ext cx="550856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60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f>
                        <m:fPr>
                          <m:ctrlPr>
                            <a:rPr lang="en-GB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7557" y="2074899"/>
                <a:ext cx="550856" cy="55496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/>
              <p:cNvSpPr/>
              <p:nvPr/>
            </p:nvSpPr>
            <p:spPr>
              <a:xfrm>
                <a:off x="7178679" y="2074899"/>
                <a:ext cx="359393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600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4" name="Rectangle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8679" y="2074899"/>
                <a:ext cx="359393" cy="55496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Rectangle 64"/>
          <p:cNvSpPr/>
          <p:nvPr/>
        </p:nvSpPr>
        <p:spPr>
          <a:xfrm>
            <a:off x="6027920" y="2220486"/>
            <a:ext cx="14745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/>
              <a:t>P(</a:t>
            </a:r>
            <a:r>
              <a:rPr lang="en-GB" altLang="en-US" sz="1800" dirty="0">
                <a:solidFill>
                  <a:srgbClr val="00CC00"/>
                </a:solidFill>
              </a:rPr>
              <a:t>2</a:t>
            </a:r>
            <a:r>
              <a:rPr lang="en-GB" altLang="en-US" sz="1800" dirty="0"/>
              <a:t> sixes)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7809605" y="2632509"/>
                <a:ext cx="550856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60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f>
                        <m:fPr>
                          <m:ctrlPr>
                            <a:rPr lang="en-GB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9605" y="2632509"/>
                <a:ext cx="550856" cy="55496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66"/>
              <p:cNvSpPr/>
              <p:nvPr/>
            </p:nvSpPr>
            <p:spPr>
              <a:xfrm>
                <a:off x="7377557" y="2632509"/>
                <a:ext cx="550856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f>
                        <m:fPr>
                          <m:ctrlPr>
                            <a:rPr lang="en-GB" alt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7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7557" y="2632509"/>
                <a:ext cx="550856" cy="55496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/>
              <p:cNvSpPr/>
              <p:nvPr/>
            </p:nvSpPr>
            <p:spPr>
              <a:xfrm>
                <a:off x="7178679" y="2632509"/>
                <a:ext cx="359393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600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8679" y="2632509"/>
                <a:ext cx="359393" cy="55496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Rectangle 68"/>
          <p:cNvSpPr/>
          <p:nvPr/>
        </p:nvSpPr>
        <p:spPr>
          <a:xfrm>
            <a:off x="6027920" y="2724308"/>
            <a:ext cx="14745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/>
              <a:t>P(</a:t>
            </a:r>
            <a:r>
              <a:rPr lang="en-GB" altLang="en-US" sz="1800" dirty="0">
                <a:solidFill>
                  <a:srgbClr val="00CC00"/>
                </a:solidFill>
              </a:rPr>
              <a:t>2</a:t>
            </a:r>
            <a:r>
              <a:rPr lang="en-GB" altLang="en-US" sz="1800" dirty="0"/>
              <a:t> sixes)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7809605" y="3175121"/>
                <a:ext cx="550856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f>
                        <m:fPr>
                          <m:ctrlPr>
                            <a:rPr lang="en-GB" alt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9605" y="3175121"/>
                <a:ext cx="550856" cy="55496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/>
              <p:cNvSpPr/>
              <p:nvPr/>
            </p:nvSpPr>
            <p:spPr>
              <a:xfrm>
                <a:off x="7377557" y="3175121"/>
                <a:ext cx="550856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f>
                        <m:fPr>
                          <m:ctrlPr>
                            <a:rPr lang="en-GB" alt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1" name="Rectangle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7557" y="3175121"/>
                <a:ext cx="550856" cy="55496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/>
              <p:cNvSpPr/>
              <p:nvPr/>
            </p:nvSpPr>
            <p:spPr>
              <a:xfrm>
                <a:off x="7178679" y="3175121"/>
                <a:ext cx="359393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600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2" name="Rectangle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8679" y="3175121"/>
                <a:ext cx="359393" cy="554960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Rectangle 72"/>
          <p:cNvSpPr/>
          <p:nvPr/>
        </p:nvSpPr>
        <p:spPr>
          <a:xfrm>
            <a:off x="6027920" y="3266920"/>
            <a:ext cx="14745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/>
              <a:t>P(</a:t>
            </a:r>
            <a:r>
              <a:rPr lang="en-GB" altLang="en-US" sz="1800" dirty="0">
                <a:solidFill>
                  <a:srgbClr val="FF6600"/>
                </a:solidFill>
              </a:rPr>
              <a:t>1</a:t>
            </a:r>
            <a:r>
              <a:rPr lang="en-GB" altLang="en-US" sz="1800" dirty="0"/>
              <a:t> sixes)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/>
              <p:cNvSpPr/>
              <p:nvPr/>
            </p:nvSpPr>
            <p:spPr>
              <a:xfrm>
                <a:off x="7809605" y="3717733"/>
                <a:ext cx="550856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60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f>
                        <m:fPr>
                          <m:ctrlPr>
                            <a:rPr lang="en-GB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4" name="Rectangle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9605" y="3717733"/>
                <a:ext cx="550856" cy="554960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74"/>
              <p:cNvSpPr/>
              <p:nvPr/>
            </p:nvSpPr>
            <p:spPr>
              <a:xfrm>
                <a:off x="7377557" y="3717733"/>
                <a:ext cx="550856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60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f>
                        <m:fPr>
                          <m:ctrlPr>
                            <a:rPr lang="en-GB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5" name="Rectangle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7557" y="3717733"/>
                <a:ext cx="550856" cy="554960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/>
              <p:cNvSpPr/>
              <p:nvPr/>
            </p:nvSpPr>
            <p:spPr>
              <a:xfrm>
                <a:off x="7178679" y="3717733"/>
                <a:ext cx="359393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6" name="Rectangle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8679" y="3717733"/>
                <a:ext cx="359393" cy="554960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Rectangle 76"/>
          <p:cNvSpPr/>
          <p:nvPr/>
        </p:nvSpPr>
        <p:spPr>
          <a:xfrm>
            <a:off x="6027920" y="3782638"/>
            <a:ext cx="14745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/>
              <a:t>P(</a:t>
            </a:r>
            <a:r>
              <a:rPr lang="en-GB" altLang="en-US" sz="1800" dirty="0">
                <a:solidFill>
                  <a:srgbClr val="00CC00"/>
                </a:solidFill>
              </a:rPr>
              <a:t>2</a:t>
            </a:r>
            <a:r>
              <a:rPr lang="en-GB" altLang="en-US" sz="1800" dirty="0"/>
              <a:t> sixes)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Rectangle 77"/>
              <p:cNvSpPr/>
              <p:nvPr/>
            </p:nvSpPr>
            <p:spPr>
              <a:xfrm>
                <a:off x="7822813" y="4259938"/>
                <a:ext cx="550856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f>
                        <m:fPr>
                          <m:ctrlPr>
                            <a:rPr lang="en-GB" alt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8" name="Rectangle 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2813" y="4259938"/>
                <a:ext cx="550856" cy="554960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Rectangle 78"/>
              <p:cNvSpPr/>
              <p:nvPr/>
            </p:nvSpPr>
            <p:spPr>
              <a:xfrm>
                <a:off x="7390765" y="4259938"/>
                <a:ext cx="550856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60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f>
                        <m:fPr>
                          <m:ctrlPr>
                            <a:rPr lang="en-GB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9" name="Rectangle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0765" y="4259938"/>
                <a:ext cx="550856" cy="554960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Rectangle 79"/>
              <p:cNvSpPr/>
              <p:nvPr/>
            </p:nvSpPr>
            <p:spPr>
              <a:xfrm>
                <a:off x="7191887" y="4259938"/>
                <a:ext cx="359393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0" name="Rectangle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1887" y="4259938"/>
                <a:ext cx="359393" cy="554960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Rectangle 80"/>
          <p:cNvSpPr/>
          <p:nvPr/>
        </p:nvSpPr>
        <p:spPr>
          <a:xfrm>
            <a:off x="6041128" y="4351737"/>
            <a:ext cx="14745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/>
              <a:t>P(</a:t>
            </a:r>
            <a:r>
              <a:rPr lang="en-GB" altLang="en-US" sz="1800" dirty="0">
                <a:solidFill>
                  <a:srgbClr val="FF6600"/>
                </a:solidFill>
              </a:rPr>
              <a:t>1</a:t>
            </a:r>
            <a:r>
              <a:rPr lang="en-GB" altLang="en-US" sz="1800" dirty="0"/>
              <a:t> sixes)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tangle 81"/>
              <p:cNvSpPr/>
              <p:nvPr/>
            </p:nvSpPr>
            <p:spPr>
              <a:xfrm>
                <a:off x="7809605" y="4761193"/>
                <a:ext cx="550856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60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f>
                        <m:fPr>
                          <m:ctrlPr>
                            <a:rPr lang="en-GB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2" name="Rectangle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9605" y="4761193"/>
                <a:ext cx="550856" cy="554960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Rectangle 82"/>
              <p:cNvSpPr/>
              <p:nvPr/>
            </p:nvSpPr>
            <p:spPr>
              <a:xfrm>
                <a:off x="7377557" y="4761193"/>
                <a:ext cx="550856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f>
                        <m:fPr>
                          <m:ctrlPr>
                            <a:rPr lang="en-GB" alt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3" name="Rectangle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7557" y="4761193"/>
                <a:ext cx="550856" cy="554960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/>
              <p:cNvSpPr/>
              <p:nvPr/>
            </p:nvSpPr>
            <p:spPr>
              <a:xfrm>
                <a:off x="7178679" y="4761193"/>
                <a:ext cx="359393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4" name="Rectangle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8679" y="4761193"/>
                <a:ext cx="359393" cy="554960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Rectangle 84"/>
          <p:cNvSpPr/>
          <p:nvPr/>
        </p:nvSpPr>
        <p:spPr>
          <a:xfrm>
            <a:off x="6027920" y="4866439"/>
            <a:ext cx="14745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/>
              <a:t>P(</a:t>
            </a:r>
            <a:r>
              <a:rPr lang="en-GB" altLang="en-US" sz="1800" dirty="0">
                <a:solidFill>
                  <a:srgbClr val="FF6600"/>
                </a:solidFill>
              </a:rPr>
              <a:t>1</a:t>
            </a:r>
            <a:r>
              <a:rPr lang="en-GB" altLang="en-US" sz="1800" dirty="0"/>
              <a:t> sixes)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Rectangle 85"/>
              <p:cNvSpPr/>
              <p:nvPr/>
            </p:nvSpPr>
            <p:spPr>
              <a:xfrm>
                <a:off x="7809605" y="5302519"/>
                <a:ext cx="550856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f>
                        <m:fPr>
                          <m:ctrlPr>
                            <a:rPr lang="en-GB" alt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6" name="Rectangle 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9605" y="5302519"/>
                <a:ext cx="550856" cy="554960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Rectangle 86"/>
              <p:cNvSpPr/>
              <p:nvPr/>
            </p:nvSpPr>
            <p:spPr>
              <a:xfrm>
                <a:off x="7377557" y="5302519"/>
                <a:ext cx="550856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f>
                        <m:fPr>
                          <m:ctrlPr>
                            <a:rPr lang="en-GB" alt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7" name="Rectangle 8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7557" y="5302519"/>
                <a:ext cx="550856" cy="554960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/>
              <p:cNvSpPr/>
              <p:nvPr/>
            </p:nvSpPr>
            <p:spPr>
              <a:xfrm>
                <a:off x="7178679" y="5302519"/>
                <a:ext cx="359393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8" name="Rectangle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8679" y="5302519"/>
                <a:ext cx="359393" cy="554960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Rectangle 88"/>
          <p:cNvSpPr/>
          <p:nvPr/>
        </p:nvSpPr>
        <p:spPr>
          <a:xfrm>
            <a:off x="6027920" y="5448106"/>
            <a:ext cx="14745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/>
              <a:t>P(</a:t>
            </a:r>
            <a:r>
              <a:rPr lang="en-GB" altLang="en-US" sz="1800" dirty="0">
                <a:solidFill>
                  <a:srgbClr val="FF0000"/>
                </a:solidFill>
              </a:rPr>
              <a:t>0</a:t>
            </a:r>
            <a:r>
              <a:rPr lang="en-GB" altLang="en-US" sz="1800" dirty="0"/>
              <a:t> sixes)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Rectangle 89"/>
              <p:cNvSpPr/>
              <p:nvPr/>
            </p:nvSpPr>
            <p:spPr>
              <a:xfrm>
                <a:off x="1662060" y="2817873"/>
                <a:ext cx="359393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600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0" name="Rectangle 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2060" y="2817873"/>
                <a:ext cx="359393" cy="554960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Rectangle 90"/>
              <p:cNvSpPr/>
              <p:nvPr/>
            </p:nvSpPr>
            <p:spPr>
              <a:xfrm>
                <a:off x="1662060" y="4291819"/>
                <a:ext cx="359393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1" name="Rectangle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2060" y="4291819"/>
                <a:ext cx="359393" cy="554960"/>
              </a:xfrm>
              <a:prstGeom prst="rect">
                <a:avLst/>
              </a:prstGeom>
              <a:blipFill>
                <a:blip r:embed="rId3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1"/>
              <p:cNvSpPr/>
              <p:nvPr/>
            </p:nvSpPr>
            <p:spPr>
              <a:xfrm>
                <a:off x="3798644" y="5038673"/>
                <a:ext cx="359393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2" name="Rectangle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8644" y="5038673"/>
                <a:ext cx="359393" cy="554960"/>
              </a:xfrm>
              <a:prstGeom prst="rect">
                <a:avLst/>
              </a:prstGeom>
              <a:blipFill>
                <a:blip r:embed="rId4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2"/>
              <p:cNvSpPr/>
              <p:nvPr/>
            </p:nvSpPr>
            <p:spPr>
              <a:xfrm>
                <a:off x="5308796" y="5297943"/>
                <a:ext cx="359393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3" name="Rectangle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8796" y="5297943"/>
                <a:ext cx="359393" cy="554960"/>
              </a:xfrm>
              <a:prstGeom prst="rect">
                <a:avLst/>
              </a:prstGeom>
              <a:blipFill>
                <a:blip r:embed="rId4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Rectangle 93"/>
              <p:cNvSpPr/>
              <p:nvPr/>
            </p:nvSpPr>
            <p:spPr>
              <a:xfrm>
                <a:off x="5322990" y="4113733"/>
                <a:ext cx="359393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4" name="Rectangle 9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2990" y="4113733"/>
                <a:ext cx="359393" cy="554960"/>
              </a:xfrm>
              <a:prstGeom prst="rect">
                <a:avLst/>
              </a:prstGeom>
              <a:blipFill>
                <a:blip r:embed="rId4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Rectangle 94"/>
              <p:cNvSpPr/>
              <p:nvPr/>
            </p:nvSpPr>
            <p:spPr>
              <a:xfrm>
                <a:off x="3801629" y="2939469"/>
                <a:ext cx="359393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5" name="Rectangle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1629" y="2939469"/>
                <a:ext cx="359393" cy="554960"/>
              </a:xfrm>
              <a:prstGeom prst="rect">
                <a:avLst/>
              </a:prstGeom>
              <a:blipFill>
                <a:blip r:embed="rId4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tangle 95"/>
              <p:cNvSpPr/>
              <p:nvPr/>
            </p:nvSpPr>
            <p:spPr>
              <a:xfrm>
                <a:off x="5338833" y="3159297"/>
                <a:ext cx="359393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6" name="Rectangle 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8833" y="3159297"/>
                <a:ext cx="359393" cy="554960"/>
              </a:xfrm>
              <a:prstGeom prst="rect">
                <a:avLst/>
              </a:prstGeom>
              <a:blipFill>
                <a:blip r:embed="rId4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Rectangle 96"/>
              <p:cNvSpPr/>
              <p:nvPr/>
            </p:nvSpPr>
            <p:spPr>
              <a:xfrm>
                <a:off x="5281834" y="2071191"/>
                <a:ext cx="359393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7" name="Rectangle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1834" y="2071191"/>
                <a:ext cx="359393" cy="554960"/>
              </a:xfrm>
              <a:prstGeom prst="rect">
                <a:avLst/>
              </a:prstGeom>
              <a:blipFill>
                <a:blip r:embed="rId4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Rectangle 97"/>
              <p:cNvSpPr/>
              <p:nvPr/>
            </p:nvSpPr>
            <p:spPr>
              <a:xfrm>
                <a:off x="3798644" y="3863320"/>
                <a:ext cx="359393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600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8" name="Rectangle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8644" y="3863320"/>
                <a:ext cx="359393" cy="554960"/>
              </a:xfrm>
              <a:prstGeom prst="rect">
                <a:avLst/>
              </a:prstGeom>
              <a:blipFill>
                <a:blip r:embed="rId4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Rectangle 98"/>
              <p:cNvSpPr/>
              <p:nvPr/>
            </p:nvSpPr>
            <p:spPr>
              <a:xfrm>
                <a:off x="3798644" y="1825968"/>
                <a:ext cx="359393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600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9" name="Rectangle 9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8644" y="1825968"/>
                <a:ext cx="359393" cy="554960"/>
              </a:xfrm>
              <a:prstGeom prst="rect">
                <a:avLst/>
              </a:prstGeom>
              <a:blipFill>
                <a:blip r:embed="rId4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/>
              <p:cNvSpPr/>
              <p:nvPr/>
            </p:nvSpPr>
            <p:spPr>
              <a:xfrm>
                <a:off x="5265196" y="1500678"/>
                <a:ext cx="359393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600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0" name="Rectangle 9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5196" y="1500678"/>
                <a:ext cx="359393" cy="554960"/>
              </a:xfrm>
              <a:prstGeom prst="rect">
                <a:avLst/>
              </a:prstGeom>
              <a:blipFill>
                <a:blip r:embed="rId4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Rectangle 100"/>
              <p:cNvSpPr/>
              <p:nvPr/>
            </p:nvSpPr>
            <p:spPr>
              <a:xfrm>
                <a:off x="5308981" y="2616974"/>
                <a:ext cx="359393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600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1" name="Rectangle 10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8981" y="2616974"/>
                <a:ext cx="359393" cy="554960"/>
              </a:xfrm>
              <a:prstGeom prst="rect">
                <a:avLst/>
              </a:prstGeom>
              <a:blipFill>
                <a:blip r:embed="rId4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Rectangle 101"/>
              <p:cNvSpPr/>
              <p:nvPr/>
            </p:nvSpPr>
            <p:spPr>
              <a:xfrm>
                <a:off x="5322991" y="3628452"/>
                <a:ext cx="359393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600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2" name="Rectangle 10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2991" y="3628452"/>
                <a:ext cx="359393" cy="554960"/>
              </a:xfrm>
              <a:prstGeom prst="rect">
                <a:avLst/>
              </a:prstGeom>
              <a:blipFill>
                <a:blip r:embed="rId5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Rectangle 102"/>
              <p:cNvSpPr/>
              <p:nvPr/>
            </p:nvSpPr>
            <p:spPr>
              <a:xfrm>
                <a:off x="5308796" y="4684725"/>
                <a:ext cx="359393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600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16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3" name="Rectangle 10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8796" y="4684725"/>
                <a:ext cx="359393" cy="554960"/>
              </a:xfrm>
              <a:prstGeom prst="rect">
                <a:avLst/>
              </a:prstGeom>
              <a:blipFill>
                <a:blip r:embed="rId5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Rectangle 103"/>
              <p:cNvSpPr/>
              <p:nvPr/>
            </p:nvSpPr>
            <p:spPr>
              <a:xfrm>
                <a:off x="4568775" y="6115596"/>
                <a:ext cx="638316" cy="61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8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8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  <m:r>
                            <a:rPr lang="en-US" altLang="en-US" sz="18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25</m:t>
                          </m:r>
                        </m:num>
                        <m:den>
                          <m:r>
                            <a:rPr lang="en-US" altLang="en-US" sz="18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21</m:t>
                          </m:r>
                          <m:r>
                            <a:rPr lang="en-US" altLang="en-US" sz="18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8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04" name="Rectangle 10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8775" y="6115596"/>
                <a:ext cx="638316" cy="618311"/>
              </a:xfrm>
              <a:prstGeom prst="rect">
                <a:avLst/>
              </a:prstGeom>
              <a:blipFill>
                <a:blip r:embed="rId5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Rectangle 104"/>
              <p:cNvSpPr/>
              <p:nvPr/>
            </p:nvSpPr>
            <p:spPr>
              <a:xfrm>
                <a:off x="4998692" y="6131809"/>
                <a:ext cx="721672" cy="617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8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en-GB" altLang="en-US" sz="18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8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25</m:t>
                          </m:r>
                        </m:num>
                        <m:den>
                          <m:r>
                            <a:rPr lang="en-US" altLang="en-US" sz="18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72</m:t>
                          </m:r>
                        </m:den>
                      </m:f>
                    </m:oMath>
                  </m:oMathPara>
                </a14:m>
                <a:endParaRPr lang="en-GB" sz="18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05" name="Rectangle 10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8692" y="6131809"/>
                <a:ext cx="721672" cy="617348"/>
              </a:xfrm>
              <a:prstGeom prst="rect">
                <a:avLst/>
              </a:prstGeom>
              <a:blipFill>
                <a:blip r:embed="rId5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Rectangle 105"/>
              <p:cNvSpPr/>
              <p:nvPr/>
            </p:nvSpPr>
            <p:spPr>
              <a:xfrm>
                <a:off x="5539368" y="6131809"/>
                <a:ext cx="721672" cy="617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8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en-GB" altLang="en-US" sz="18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8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en-US" sz="18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72</m:t>
                          </m:r>
                        </m:den>
                      </m:f>
                    </m:oMath>
                  </m:oMathPara>
                </a14:m>
                <a:endParaRPr lang="en-GB" sz="18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06" name="Rectangle 10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9368" y="6131809"/>
                <a:ext cx="721672" cy="617348"/>
              </a:xfrm>
              <a:prstGeom prst="rect">
                <a:avLst/>
              </a:prstGeom>
              <a:blipFill>
                <a:blip r:embed="rId5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Rectangle 106"/>
              <p:cNvSpPr/>
              <p:nvPr/>
            </p:nvSpPr>
            <p:spPr>
              <a:xfrm>
                <a:off x="6065074" y="6134117"/>
                <a:ext cx="849913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8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en-GB" altLang="en-US" sz="18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8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18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21</m:t>
                          </m:r>
                          <m:r>
                            <a:rPr lang="en-US" altLang="en-US" sz="18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8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07" name="Rectangle 10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5074" y="6134117"/>
                <a:ext cx="849913" cy="612732"/>
              </a:xfrm>
              <a:prstGeom prst="rect">
                <a:avLst/>
              </a:prstGeom>
              <a:blipFill>
                <a:blip r:embed="rId5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Rectangle 55"/>
          <p:cNvSpPr/>
          <p:nvPr/>
        </p:nvSpPr>
        <p:spPr>
          <a:xfrm>
            <a:off x="6883949" y="6198384"/>
            <a:ext cx="4876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1533965" y="6244269"/>
            <a:ext cx="3121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/>
              <a:t>The sum of the probabilities is: </a:t>
            </a:r>
            <a:endParaRPr lang="en-GB" sz="1800" dirty="0"/>
          </a:p>
        </p:txBody>
      </p:sp>
      <p:sp>
        <p:nvSpPr>
          <p:cNvPr id="2" name="Rectangle 1"/>
          <p:cNvSpPr/>
          <p:nvPr/>
        </p:nvSpPr>
        <p:spPr>
          <a:xfrm>
            <a:off x="404526" y="871458"/>
            <a:ext cx="84719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dirty="0"/>
              <a:t>number of sixes obtained when a fair die is rolled three times.</a:t>
            </a:r>
          </a:p>
        </p:txBody>
      </p:sp>
      <p:sp>
        <p:nvSpPr>
          <p:cNvPr id="109" name="Rectangle 108">
            <a:hlinkClick r:id="rId56"/>
            <a:extLst>
              <a:ext uri="{FF2B5EF4-FFF2-40B4-BE49-F238E27FC236}">
                <a16:creationId xmlns:a16="http://schemas.microsoft.com/office/drawing/2014/main" id="{80F7196D-3EF8-4623-BF91-FCB937A85999}"/>
              </a:ext>
            </a:extLst>
          </p:cNvPr>
          <p:cNvSpPr/>
          <p:nvPr/>
        </p:nvSpPr>
        <p:spPr>
          <a:xfrm flipH="1">
            <a:off x="6478476" y="6073028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0" name="Rectangle 109">
            <a:hlinkClick r:id="rId56"/>
            <a:extLst>
              <a:ext uri="{FF2B5EF4-FFF2-40B4-BE49-F238E27FC236}">
                <a16:creationId xmlns:a16="http://schemas.microsoft.com/office/drawing/2014/main" id="{2CF34577-C0E1-4981-AB95-F5979DE86960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Text Box 4">
            <a:extLst>
              <a:ext uri="{FF2B5EF4-FFF2-40B4-BE49-F238E27FC236}">
                <a16:creationId xmlns:a16="http://schemas.microsoft.com/office/drawing/2014/main" id="{176AD9F8-EE47-4374-9ABB-45DCF8D468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347" y="91664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solidFill>
                  <a:srgbClr val="33CC33"/>
                </a:solidFill>
                <a:latin typeface="+mn-lt"/>
              </a:rPr>
              <a:t>Probability distribution of Discrete Random Variables.</a:t>
            </a:r>
          </a:p>
        </p:txBody>
      </p:sp>
    </p:spTree>
    <p:extLst>
      <p:ext uri="{BB962C8B-B14F-4D97-AF65-F5344CB8AC3E}">
        <p14:creationId xmlns:p14="http://schemas.microsoft.com/office/powerpoint/2010/main" val="345753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4" grpId="0"/>
      <p:bldP spid="26" grpId="0"/>
      <p:bldP spid="27" grpId="0"/>
      <p:bldP spid="30" grpId="0"/>
      <p:bldP spid="31" grpId="0"/>
      <p:bldP spid="32" grpId="0"/>
      <p:bldP spid="33" grpId="0"/>
      <p:bldP spid="34" grpId="0"/>
      <p:bldP spid="35" grpId="0"/>
      <p:bldP spid="41" grpId="0"/>
      <p:bldP spid="44" grpId="0"/>
      <p:bldP spid="46" grpId="0"/>
      <p:bldP spid="50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56" grpId="0"/>
      <p:bldP spid="10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999606" y="2809208"/>
                <a:ext cx="676787" cy="6768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  <m:r>
                            <a:rPr lang="en-US" alt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25</m:t>
                          </m:r>
                        </m:num>
                        <m:den>
                          <m:r>
                            <a:rPr lang="en-US" alt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21</m:t>
                          </m:r>
                          <m:r>
                            <a:rPr lang="en-US" alt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606" y="2809208"/>
                <a:ext cx="676787" cy="67685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443056" y="2825421"/>
                <a:ext cx="769249" cy="6756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en-GB" alt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25</m:t>
                          </m:r>
                        </m:num>
                        <m:den>
                          <m:r>
                            <a:rPr lang="en-US" alt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72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056" y="2825421"/>
                <a:ext cx="769249" cy="6756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983732" y="2825421"/>
                <a:ext cx="769249" cy="6756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en-GB" alt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72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3732" y="2825421"/>
                <a:ext cx="769249" cy="6756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509438" y="2827729"/>
                <a:ext cx="911916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en-GB" alt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21</m:t>
                          </m:r>
                          <m:r>
                            <a:rPr lang="en-US" alt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9438" y="2827729"/>
                <a:ext cx="911916" cy="67056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6307186" y="2975285"/>
            <a:ext cx="5212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552085" y="1194873"/>
                <a:ext cx="381836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2085" y="1194873"/>
                <a:ext cx="381836" cy="6127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750909" y="626622"/>
            <a:ext cx="75264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Comic Sans MS" panose="030F0702030302020204" pitchFamily="66" charset="0"/>
              </a:rPr>
              <a:t>In the Example 1 </a:t>
            </a:r>
            <a:r>
              <a:rPr lang="en-GB" altLang="en-US" sz="2400" dirty="0">
                <a:latin typeface="Comic Sans MS" panose="030F0702030302020204" pitchFamily="66" charset="0"/>
              </a:rPr>
              <a:t>The sum of the probabilities is: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933921" y="1173678"/>
                <a:ext cx="593432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en-GB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3921" y="1173678"/>
                <a:ext cx="593432" cy="6127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434570" y="1166726"/>
                <a:ext cx="593432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en-GB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4570" y="1166726"/>
                <a:ext cx="593432" cy="6127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916006" y="1150513"/>
                <a:ext cx="593432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en-GB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6006" y="1150513"/>
                <a:ext cx="593432" cy="6127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417552" y="1154972"/>
                <a:ext cx="593432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en-GB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7552" y="1154972"/>
                <a:ext cx="593432" cy="6127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5866668" y="1151888"/>
                <a:ext cx="593432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en-GB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6668" y="1151888"/>
                <a:ext cx="593432" cy="6127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6437746" y="1288426"/>
            <a:ext cx="4876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02766" y="2200929"/>
            <a:ext cx="75264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Comic Sans MS" panose="030F0702030302020204" pitchFamily="66" charset="0"/>
              </a:rPr>
              <a:t>In the Example 2 </a:t>
            </a:r>
            <a:r>
              <a:rPr lang="en-GB" altLang="en-US" sz="2400" dirty="0">
                <a:latin typeface="Comic Sans MS" panose="030F0702030302020204" pitchFamily="66" charset="0"/>
              </a:rPr>
              <a:t>The sum of the probabilities is: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9402" y="3775236"/>
            <a:ext cx="41681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Comic Sans MS" panose="030F0702030302020204" pitchFamily="66" charset="0"/>
              </a:rPr>
              <a:t>For any random variable </a:t>
            </a:r>
            <a:r>
              <a:rPr lang="en-GB" altLang="en-US" sz="2400" b="1" i="1" dirty="0">
                <a:cs typeface="Times New Roman" panose="02020603050405020304" pitchFamily="18" charset="0"/>
              </a:rPr>
              <a:t>X</a:t>
            </a:r>
            <a:endParaRPr lang="en-GB" sz="2400" i="1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545743" y="3869933"/>
                <a:ext cx="858312" cy="6707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5743" y="3869933"/>
                <a:ext cx="858312" cy="670761"/>
              </a:xfrm>
              <a:prstGeom prst="rect">
                <a:avLst/>
              </a:prstGeom>
              <a:blipFill>
                <a:blip r:embed="rId12"/>
                <a:stretch>
                  <a:fillRect r="-20567" b="-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6604727" y="4006068"/>
            <a:ext cx="4876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727531" y="5235352"/>
            <a:ext cx="2874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 1</a:t>
            </a:r>
            <a:endParaRPr lang="en-GB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56739" y="4720066"/>
            <a:ext cx="83487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Comic Sans MS" panose="030F0702030302020204" pitchFamily="66" charset="0"/>
              </a:rPr>
              <a:t>Means that </a:t>
            </a:r>
            <a:r>
              <a:rPr lang="en-GB" altLang="en-US" sz="2400" dirty="0">
                <a:latin typeface="Comic Sans MS" panose="030F0702030302020204" pitchFamily="66" charset="0"/>
              </a:rPr>
              <a:t>the sum of the probabilities will always be 1.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39972" y="5691173"/>
            <a:ext cx="8531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Comic Sans MS" panose="030F0702030302020204" pitchFamily="66" charset="0"/>
              </a:rPr>
              <a:t>Means that </a:t>
            </a:r>
            <a:r>
              <a:rPr lang="en-GB" altLang="en-US" sz="2400" dirty="0">
                <a:latin typeface="Comic Sans MS" panose="030F0702030302020204" pitchFamily="66" charset="0"/>
              </a:rPr>
              <a:t>a probability must always be between 0 and 1.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5" name="Rectangle 24">
            <a:hlinkClick r:id="rId13"/>
            <a:extLst>
              <a:ext uri="{FF2B5EF4-FFF2-40B4-BE49-F238E27FC236}">
                <a16:creationId xmlns:a16="http://schemas.microsoft.com/office/drawing/2014/main" id="{EE72BA76-B572-44C2-AF47-CBCBCB966CD5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hlinkClick r:id="rId13"/>
            <a:extLst>
              <a:ext uri="{FF2B5EF4-FFF2-40B4-BE49-F238E27FC236}">
                <a16:creationId xmlns:a16="http://schemas.microsoft.com/office/drawing/2014/main" id="{335F8242-502F-4D6A-A313-F1B506256123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 Box 4">
            <a:extLst>
              <a:ext uri="{FF2B5EF4-FFF2-40B4-BE49-F238E27FC236}">
                <a16:creationId xmlns:a16="http://schemas.microsoft.com/office/drawing/2014/main" id="{1649D054-4B9C-4CDC-B8C3-87E0964388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347" y="91664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solidFill>
                  <a:srgbClr val="33CC33"/>
                </a:solidFill>
                <a:latin typeface="+mn-lt"/>
              </a:rPr>
              <a:t>Probability distribution of Discrete Random Variables.</a:t>
            </a:r>
          </a:p>
        </p:txBody>
      </p:sp>
    </p:spTree>
    <p:extLst>
      <p:ext uri="{BB962C8B-B14F-4D97-AF65-F5344CB8AC3E}">
        <p14:creationId xmlns:p14="http://schemas.microsoft.com/office/powerpoint/2010/main" val="978175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1043781" y="903565"/>
            <a:ext cx="7056438" cy="830997"/>
          </a:xfrm>
          <a:prstGeom prst="rect">
            <a:avLst/>
          </a:prstGeom>
          <a:solidFill>
            <a:srgbClr val="D5DCE7"/>
          </a:solidFill>
          <a:ln w="15875" algn="ctr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b="1" dirty="0">
                <a:latin typeface="Comic Sans MS" panose="030F0702030302020204" pitchFamily="66" charset="0"/>
                <a:cs typeface="+mn-cs"/>
              </a:rPr>
              <a:t>Example 3: </a:t>
            </a:r>
            <a:r>
              <a:rPr lang="en-GB" altLang="en-US" dirty="0">
                <a:latin typeface="Comic Sans MS" panose="030F0702030302020204" pitchFamily="66" charset="0"/>
                <a:cs typeface="+mn-cs"/>
              </a:rPr>
              <a:t>The random variable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altLang="en-US" dirty="0">
                <a:latin typeface="Comic Sans MS" panose="030F0702030302020204" pitchFamily="66" charset="0"/>
                <a:cs typeface="+mn-cs"/>
              </a:rPr>
              <a:t> has the probability distribution given below: </a:t>
            </a: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90579" name="Group 11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731032012"/>
              </p:ext>
            </p:extLst>
          </p:nvPr>
        </p:nvGraphicFramePr>
        <p:xfrm>
          <a:off x="1349375" y="1904356"/>
          <a:ext cx="6445250" cy="914400"/>
        </p:xfrm>
        <a:graphic>
          <a:graphicData uri="http://schemas.openxmlformats.org/drawingml/2006/table">
            <a:tbl>
              <a:tblPr/>
              <a:tblGrid>
                <a:gridCol w="1389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1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12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12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1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F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F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F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F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F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P(</a:t>
                      </a:r>
                      <a:r>
                        <a:rPr kumimoji="0" lang="en-GB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Y </a:t>
                      </a: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= </a:t>
                      </a:r>
                      <a:r>
                        <a:rPr kumimoji="0" lang="en-GB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y</a:t>
                      </a: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GB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en-GB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GB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0497" name="Text Box 33"/>
          <p:cNvSpPr txBox="1">
            <a:spLocks noChangeArrowheads="1"/>
          </p:cNvSpPr>
          <p:nvPr/>
        </p:nvSpPr>
        <p:spPr bwMode="auto">
          <a:xfrm>
            <a:off x="713815" y="3028157"/>
            <a:ext cx="3240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latin typeface="Comic Sans MS" panose="030F0702030302020204" pitchFamily="66" charset="0"/>
                <a:cs typeface="+mn-cs"/>
              </a:rPr>
              <a:t>Find</a:t>
            </a:r>
            <a:r>
              <a:rPr lang="en-GB" altLang="en-US" dirty="0">
                <a:latin typeface="Comic Sans MS" panose="030F0702030302020204" pitchFamily="66" charset="0"/>
              </a:rPr>
              <a:t> </a:t>
            </a:r>
            <a:r>
              <a:rPr lang="en-GB" altLang="en-US" i="1" dirty="0">
                <a:latin typeface="Times New Roman" panose="02020603050405020304" pitchFamily="18" charset="0"/>
              </a:rPr>
              <a:t>c</a:t>
            </a:r>
            <a:r>
              <a:rPr lang="en-GB" altLang="en-US" dirty="0"/>
              <a:t> </a:t>
            </a:r>
            <a:r>
              <a:rPr lang="en-GB" altLang="en-US" dirty="0">
                <a:latin typeface="Comic Sans MS" panose="030F0702030302020204" pitchFamily="66" charset="0"/>
                <a:cs typeface="+mn-cs"/>
              </a:rPr>
              <a:t>and P</a:t>
            </a:r>
            <a:r>
              <a:rPr lang="en-GB" altLang="en-US" dirty="0"/>
              <a:t>(</a:t>
            </a:r>
            <a:r>
              <a:rPr lang="en-GB" altLang="en-US" i="1" dirty="0">
                <a:latin typeface="Times New Roman" panose="02020603050405020304" pitchFamily="18" charset="0"/>
              </a:rPr>
              <a:t>Y</a:t>
            </a:r>
            <a:r>
              <a:rPr lang="en-GB" altLang="en-US" dirty="0">
                <a:latin typeface="Times New Roman" panose="02020603050405020304" pitchFamily="18" charset="0"/>
              </a:rPr>
              <a:t> </a:t>
            </a:r>
            <a:r>
              <a:rPr lang="en-GB" altLang="en-US" dirty="0">
                <a:latin typeface="+mn-lt"/>
                <a:cs typeface="+mn-cs"/>
              </a:rPr>
              <a:t>≥ </a:t>
            </a:r>
            <a:r>
              <a:rPr lang="en-GB" altLang="en-US" dirty="0">
                <a:latin typeface="Comic Sans MS" panose="030F0702030302020204" pitchFamily="66" charset="0"/>
                <a:cs typeface="+mn-cs"/>
              </a:rPr>
              <a:t>3).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0498" name="Text Box 34"/>
              <p:cNvSpPr txBox="1">
                <a:spLocks noChangeArrowheads="1"/>
              </p:cNvSpPr>
              <p:nvPr/>
            </p:nvSpPr>
            <p:spPr bwMode="auto">
              <a:xfrm>
                <a:off x="713815" y="3694330"/>
                <a:ext cx="7999879" cy="17002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Aft>
                    <a:spcPct val="500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Aft>
                    <a:spcPct val="500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Aft>
                    <a:spcPct val="500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Aft>
                    <a:spcPct val="500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Aft>
                    <a:spcPct val="500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500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500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500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500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GB" altLang="en-US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As </a:t>
                </a:r>
                <a:r>
                  <a:rPr lang="en-GB" altLang="en-US" dirty="0">
                    <a:solidFill>
                      <a:schemeClr val="tx1"/>
                    </a:solidFill>
                  </a:rPr>
                  <a:t>                       ,		</a:t>
                </a:r>
                <a:r>
                  <a:rPr lang="en-GB" altLang="en-US" i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c</a:t>
                </a:r>
                <a:r>
                  <a:rPr lang="en-GB" altLang="en-US" i="1" dirty="0">
                    <a:solidFill>
                      <a:schemeClr val="tx1"/>
                    </a:solidFill>
                  </a:rPr>
                  <a:t> + </a:t>
                </a:r>
                <a:r>
                  <a:rPr lang="en-GB" altLang="en-US" dirty="0">
                    <a:solidFill>
                      <a:schemeClr val="tx1"/>
                    </a:solidFill>
                  </a:rPr>
                  <a:t>2</a:t>
                </a:r>
                <a:r>
                  <a:rPr lang="en-GB" altLang="en-US" i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c</a:t>
                </a:r>
                <a:r>
                  <a:rPr lang="en-GB" altLang="en-US" i="1" dirty="0">
                    <a:solidFill>
                      <a:schemeClr val="tx1"/>
                    </a:solidFill>
                  </a:rPr>
                  <a:t> + </a:t>
                </a:r>
                <a:r>
                  <a:rPr lang="en-GB" altLang="en-US" dirty="0">
                    <a:solidFill>
                      <a:schemeClr val="tx1"/>
                    </a:solidFill>
                  </a:rPr>
                  <a:t>3</a:t>
                </a:r>
                <a:r>
                  <a:rPr lang="en-GB" altLang="en-US" i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c</a:t>
                </a:r>
                <a:r>
                  <a:rPr lang="en-GB" altLang="en-US" i="1" dirty="0">
                    <a:solidFill>
                      <a:schemeClr val="tx1"/>
                    </a:solidFill>
                  </a:rPr>
                  <a:t> + </a:t>
                </a:r>
                <a:r>
                  <a:rPr lang="en-GB" altLang="en-US" dirty="0">
                    <a:solidFill>
                      <a:schemeClr val="tx1"/>
                    </a:solidFill>
                  </a:rPr>
                  <a:t>2</a:t>
                </a:r>
                <a:r>
                  <a:rPr lang="en-GB" altLang="en-US" i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c</a:t>
                </a:r>
                <a:r>
                  <a:rPr lang="en-GB" altLang="en-US" i="1" dirty="0">
                    <a:solidFill>
                      <a:schemeClr val="tx1"/>
                    </a:solidFill>
                  </a:rPr>
                  <a:t> + </a:t>
                </a:r>
                <a:r>
                  <a:rPr lang="en-GB" altLang="en-US" i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c</a:t>
                </a:r>
                <a:r>
                  <a:rPr lang="en-GB" altLang="en-US" dirty="0">
                    <a:solidFill>
                      <a:schemeClr val="tx1"/>
                    </a:solidFill>
                  </a:rPr>
                  <a:t> = 1</a:t>
                </a:r>
              </a:p>
              <a:p>
                <a:pPr eaLnBrk="1" hangingPunct="1">
                  <a:spcBef>
                    <a:spcPct val="30000"/>
                  </a:spcBef>
                </a:pPr>
                <a:r>
                  <a:rPr lang="en-GB" altLang="en-US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So,</a:t>
                </a:r>
                <a:r>
                  <a:rPr lang="en-GB" altLang="en-US" dirty="0">
                    <a:solidFill>
                      <a:schemeClr val="tx1"/>
                    </a:solidFill>
                  </a:rPr>
                  <a:t>			9</a:t>
                </a:r>
                <a:r>
                  <a:rPr lang="en-GB" altLang="en-US" i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c</a:t>
                </a:r>
                <a:r>
                  <a:rPr lang="en-GB" altLang="en-US" dirty="0">
                    <a:solidFill>
                      <a:schemeClr val="tx1"/>
                    </a:solidFill>
                  </a:rPr>
                  <a:t> = 1</a:t>
                </a:r>
              </a:p>
              <a:p>
                <a:pPr eaLnBrk="1" hangingPunct="1">
                  <a:spcBef>
                    <a:spcPct val="30000"/>
                  </a:spcBef>
                </a:pPr>
                <a:r>
                  <a:rPr lang="en-GB" altLang="en-US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Therefore	</a:t>
                </a:r>
                <a:r>
                  <a:rPr lang="en-GB" altLang="en-US" dirty="0">
                    <a:solidFill>
                      <a:schemeClr val="tx1"/>
                    </a:solidFill>
                  </a:rPr>
                  <a:t>	</a:t>
                </a:r>
                <a:r>
                  <a:rPr lang="en-GB" altLang="en-US" i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c</a:t>
                </a:r>
                <a:r>
                  <a:rPr lang="en-GB" altLang="en-US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GB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0498" name="Text 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3815" y="3694330"/>
                <a:ext cx="7999879" cy="1700274"/>
              </a:xfrm>
              <a:prstGeom prst="rect">
                <a:avLst/>
              </a:prstGeom>
              <a:blipFill rotWithShape="0">
                <a:blip r:embed="rId3"/>
                <a:stretch>
                  <a:fillRect l="-1143" t="-2867" b="-35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0507" name="Text Box 43"/>
          <p:cNvSpPr txBox="1">
            <a:spLocks noChangeArrowheads="1"/>
          </p:cNvSpPr>
          <p:nvPr/>
        </p:nvSpPr>
        <p:spPr bwMode="auto">
          <a:xfrm>
            <a:off x="611188" y="5445125"/>
            <a:ext cx="8748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P(</a:t>
            </a:r>
            <a:r>
              <a:rPr lang="en-GB" altLang="en-US" i="1" dirty="0">
                <a:latin typeface="Times New Roman" panose="02020603050405020304" pitchFamily="18" charset="0"/>
              </a:rPr>
              <a:t>Y</a:t>
            </a:r>
            <a:r>
              <a:rPr lang="en-GB" altLang="en-US" dirty="0"/>
              <a:t> ≥ 3) = P(</a:t>
            </a:r>
            <a:r>
              <a:rPr lang="en-GB" altLang="en-US" i="1" dirty="0">
                <a:latin typeface="Times New Roman" panose="02020603050405020304" pitchFamily="18" charset="0"/>
              </a:rPr>
              <a:t>Y</a:t>
            </a:r>
            <a:r>
              <a:rPr lang="en-GB" altLang="en-US" dirty="0"/>
              <a:t> = 3) + P(</a:t>
            </a:r>
            <a:r>
              <a:rPr lang="en-GB" altLang="en-US" i="1" dirty="0">
                <a:latin typeface="Times New Roman" panose="02020603050405020304" pitchFamily="18" charset="0"/>
              </a:rPr>
              <a:t>Y</a:t>
            </a:r>
            <a:r>
              <a:rPr lang="en-GB" altLang="en-US" dirty="0"/>
              <a:t> = 4) = 2</a:t>
            </a:r>
            <a:r>
              <a:rPr lang="en-GB" altLang="en-US" i="1" dirty="0">
                <a:latin typeface="Times New Roman" panose="02020603050405020304" pitchFamily="18" charset="0"/>
              </a:rPr>
              <a:t>c</a:t>
            </a:r>
            <a:r>
              <a:rPr lang="en-GB" altLang="en-US" dirty="0"/>
              <a:t> + </a:t>
            </a:r>
            <a:r>
              <a:rPr lang="en-GB" altLang="en-US" i="1" dirty="0">
                <a:latin typeface="Times New Roman" panose="02020603050405020304" pitchFamily="18" charset="0"/>
              </a:rPr>
              <a:t>c</a:t>
            </a:r>
            <a:r>
              <a:rPr lang="en-GB" altLang="en-US" dirty="0"/>
              <a:t> = </a:t>
            </a:r>
          </a:p>
        </p:txBody>
      </p:sp>
      <p:sp>
        <p:nvSpPr>
          <p:cNvPr id="8224" name="Rectangle 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90508" name="Object 44"/>
          <p:cNvGraphicFramePr>
            <a:graphicFrameLocks noChangeAspect="1"/>
          </p:cNvGraphicFramePr>
          <p:nvPr/>
        </p:nvGraphicFramePr>
        <p:xfrm>
          <a:off x="6246813" y="5305425"/>
          <a:ext cx="1241425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4" imgW="1244600" imgH="736600" progId="Equation.DSMT4">
                  <p:embed/>
                </p:oleObj>
              </mc:Choice>
              <mc:Fallback>
                <p:oleObj name="Equation" r:id="rId4" imgW="1244600" imgH="736600" progId="Equation.DSMT4">
                  <p:embed/>
                  <p:pic>
                    <p:nvPicPr>
                      <p:cNvPr id="190508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6813" y="5305425"/>
                        <a:ext cx="1241425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360675" y="3591689"/>
                <a:ext cx="1329338" cy="6707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0675" y="3591689"/>
                <a:ext cx="1329338" cy="67076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2690013" y="3721224"/>
            <a:ext cx="4876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dirty="0">
                <a:solidFill>
                  <a:srgbClr val="957A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</a:t>
            </a:r>
            <a:endParaRPr lang="en-GB" dirty="0">
              <a:solidFill>
                <a:srgbClr val="957A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hlinkClick r:id="rId7"/>
            <a:extLst>
              <a:ext uri="{FF2B5EF4-FFF2-40B4-BE49-F238E27FC236}">
                <a16:creationId xmlns:a16="http://schemas.microsoft.com/office/drawing/2014/main" id="{ACF6B97A-FBC6-4F23-9BBC-79FEE52938C6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hlinkClick r:id="rId7"/>
            <a:extLst>
              <a:ext uri="{FF2B5EF4-FFF2-40B4-BE49-F238E27FC236}">
                <a16:creationId xmlns:a16="http://schemas.microsoft.com/office/drawing/2014/main" id="{735A6EB5-D546-413A-ADC0-0B8DB531C0F7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 Box 4">
            <a:extLst>
              <a:ext uri="{FF2B5EF4-FFF2-40B4-BE49-F238E27FC236}">
                <a16:creationId xmlns:a16="http://schemas.microsoft.com/office/drawing/2014/main" id="{ACFBB843-F051-4F0D-8D6D-68D0C65DB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347" y="91664"/>
            <a:ext cx="856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solidFill>
                  <a:srgbClr val="33CC33"/>
                </a:solidFill>
                <a:latin typeface="+mn-lt"/>
              </a:rPr>
              <a:t>Probability distribution of Discrete Random Variables.</a:t>
            </a:r>
          </a:p>
        </p:txBody>
      </p:sp>
    </p:spTree>
    <p:extLst>
      <p:ext uri="{BB962C8B-B14F-4D97-AF65-F5344CB8AC3E}">
        <p14:creationId xmlns:p14="http://schemas.microsoft.com/office/powerpoint/2010/main" val="4070303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0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90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90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90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97" grpId="0" build="allAtOnce"/>
      <p:bldP spid="190498" grpId="0" uiExpand="1" build="allAtOnce"/>
      <p:bldP spid="190507" grpId="0" build="allAtOnce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  <a:hlinkClick r:id="rId2"/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  <a:hlinkClick r:id="rId4"/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43045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90</TotalTime>
  <Words>826</Words>
  <Application>Microsoft Office PowerPoint</Application>
  <PresentationFormat>On-screen Show (4:3)</PresentationFormat>
  <Paragraphs>188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Cambria Math</vt:lpstr>
      <vt:lpstr>Comic Sans MS</vt:lpstr>
      <vt:lpstr>Times New Roman</vt:lpstr>
      <vt:lpstr>Wingdings 2</vt:lpstr>
      <vt:lpstr>Theme1</vt:lpstr>
      <vt:lpstr>Equation</vt:lpstr>
      <vt:lpstr>Discrete random variables and distributions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Discrete random variables and distributions</dc:title>
  <dc:creator>Mathssupport</dc:creator>
  <cp:lastModifiedBy>Orlando Hurtado</cp:lastModifiedBy>
  <cp:revision>12</cp:revision>
  <dcterms:created xsi:type="dcterms:W3CDTF">2020-03-12T17:53:03Z</dcterms:created>
  <dcterms:modified xsi:type="dcterms:W3CDTF">2020-06-07T15:13:20Z</dcterms:modified>
</cp:coreProperties>
</file>