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33" r:id="rId1"/>
  </p:sldMasterIdLst>
  <p:notesMasterIdLst>
    <p:notesMasterId r:id="rId24"/>
  </p:notesMasterIdLst>
  <p:sldIdLst>
    <p:sldId id="256" r:id="rId2"/>
    <p:sldId id="259" r:id="rId3"/>
    <p:sldId id="350" r:id="rId4"/>
    <p:sldId id="351" r:id="rId5"/>
    <p:sldId id="349" r:id="rId6"/>
    <p:sldId id="325" r:id="rId7"/>
    <p:sldId id="326" r:id="rId8"/>
    <p:sldId id="324" r:id="rId9"/>
    <p:sldId id="327" r:id="rId10"/>
    <p:sldId id="329" r:id="rId11"/>
    <p:sldId id="339" r:id="rId12"/>
    <p:sldId id="340" r:id="rId13"/>
    <p:sldId id="347" r:id="rId14"/>
    <p:sldId id="341" r:id="rId15"/>
    <p:sldId id="342" r:id="rId16"/>
    <p:sldId id="343" r:id="rId17"/>
    <p:sldId id="344" r:id="rId18"/>
    <p:sldId id="345" r:id="rId19"/>
    <p:sldId id="346" r:id="rId20"/>
    <p:sldId id="336" r:id="rId21"/>
    <p:sldId id="338" r:id="rId22"/>
    <p:sldId id="323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68" autoAdjust="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146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75" d="100"/>
          <a:sy n="75" d="100"/>
        </p:scale>
        <p:origin x="-2544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55C928-559B-894D-8933-A6B57D1BBF34}" type="datetimeFigureOut">
              <a:rPr lang="en-US" smtClean="0"/>
              <a:pPr/>
              <a:t>8/13/2023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E06717-3C92-EC43-AF8F-7319F826A8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009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2725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4233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5127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3041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0782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7468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8363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5919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7712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8352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916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5497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2097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8115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518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5994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7340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35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4537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06717-3C92-EC43-AF8F-7319F826A8B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35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07D2DE93-4C2D-4644-BBB8-0079AE704612}" type="datetimeFigureOut">
              <a:rPr lang="en-US" smtClean="0"/>
              <a:pPr/>
              <a:t>8/13/2023</a:t>
            </a:fld>
            <a:endParaRPr 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175AE9B-BE39-374D-8C18-194056821A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5124913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DE93-4C2D-4644-BBB8-0079AE704612}" type="datetimeFigureOut">
              <a:rPr lang="en-US" smtClean="0"/>
              <a:pPr/>
              <a:t>8/13/2023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AE9B-BE39-374D-8C18-194056821A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574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DE93-4C2D-4644-BBB8-0079AE704612}" type="datetimeFigureOut">
              <a:rPr lang="en-US" smtClean="0"/>
              <a:pPr/>
              <a:t>8/13/2023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AE9B-BE39-374D-8C18-194056821A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243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DE93-4C2D-4644-BBB8-0079AE704612}" type="datetimeFigureOut">
              <a:rPr lang="en-US" smtClean="0"/>
              <a:pPr/>
              <a:t>8/13/2023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AE9B-BE39-374D-8C18-194056821A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649672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07D2DE93-4C2D-4644-BBB8-0079AE704612}" type="datetimeFigureOut">
              <a:rPr lang="en-US" smtClean="0"/>
              <a:pPr/>
              <a:t>8/13/2023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175AE9B-BE39-374D-8C18-194056821A9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674678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DE93-4C2D-4644-BBB8-0079AE704612}" type="datetimeFigureOut">
              <a:rPr lang="en-US" smtClean="0"/>
              <a:pPr/>
              <a:t>8/13/2023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AE9B-BE39-374D-8C18-194056821A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15944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DE93-4C2D-4644-BBB8-0079AE704612}" type="datetimeFigureOut">
              <a:rPr lang="en-US" smtClean="0"/>
              <a:pPr/>
              <a:t>8/13/2023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AE9B-BE39-374D-8C18-194056821A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87718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DE93-4C2D-4644-BBB8-0079AE704612}" type="datetimeFigureOut">
              <a:rPr lang="en-US" smtClean="0"/>
              <a:pPr/>
              <a:t>8/13/2023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AE9B-BE39-374D-8C18-194056821A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487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DE93-4C2D-4644-BBB8-0079AE704612}" type="datetimeFigureOut">
              <a:rPr lang="en-US" smtClean="0"/>
              <a:pPr/>
              <a:t>8/13/2023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AE9B-BE39-374D-8C18-194056821A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029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DE93-4C2D-4644-BBB8-0079AE704612}" type="datetimeFigureOut">
              <a:rPr lang="en-US" smtClean="0"/>
              <a:pPr/>
              <a:t>8/13/2023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5AE9B-BE39-374D-8C18-194056821A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914978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DE93-4C2D-4644-BBB8-0079AE704612}" type="datetimeFigureOut">
              <a:rPr lang="en-US" smtClean="0"/>
              <a:pPr/>
              <a:t>8/13/2023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175AE9B-BE39-374D-8C18-194056821A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33824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7D2DE93-4C2D-4644-BBB8-0079AE704612}" type="datetimeFigureOut">
              <a:rPr lang="en-US" smtClean="0"/>
              <a:pPr/>
              <a:t>8/13/2023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175AE9B-BE39-374D-8C18-194056821A9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368311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4" r:id="rId1"/>
    <p:sldLayoutId id="2147484135" r:id="rId2"/>
    <p:sldLayoutId id="2147484136" r:id="rId3"/>
    <p:sldLayoutId id="2147484137" r:id="rId4"/>
    <p:sldLayoutId id="2147484138" r:id="rId5"/>
    <p:sldLayoutId id="2147484139" r:id="rId6"/>
    <p:sldLayoutId id="2147484140" r:id="rId7"/>
    <p:sldLayoutId id="2147484141" r:id="rId8"/>
    <p:sldLayoutId id="2147484142" r:id="rId9"/>
    <p:sldLayoutId id="2147484143" r:id="rId10"/>
    <p:sldLayoutId id="2147484144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3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0.png"/><Relationship Id="rId5" Type="http://schemas.openxmlformats.org/officeDocument/2006/relationships/image" Target="../media/image270.png"/><Relationship Id="rId4" Type="http://schemas.openxmlformats.org/officeDocument/2006/relationships/image" Target="../media/image26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7391400" cy="1600200"/>
          </a:xfrm>
        </p:spPr>
        <p:txBody>
          <a:bodyPr/>
          <a:lstStyle/>
          <a:p>
            <a:pPr marL="633413" indent="-633413"/>
            <a:r>
              <a:rPr lang="en-US" dirty="0"/>
              <a:t>LO: To conduct the </a:t>
            </a:r>
            <a:r>
              <a:rPr lang="en-US" sz="2800" dirty="0">
                <a:latin typeface="Symbol" panose="05050102010706020507" pitchFamily="18" charset="2"/>
              </a:rPr>
              <a:t>c</a:t>
            </a:r>
            <a:r>
              <a:rPr lang="en-US" sz="2800" baseline="30000" dirty="0">
                <a:latin typeface="Symbol" panose="05050102010706020507" pitchFamily="18" charset="2"/>
              </a:rPr>
              <a:t>2 </a:t>
            </a:r>
            <a:r>
              <a:rPr lang="en-US" dirty="0"/>
              <a:t>goodness of fit test to accept or reject a hypothesis. 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Chi-squared (</a:t>
            </a:r>
            <a:r>
              <a:rPr lang="el-GR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baseline="30000" dirty="0"/>
              <a:t>2</a:t>
            </a:r>
            <a:r>
              <a:rPr lang="en-US" dirty="0"/>
              <a:t>) </a:t>
            </a:r>
            <a:br>
              <a:rPr lang="en-US" dirty="0"/>
            </a:br>
            <a:r>
              <a:rPr lang="en-US" dirty="0"/>
              <a:t>Goodness of fit test</a:t>
            </a:r>
            <a:r>
              <a:rPr lang="en-US" baseline="30000" dirty="0"/>
              <a:t> </a:t>
            </a:r>
            <a:endParaRPr lang="en-US" dirty="0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8AC67CD9-1B44-4A9C-9DB3-80E426374B8B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A33260C8-A404-490E-A468-C4A5EF67077C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AFEF3E8-4C02-46F4-A0A6-B4283C205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B89D8-2E67-4CE4-9980-4D205563606B}" type="datetime4">
              <a:rPr lang="en-US" smtClean="0"/>
              <a:t>August 13, 2023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91754"/>
            <a:ext cx="7772400" cy="680103"/>
          </a:xfrm>
        </p:spPr>
        <p:txBody>
          <a:bodyPr>
            <a:normAutofit fontScale="90000"/>
          </a:bodyPr>
          <a:lstStyle/>
          <a:p>
            <a:r>
              <a:rPr lang="en-US" dirty="0"/>
              <a:t>Hypothesis Testing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537882" y="744698"/>
            <a:ext cx="79472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Now we are going to use the GDC to solve it.</a:t>
            </a:r>
          </a:p>
        </p:txBody>
      </p:sp>
      <p:sp>
        <p:nvSpPr>
          <p:cNvPr id="7" name="Rectangle 6"/>
          <p:cNvSpPr/>
          <p:nvPr/>
        </p:nvSpPr>
        <p:spPr>
          <a:xfrm>
            <a:off x="485128" y="1223634"/>
            <a:ext cx="16585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+mn-lt"/>
              </a:rPr>
              <a:t>Example:</a:t>
            </a:r>
          </a:p>
        </p:txBody>
      </p:sp>
      <p:sp>
        <p:nvSpPr>
          <p:cNvPr id="8" name="Rectangle 7"/>
          <p:cNvSpPr/>
          <p:nvPr/>
        </p:nvSpPr>
        <p:spPr>
          <a:xfrm>
            <a:off x="800100" y="1628474"/>
            <a:ext cx="79472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Ryan wonders whether the die he was given is fair. </a:t>
            </a:r>
          </a:p>
        </p:txBody>
      </p:sp>
      <p:sp>
        <p:nvSpPr>
          <p:cNvPr id="18" name="Rectangle 17">
            <a:hlinkClick r:id="rId3"/>
            <a:extLst>
              <a:ext uri="{FF2B5EF4-FFF2-40B4-BE49-F238E27FC236}">
                <a16:creationId xmlns:a16="http://schemas.microsoft.com/office/drawing/2014/main" id="{97A9E3FA-3DA8-4333-81DA-FEC23A81738A}"/>
              </a:ext>
            </a:extLst>
          </p:cNvPr>
          <p:cNvSpPr/>
          <p:nvPr/>
        </p:nvSpPr>
        <p:spPr>
          <a:xfrm>
            <a:off x="9270462" y="615664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Rectangle 18">
            <a:hlinkClick r:id="rId3"/>
            <a:extLst>
              <a:ext uri="{FF2B5EF4-FFF2-40B4-BE49-F238E27FC236}">
                <a16:creationId xmlns:a16="http://schemas.microsoft.com/office/drawing/2014/main" id="{4DE46536-9953-4767-AC5E-E770656A5F6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98057F5-7800-8622-E9CF-FFEAB1507043}"/>
              </a:ext>
            </a:extLst>
          </p:cNvPr>
          <p:cNvSpPr/>
          <p:nvPr/>
        </p:nvSpPr>
        <p:spPr>
          <a:xfrm>
            <a:off x="800100" y="2018537"/>
            <a:ext cx="82403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He rolls it 300 times. His results are shown in the table.</a:t>
            </a:r>
          </a:p>
        </p:txBody>
      </p:sp>
      <p:sp>
        <p:nvSpPr>
          <p:cNvPr id="21" name="Text Box 4">
            <a:extLst>
              <a:ext uri="{FF2B5EF4-FFF2-40B4-BE49-F238E27FC236}">
                <a16:creationId xmlns:a16="http://schemas.microsoft.com/office/drawing/2014/main" id="{A2C6F906-B06E-F7AA-8FE1-F3C3B36951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288" y="2352824"/>
            <a:ext cx="880928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+mn-lt"/>
              </a:rPr>
              <a:t>We are going to use a Graphing display calculator to solve the problem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430B5ED6-7DF4-82C6-4636-C60C4D54273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01323" y="3581400"/>
            <a:ext cx="1328079" cy="2971800"/>
          </a:xfrm>
          <a:prstGeom prst="rect">
            <a:avLst/>
          </a:prstGeom>
        </p:spPr>
      </p:pic>
      <p:sp>
        <p:nvSpPr>
          <p:cNvPr id="26" name="Text Box 4">
            <a:extLst>
              <a:ext uri="{FF2B5EF4-FFF2-40B4-BE49-F238E27FC236}">
                <a16:creationId xmlns:a16="http://schemas.microsoft.com/office/drawing/2014/main" id="{A477B757-CE5B-8061-047E-6713094E1B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6815" y="3079086"/>
            <a:ext cx="28688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Texas Instruments</a:t>
            </a:r>
            <a:endParaRPr lang="en-GB" dirty="0"/>
          </a:p>
        </p:txBody>
      </p:sp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D0013ACE-E0E6-04AA-B9F8-6DF0AD0C5D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018795"/>
              </p:ext>
            </p:extLst>
          </p:nvPr>
        </p:nvGraphicFramePr>
        <p:xfrm>
          <a:off x="430306" y="3455034"/>
          <a:ext cx="2509842" cy="3095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2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75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28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Frequency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91803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2400494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3472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8302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91754"/>
            <a:ext cx="7772400" cy="680103"/>
          </a:xfrm>
        </p:spPr>
        <p:txBody>
          <a:bodyPr>
            <a:normAutofit fontScale="90000"/>
          </a:bodyPr>
          <a:lstStyle/>
          <a:p>
            <a:r>
              <a:rPr lang="en-US" dirty="0"/>
              <a:t>Hypothesis Testing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537882" y="744698"/>
            <a:ext cx="79472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Now we are going to use the GDC to solve it.</a:t>
            </a:r>
          </a:p>
        </p:txBody>
      </p:sp>
      <p:sp>
        <p:nvSpPr>
          <p:cNvPr id="7" name="Rectangle 6"/>
          <p:cNvSpPr/>
          <p:nvPr/>
        </p:nvSpPr>
        <p:spPr>
          <a:xfrm>
            <a:off x="485128" y="1223634"/>
            <a:ext cx="16585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+mn-lt"/>
              </a:rPr>
              <a:t>Example:</a:t>
            </a:r>
          </a:p>
        </p:txBody>
      </p:sp>
      <p:sp>
        <p:nvSpPr>
          <p:cNvPr id="8" name="Rectangle 7"/>
          <p:cNvSpPr/>
          <p:nvPr/>
        </p:nvSpPr>
        <p:spPr>
          <a:xfrm>
            <a:off x="800100" y="1628474"/>
            <a:ext cx="79472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Ryan wonders whether the die he was given is fair. </a:t>
            </a:r>
          </a:p>
        </p:txBody>
      </p:sp>
      <p:sp>
        <p:nvSpPr>
          <p:cNvPr id="18" name="Rectangle 17">
            <a:hlinkClick r:id="rId3"/>
            <a:extLst>
              <a:ext uri="{FF2B5EF4-FFF2-40B4-BE49-F238E27FC236}">
                <a16:creationId xmlns:a16="http://schemas.microsoft.com/office/drawing/2014/main" id="{97A9E3FA-3DA8-4333-81DA-FEC23A81738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Rectangle 18">
            <a:hlinkClick r:id="rId3"/>
            <a:extLst>
              <a:ext uri="{FF2B5EF4-FFF2-40B4-BE49-F238E27FC236}">
                <a16:creationId xmlns:a16="http://schemas.microsoft.com/office/drawing/2014/main" id="{4DE46536-9953-4767-AC5E-E770656A5F6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98057F5-7800-8622-E9CF-FFEAB1507043}"/>
              </a:ext>
            </a:extLst>
          </p:cNvPr>
          <p:cNvSpPr/>
          <p:nvPr/>
        </p:nvSpPr>
        <p:spPr>
          <a:xfrm>
            <a:off x="800100" y="2018537"/>
            <a:ext cx="82403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He rolls it 300 times. His results are shown in the table.</a:t>
            </a:r>
          </a:p>
        </p:txBody>
      </p: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5490AB0A-14C1-FF35-060B-8A1E39B0C9B8}"/>
              </a:ext>
            </a:extLst>
          </p:cNvPr>
          <p:cNvGraphicFramePr>
            <a:graphicFrameLocks noGrp="1"/>
          </p:cNvGraphicFramePr>
          <p:nvPr/>
        </p:nvGraphicFramePr>
        <p:xfrm>
          <a:off x="430306" y="3455034"/>
          <a:ext cx="3733731" cy="3095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76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8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8022">
                  <a:extLst>
                    <a:ext uri="{9D8B030D-6E8A-4147-A177-3AD203B41FA5}">
                      <a16:colId xmlns:a16="http://schemas.microsoft.com/office/drawing/2014/main" val="3940182601"/>
                    </a:ext>
                  </a:extLst>
                </a:gridCol>
              </a:tblGrid>
              <a:tr h="4728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baseline="-25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</a:t>
                      </a:r>
                      <a:endParaRPr lang="en-US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91803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2400494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347204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682465B2-E1DE-DDB7-BE96-2209D2B2672A}"/>
              </a:ext>
            </a:extLst>
          </p:cNvPr>
          <p:cNvSpPr/>
          <p:nvPr/>
        </p:nvSpPr>
        <p:spPr>
          <a:xfrm>
            <a:off x="598394" y="2480202"/>
            <a:ext cx="79472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We need the expected frequency.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EE06F7-C240-21E7-612B-5B977DAF74EF}"/>
              </a:ext>
            </a:extLst>
          </p:cNvPr>
          <p:cNvSpPr txBox="1"/>
          <p:nvPr/>
        </p:nvSpPr>
        <p:spPr>
          <a:xfrm>
            <a:off x="3266048" y="3930891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7768A01-0C69-DD60-412F-98BE5CAEC7D0}"/>
              </a:ext>
            </a:extLst>
          </p:cNvPr>
          <p:cNvSpPr txBox="1"/>
          <p:nvPr/>
        </p:nvSpPr>
        <p:spPr>
          <a:xfrm>
            <a:off x="3266047" y="4385668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C8CE177-321B-84EB-77DC-DB655B1D360E}"/>
              </a:ext>
            </a:extLst>
          </p:cNvPr>
          <p:cNvSpPr txBox="1"/>
          <p:nvPr/>
        </p:nvSpPr>
        <p:spPr>
          <a:xfrm>
            <a:off x="3266048" y="4861006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9FE3C05-2B69-56A7-AFDD-CCFE708F7D43}"/>
              </a:ext>
            </a:extLst>
          </p:cNvPr>
          <p:cNvSpPr txBox="1"/>
          <p:nvPr/>
        </p:nvSpPr>
        <p:spPr>
          <a:xfrm>
            <a:off x="3266048" y="5306568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7701B1A-ED43-DDE8-94B9-E5FAA7C0B42F}"/>
              </a:ext>
            </a:extLst>
          </p:cNvPr>
          <p:cNvSpPr txBox="1"/>
          <p:nvPr/>
        </p:nvSpPr>
        <p:spPr>
          <a:xfrm>
            <a:off x="3266048" y="5697720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7A85F4C-1C9C-73B2-53F4-C23DCBF7AFDC}"/>
              </a:ext>
            </a:extLst>
          </p:cNvPr>
          <p:cNvSpPr txBox="1"/>
          <p:nvPr/>
        </p:nvSpPr>
        <p:spPr>
          <a:xfrm>
            <a:off x="3266048" y="6088872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EFE2491-E554-B5E1-69B4-11A1CCCCEC4E}"/>
              </a:ext>
            </a:extLst>
          </p:cNvPr>
          <p:cNvSpPr/>
          <p:nvPr/>
        </p:nvSpPr>
        <p:spPr>
          <a:xfrm>
            <a:off x="598394" y="2916072"/>
            <a:ext cx="30451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Turn on the GDC.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667E2B4-DBDE-4EDC-E5D7-69583E61FD7F}"/>
              </a:ext>
            </a:extLst>
          </p:cNvPr>
          <p:cNvSpPr/>
          <p:nvPr/>
        </p:nvSpPr>
        <p:spPr>
          <a:xfrm>
            <a:off x="3113443" y="2901502"/>
            <a:ext cx="20775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Press STAT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9AED7691-FD66-2598-2049-F04D366D08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83680" y="3474720"/>
            <a:ext cx="2305050" cy="230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721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9" grpId="0"/>
      <p:bldP spid="12" grpId="0"/>
      <p:bldP spid="13" grpId="0"/>
      <p:bldP spid="14" grpId="0"/>
      <p:bldP spid="15" grpId="0"/>
      <p:bldP spid="16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91754"/>
            <a:ext cx="7772400" cy="680103"/>
          </a:xfrm>
        </p:spPr>
        <p:txBody>
          <a:bodyPr>
            <a:normAutofit fontScale="90000"/>
          </a:bodyPr>
          <a:lstStyle/>
          <a:p>
            <a:r>
              <a:rPr lang="en-US" dirty="0"/>
              <a:t>Hypothesis Testing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537882" y="744698"/>
            <a:ext cx="79472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Now we are going to use the GDC to solve it.</a:t>
            </a:r>
          </a:p>
        </p:txBody>
      </p:sp>
      <p:sp>
        <p:nvSpPr>
          <p:cNvPr id="7" name="Rectangle 6"/>
          <p:cNvSpPr/>
          <p:nvPr/>
        </p:nvSpPr>
        <p:spPr>
          <a:xfrm>
            <a:off x="485128" y="1223634"/>
            <a:ext cx="16585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+mn-lt"/>
              </a:rPr>
              <a:t>Example:</a:t>
            </a:r>
          </a:p>
        </p:txBody>
      </p:sp>
      <p:sp>
        <p:nvSpPr>
          <p:cNvPr id="8" name="Rectangle 7"/>
          <p:cNvSpPr/>
          <p:nvPr/>
        </p:nvSpPr>
        <p:spPr>
          <a:xfrm>
            <a:off x="800100" y="1628474"/>
            <a:ext cx="79472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Ryan wonders whether the die he was given is fair. </a:t>
            </a:r>
          </a:p>
        </p:txBody>
      </p:sp>
      <p:sp>
        <p:nvSpPr>
          <p:cNvPr id="18" name="Rectangle 17">
            <a:hlinkClick r:id="rId3"/>
            <a:extLst>
              <a:ext uri="{FF2B5EF4-FFF2-40B4-BE49-F238E27FC236}">
                <a16:creationId xmlns:a16="http://schemas.microsoft.com/office/drawing/2014/main" id="{97A9E3FA-3DA8-4333-81DA-FEC23A81738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Rectangle 18">
            <a:hlinkClick r:id="rId3"/>
            <a:extLst>
              <a:ext uri="{FF2B5EF4-FFF2-40B4-BE49-F238E27FC236}">
                <a16:creationId xmlns:a16="http://schemas.microsoft.com/office/drawing/2014/main" id="{4DE46536-9953-4767-AC5E-E770656A5F6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98057F5-7800-8622-E9CF-FFEAB1507043}"/>
              </a:ext>
            </a:extLst>
          </p:cNvPr>
          <p:cNvSpPr/>
          <p:nvPr/>
        </p:nvSpPr>
        <p:spPr>
          <a:xfrm>
            <a:off x="800100" y="2018537"/>
            <a:ext cx="82403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He rolls it 300 times. His results are shown in the table.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2465B2-E1DE-DDB7-BE96-2209D2B2672A}"/>
              </a:ext>
            </a:extLst>
          </p:cNvPr>
          <p:cNvSpPr/>
          <p:nvPr/>
        </p:nvSpPr>
        <p:spPr>
          <a:xfrm>
            <a:off x="598394" y="2480202"/>
            <a:ext cx="15452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Press 1: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EFE2491-E554-B5E1-69B4-11A1CCCCEC4E}"/>
              </a:ext>
            </a:extLst>
          </p:cNvPr>
          <p:cNvSpPr/>
          <p:nvPr/>
        </p:nvSpPr>
        <p:spPr>
          <a:xfrm>
            <a:off x="1934566" y="2480201"/>
            <a:ext cx="11600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Edit</a:t>
            </a:r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2DAFB17D-7FE8-D750-E391-7AA5D255491F}"/>
              </a:ext>
            </a:extLst>
          </p:cNvPr>
          <p:cNvGraphicFramePr>
            <a:graphicFrameLocks noGrp="1"/>
          </p:cNvGraphicFramePr>
          <p:nvPr/>
        </p:nvGraphicFramePr>
        <p:xfrm>
          <a:off x="430306" y="3455034"/>
          <a:ext cx="3733731" cy="3095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76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8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8022">
                  <a:extLst>
                    <a:ext uri="{9D8B030D-6E8A-4147-A177-3AD203B41FA5}">
                      <a16:colId xmlns:a16="http://schemas.microsoft.com/office/drawing/2014/main" val="3940182601"/>
                    </a:ext>
                  </a:extLst>
                </a:gridCol>
              </a:tblGrid>
              <a:tr h="4728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baseline="-25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</a:t>
                      </a:r>
                      <a:endParaRPr lang="en-US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91803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2400494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347204"/>
                  </a:ext>
                </a:extLst>
              </a:tr>
            </a:tbl>
          </a:graphicData>
        </a:graphic>
      </p:graphicFrame>
      <p:sp>
        <p:nvSpPr>
          <p:cNvPr id="27" name="TextBox 26">
            <a:extLst>
              <a:ext uri="{FF2B5EF4-FFF2-40B4-BE49-F238E27FC236}">
                <a16:creationId xmlns:a16="http://schemas.microsoft.com/office/drawing/2014/main" id="{2B6E3E8B-80EA-3563-3385-758D51116457}"/>
              </a:ext>
            </a:extLst>
          </p:cNvPr>
          <p:cNvSpPr txBox="1"/>
          <p:nvPr/>
        </p:nvSpPr>
        <p:spPr>
          <a:xfrm>
            <a:off x="3266048" y="3930891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6327C1E-28E0-682C-BB5D-5BCF1C9B25B2}"/>
              </a:ext>
            </a:extLst>
          </p:cNvPr>
          <p:cNvSpPr txBox="1"/>
          <p:nvPr/>
        </p:nvSpPr>
        <p:spPr>
          <a:xfrm>
            <a:off x="3266047" y="4385668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4D80EA8-1FA9-A152-6B42-3B9ACE5B23ED}"/>
              </a:ext>
            </a:extLst>
          </p:cNvPr>
          <p:cNvSpPr txBox="1"/>
          <p:nvPr/>
        </p:nvSpPr>
        <p:spPr>
          <a:xfrm>
            <a:off x="3266048" y="4861006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677B3C5-354E-B989-95AE-638124FD83A9}"/>
              </a:ext>
            </a:extLst>
          </p:cNvPr>
          <p:cNvSpPr txBox="1"/>
          <p:nvPr/>
        </p:nvSpPr>
        <p:spPr>
          <a:xfrm>
            <a:off x="3266048" y="5306568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B1B3CD0-655E-9CB2-A2B7-2A4C897157B6}"/>
              </a:ext>
            </a:extLst>
          </p:cNvPr>
          <p:cNvSpPr txBox="1"/>
          <p:nvPr/>
        </p:nvSpPr>
        <p:spPr>
          <a:xfrm>
            <a:off x="3266048" y="5697720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B7DB846-E2ED-9D60-8A03-A6C57A289D31}"/>
              </a:ext>
            </a:extLst>
          </p:cNvPr>
          <p:cNvSpPr txBox="1"/>
          <p:nvPr/>
        </p:nvSpPr>
        <p:spPr>
          <a:xfrm>
            <a:off x="3266048" y="6088872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75215BF-B126-86D6-2D10-D1729D4BB8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83680" y="3474720"/>
            <a:ext cx="2295525" cy="226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993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91754"/>
            <a:ext cx="7772400" cy="680103"/>
          </a:xfrm>
        </p:spPr>
        <p:txBody>
          <a:bodyPr>
            <a:normAutofit fontScale="90000"/>
          </a:bodyPr>
          <a:lstStyle/>
          <a:p>
            <a:r>
              <a:rPr lang="en-US" dirty="0"/>
              <a:t>Hypothesis Testing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537882" y="744698"/>
            <a:ext cx="79472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Now we are going to use the GDC to solve it.</a:t>
            </a:r>
          </a:p>
        </p:txBody>
      </p:sp>
      <p:sp>
        <p:nvSpPr>
          <p:cNvPr id="7" name="Rectangle 6"/>
          <p:cNvSpPr/>
          <p:nvPr/>
        </p:nvSpPr>
        <p:spPr>
          <a:xfrm>
            <a:off x="485128" y="1223634"/>
            <a:ext cx="16585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+mn-lt"/>
              </a:rPr>
              <a:t>Example:</a:t>
            </a:r>
          </a:p>
        </p:txBody>
      </p:sp>
      <p:sp>
        <p:nvSpPr>
          <p:cNvPr id="8" name="Rectangle 7"/>
          <p:cNvSpPr/>
          <p:nvPr/>
        </p:nvSpPr>
        <p:spPr>
          <a:xfrm>
            <a:off x="800100" y="1628474"/>
            <a:ext cx="79472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Ryan wonders whether the die he was given is fair. </a:t>
            </a:r>
          </a:p>
        </p:txBody>
      </p:sp>
      <p:sp>
        <p:nvSpPr>
          <p:cNvPr id="18" name="Rectangle 17">
            <a:hlinkClick r:id="rId3"/>
            <a:extLst>
              <a:ext uri="{FF2B5EF4-FFF2-40B4-BE49-F238E27FC236}">
                <a16:creationId xmlns:a16="http://schemas.microsoft.com/office/drawing/2014/main" id="{97A9E3FA-3DA8-4333-81DA-FEC23A81738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Rectangle 18">
            <a:hlinkClick r:id="rId3"/>
            <a:extLst>
              <a:ext uri="{FF2B5EF4-FFF2-40B4-BE49-F238E27FC236}">
                <a16:creationId xmlns:a16="http://schemas.microsoft.com/office/drawing/2014/main" id="{4DE46536-9953-4767-AC5E-E770656A5F6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98057F5-7800-8622-E9CF-FFEAB1507043}"/>
              </a:ext>
            </a:extLst>
          </p:cNvPr>
          <p:cNvSpPr/>
          <p:nvPr/>
        </p:nvSpPr>
        <p:spPr>
          <a:xfrm>
            <a:off x="800100" y="2018537"/>
            <a:ext cx="82403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He rolls it 300 times. His results are shown in the table.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2465B2-E1DE-DDB7-BE96-2209D2B2672A}"/>
              </a:ext>
            </a:extLst>
          </p:cNvPr>
          <p:cNvSpPr/>
          <p:nvPr/>
        </p:nvSpPr>
        <p:spPr>
          <a:xfrm>
            <a:off x="598394" y="2480202"/>
            <a:ext cx="79472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Type the frequencies in List 1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EFE2491-E554-B5E1-69B4-11A1CCCCEC4E}"/>
              </a:ext>
            </a:extLst>
          </p:cNvPr>
          <p:cNvSpPr/>
          <p:nvPr/>
        </p:nvSpPr>
        <p:spPr>
          <a:xfrm>
            <a:off x="598394" y="2916072"/>
            <a:ext cx="54226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Type frequencies expected in List 2</a:t>
            </a:r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2DAFB17D-7FE8-D750-E391-7AA5D255491F}"/>
              </a:ext>
            </a:extLst>
          </p:cNvPr>
          <p:cNvGraphicFramePr>
            <a:graphicFrameLocks noGrp="1"/>
          </p:cNvGraphicFramePr>
          <p:nvPr/>
        </p:nvGraphicFramePr>
        <p:xfrm>
          <a:off x="430306" y="3455034"/>
          <a:ext cx="3733731" cy="3095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76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8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8022">
                  <a:extLst>
                    <a:ext uri="{9D8B030D-6E8A-4147-A177-3AD203B41FA5}">
                      <a16:colId xmlns:a16="http://schemas.microsoft.com/office/drawing/2014/main" val="3940182601"/>
                    </a:ext>
                  </a:extLst>
                </a:gridCol>
              </a:tblGrid>
              <a:tr h="4728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baseline="-25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</a:t>
                      </a:r>
                      <a:endParaRPr lang="en-US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91803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2400494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347204"/>
                  </a:ext>
                </a:extLst>
              </a:tr>
            </a:tbl>
          </a:graphicData>
        </a:graphic>
      </p:graphicFrame>
      <p:sp>
        <p:nvSpPr>
          <p:cNvPr id="27" name="TextBox 26">
            <a:extLst>
              <a:ext uri="{FF2B5EF4-FFF2-40B4-BE49-F238E27FC236}">
                <a16:creationId xmlns:a16="http://schemas.microsoft.com/office/drawing/2014/main" id="{2B6E3E8B-80EA-3563-3385-758D51116457}"/>
              </a:ext>
            </a:extLst>
          </p:cNvPr>
          <p:cNvSpPr txBox="1"/>
          <p:nvPr/>
        </p:nvSpPr>
        <p:spPr>
          <a:xfrm>
            <a:off x="3266048" y="3930891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6327C1E-28E0-682C-BB5D-5BCF1C9B25B2}"/>
              </a:ext>
            </a:extLst>
          </p:cNvPr>
          <p:cNvSpPr txBox="1"/>
          <p:nvPr/>
        </p:nvSpPr>
        <p:spPr>
          <a:xfrm>
            <a:off x="3266047" y="4385668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4D80EA8-1FA9-A152-6B42-3B9ACE5B23ED}"/>
              </a:ext>
            </a:extLst>
          </p:cNvPr>
          <p:cNvSpPr txBox="1"/>
          <p:nvPr/>
        </p:nvSpPr>
        <p:spPr>
          <a:xfrm>
            <a:off x="3266048" y="4861006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677B3C5-354E-B989-95AE-638124FD83A9}"/>
              </a:ext>
            </a:extLst>
          </p:cNvPr>
          <p:cNvSpPr txBox="1"/>
          <p:nvPr/>
        </p:nvSpPr>
        <p:spPr>
          <a:xfrm>
            <a:off x="3266048" y="5306568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B1B3CD0-655E-9CB2-A2B7-2A4C897157B6}"/>
              </a:ext>
            </a:extLst>
          </p:cNvPr>
          <p:cNvSpPr txBox="1"/>
          <p:nvPr/>
        </p:nvSpPr>
        <p:spPr>
          <a:xfrm>
            <a:off x="3266048" y="5697720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B7DB846-E2ED-9D60-8A03-A6C57A289D31}"/>
              </a:ext>
            </a:extLst>
          </p:cNvPr>
          <p:cNvSpPr txBox="1"/>
          <p:nvPr/>
        </p:nvSpPr>
        <p:spPr>
          <a:xfrm>
            <a:off x="3266048" y="6088872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CD0BA85-5E7B-839E-5C9B-5E514B014C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83680" y="3474720"/>
            <a:ext cx="2305050" cy="227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770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91754"/>
            <a:ext cx="7772400" cy="680103"/>
          </a:xfrm>
        </p:spPr>
        <p:txBody>
          <a:bodyPr>
            <a:normAutofit fontScale="90000"/>
          </a:bodyPr>
          <a:lstStyle/>
          <a:p>
            <a:r>
              <a:rPr lang="en-US" dirty="0"/>
              <a:t>Hypothesis Testing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537882" y="744698"/>
            <a:ext cx="79472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Now we are going to use the GDC to solve it.</a:t>
            </a:r>
          </a:p>
        </p:txBody>
      </p:sp>
      <p:sp>
        <p:nvSpPr>
          <p:cNvPr id="7" name="Rectangle 6"/>
          <p:cNvSpPr/>
          <p:nvPr/>
        </p:nvSpPr>
        <p:spPr>
          <a:xfrm>
            <a:off x="485128" y="1223634"/>
            <a:ext cx="16585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+mn-lt"/>
              </a:rPr>
              <a:t>Example:</a:t>
            </a:r>
          </a:p>
        </p:txBody>
      </p:sp>
      <p:sp>
        <p:nvSpPr>
          <p:cNvPr id="8" name="Rectangle 7"/>
          <p:cNvSpPr/>
          <p:nvPr/>
        </p:nvSpPr>
        <p:spPr>
          <a:xfrm>
            <a:off x="800100" y="1628474"/>
            <a:ext cx="79472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Ryan wonders whether the die he was given is fair. </a:t>
            </a:r>
          </a:p>
        </p:txBody>
      </p:sp>
      <p:sp>
        <p:nvSpPr>
          <p:cNvPr id="18" name="Rectangle 17">
            <a:hlinkClick r:id="rId3"/>
            <a:extLst>
              <a:ext uri="{FF2B5EF4-FFF2-40B4-BE49-F238E27FC236}">
                <a16:creationId xmlns:a16="http://schemas.microsoft.com/office/drawing/2014/main" id="{97A9E3FA-3DA8-4333-81DA-FEC23A81738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Rectangle 18">
            <a:hlinkClick r:id="rId3"/>
            <a:extLst>
              <a:ext uri="{FF2B5EF4-FFF2-40B4-BE49-F238E27FC236}">
                <a16:creationId xmlns:a16="http://schemas.microsoft.com/office/drawing/2014/main" id="{4DE46536-9953-4767-AC5E-E770656A5F6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98057F5-7800-8622-E9CF-FFEAB1507043}"/>
              </a:ext>
            </a:extLst>
          </p:cNvPr>
          <p:cNvSpPr/>
          <p:nvPr/>
        </p:nvSpPr>
        <p:spPr>
          <a:xfrm>
            <a:off x="800100" y="2018537"/>
            <a:ext cx="82403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He rolls it 300 times. His results are shown in the table.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2465B2-E1DE-DDB7-BE96-2209D2B2672A}"/>
              </a:ext>
            </a:extLst>
          </p:cNvPr>
          <p:cNvSpPr/>
          <p:nvPr/>
        </p:nvSpPr>
        <p:spPr>
          <a:xfrm>
            <a:off x="598394" y="2480202"/>
            <a:ext cx="20322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Press STAT</a:t>
            </a:r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2DAFB17D-7FE8-D750-E391-7AA5D255491F}"/>
              </a:ext>
            </a:extLst>
          </p:cNvPr>
          <p:cNvGraphicFramePr>
            <a:graphicFrameLocks noGrp="1"/>
          </p:cNvGraphicFramePr>
          <p:nvPr/>
        </p:nvGraphicFramePr>
        <p:xfrm>
          <a:off x="430306" y="3455034"/>
          <a:ext cx="3733731" cy="3095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76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8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8022">
                  <a:extLst>
                    <a:ext uri="{9D8B030D-6E8A-4147-A177-3AD203B41FA5}">
                      <a16:colId xmlns:a16="http://schemas.microsoft.com/office/drawing/2014/main" val="3940182601"/>
                    </a:ext>
                  </a:extLst>
                </a:gridCol>
              </a:tblGrid>
              <a:tr h="4728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baseline="-25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</a:t>
                      </a:r>
                      <a:endParaRPr lang="en-US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91803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2400494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347204"/>
                  </a:ext>
                </a:extLst>
              </a:tr>
            </a:tbl>
          </a:graphicData>
        </a:graphic>
      </p:graphicFrame>
      <p:sp>
        <p:nvSpPr>
          <p:cNvPr id="27" name="TextBox 26">
            <a:extLst>
              <a:ext uri="{FF2B5EF4-FFF2-40B4-BE49-F238E27FC236}">
                <a16:creationId xmlns:a16="http://schemas.microsoft.com/office/drawing/2014/main" id="{2B6E3E8B-80EA-3563-3385-758D51116457}"/>
              </a:ext>
            </a:extLst>
          </p:cNvPr>
          <p:cNvSpPr txBox="1"/>
          <p:nvPr/>
        </p:nvSpPr>
        <p:spPr>
          <a:xfrm>
            <a:off x="3266048" y="3930891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6327C1E-28E0-682C-BB5D-5BCF1C9B25B2}"/>
              </a:ext>
            </a:extLst>
          </p:cNvPr>
          <p:cNvSpPr txBox="1"/>
          <p:nvPr/>
        </p:nvSpPr>
        <p:spPr>
          <a:xfrm>
            <a:off x="3266047" y="4385668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4D80EA8-1FA9-A152-6B42-3B9ACE5B23ED}"/>
              </a:ext>
            </a:extLst>
          </p:cNvPr>
          <p:cNvSpPr txBox="1"/>
          <p:nvPr/>
        </p:nvSpPr>
        <p:spPr>
          <a:xfrm>
            <a:off x="3266048" y="4861006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677B3C5-354E-B989-95AE-638124FD83A9}"/>
              </a:ext>
            </a:extLst>
          </p:cNvPr>
          <p:cNvSpPr txBox="1"/>
          <p:nvPr/>
        </p:nvSpPr>
        <p:spPr>
          <a:xfrm>
            <a:off x="3266048" y="5306568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B1B3CD0-655E-9CB2-A2B7-2A4C897157B6}"/>
              </a:ext>
            </a:extLst>
          </p:cNvPr>
          <p:cNvSpPr txBox="1"/>
          <p:nvPr/>
        </p:nvSpPr>
        <p:spPr>
          <a:xfrm>
            <a:off x="3266048" y="5697720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B7DB846-E2ED-9D60-8A03-A6C57A289D31}"/>
              </a:ext>
            </a:extLst>
          </p:cNvPr>
          <p:cNvSpPr txBox="1"/>
          <p:nvPr/>
        </p:nvSpPr>
        <p:spPr>
          <a:xfrm>
            <a:off x="3266048" y="6088872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34D3094-451C-4C23-1E98-87327ED87A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83680" y="3474720"/>
            <a:ext cx="2305050" cy="226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305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91754"/>
            <a:ext cx="7772400" cy="680103"/>
          </a:xfrm>
        </p:spPr>
        <p:txBody>
          <a:bodyPr>
            <a:normAutofit fontScale="90000"/>
          </a:bodyPr>
          <a:lstStyle/>
          <a:p>
            <a:r>
              <a:rPr lang="en-US" dirty="0"/>
              <a:t>Hypothesis Testing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537882" y="744698"/>
            <a:ext cx="79472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Now we are going to use the GDC to solve it.</a:t>
            </a:r>
          </a:p>
        </p:txBody>
      </p:sp>
      <p:sp>
        <p:nvSpPr>
          <p:cNvPr id="7" name="Rectangle 6"/>
          <p:cNvSpPr/>
          <p:nvPr/>
        </p:nvSpPr>
        <p:spPr>
          <a:xfrm>
            <a:off x="485128" y="1223634"/>
            <a:ext cx="16585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+mn-lt"/>
              </a:rPr>
              <a:t>Example:</a:t>
            </a:r>
          </a:p>
        </p:txBody>
      </p:sp>
      <p:sp>
        <p:nvSpPr>
          <p:cNvPr id="8" name="Rectangle 7"/>
          <p:cNvSpPr/>
          <p:nvPr/>
        </p:nvSpPr>
        <p:spPr>
          <a:xfrm>
            <a:off x="800100" y="1628474"/>
            <a:ext cx="79472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Ryan wonders whether the die he was given is fair. </a:t>
            </a:r>
          </a:p>
        </p:txBody>
      </p:sp>
      <p:sp>
        <p:nvSpPr>
          <p:cNvPr id="18" name="Rectangle 17">
            <a:hlinkClick r:id="rId3"/>
            <a:extLst>
              <a:ext uri="{FF2B5EF4-FFF2-40B4-BE49-F238E27FC236}">
                <a16:creationId xmlns:a16="http://schemas.microsoft.com/office/drawing/2014/main" id="{97A9E3FA-3DA8-4333-81DA-FEC23A81738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Rectangle 18">
            <a:hlinkClick r:id="rId3"/>
            <a:extLst>
              <a:ext uri="{FF2B5EF4-FFF2-40B4-BE49-F238E27FC236}">
                <a16:creationId xmlns:a16="http://schemas.microsoft.com/office/drawing/2014/main" id="{4DE46536-9953-4767-AC5E-E770656A5F6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98057F5-7800-8622-E9CF-FFEAB1507043}"/>
              </a:ext>
            </a:extLst>
          </p:cNvPr>
          <p:cNvSpPr/>
          <p:nvPr/>
        </p:nvSpPr>
        <p:spPr>
          <a:xfrm>
            <a:off x="800100" y="2018537"/>
            <a:ext cx="82403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He rolls it 300 times. His results are shown in the table.</a:t>
            </a:r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2DAFB17D-7FE8-D750-E391-7AA5D255491F}"/>
              </a:ext>
            </a:extLst>
          </p:cNvPr>
          <p:cNvGraphicFramePr>
            <a:graphicFrameLocks noGrp="1"/>
          </p:cNvGraphicFramePr>
          <p:nvPr/>
        </p:nvGraphicFramePr>
        <p:xfrm>
          <a:off x="430306" y="3455034"/>
          <a:ext cx="3733731" cy="3095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76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8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8022">
                  <a:extLst>
                    <a:ext uri="{9D8B030D-6E8A-4147-A177-3AD203B41FA5}">
                      <a16:colId xmlns:a16="http://schemas.microsoft.com/office/drawing/2014/main" val="3940182601"/>
                    </a:ext>
                  </a:extLst>
                </a:gridCol>
              </a:tblGrid>
              <a:tr h="4728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baseline="-25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</a:t>
                      </a:r>
                      <a:endParaRPr lang="en-US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91803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2400494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347204"/>
                  </a:ext>
                </a:extLst>
              </a:tr>
            </a:tbl>
          </a:graphicData>
        </a:graphic>
      </p:graphicFrame>
      <p:sp>
        <p:nvSpPr>
          <p:cNvPr id="27" name="TextBox 26">
            <a:extLst>
              <a:ext uri="{FF2B5EF4-FFF2-40B4-BE49-F238E27FC236}">
                <a16:creationId xmlns:a16="http://schemas.microsoft.com/office/drawing/2014/main" id="{2B6E3E8B-80EA-3563-3385-758D51116457}"/>
              </a:ext>
            </a:extLst>
          </p:cNvPr>
          <p:cNvSpPr txBox="1"/>
          <p:nvPr/>
        </p:nvSpPr>
        <p:spPr>
          <a:xfrm>
            <a:off x="3266048" y="3930891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6327C1E-28E0-682C-BB5D-5BCF1C9B25B2}"/>
              </a:ext>
            </a:extLst>
          </p:cNvPr>
          <p:cNvSpPr txBox="1"/>
          <p:nvPr/>
        </p:nvSpPr>
        <p:spPr>
          <a:xfrm>
            <a:off x="3266047" y="4385668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4D80EA8-1FA9-A152-6B42-3B9ACE5B23ED}"/>
              </a:ext>
            </a:extLst>
          </p:cNvPr>
          <p:cNvSpPr txBox="1"/>
          <p:nvPr/>
        </p:nvSpPr>
        <p:spPr>
          <a:xfrm>
            <a:off x="3266048" y="4861006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677B3C5-354E-B989-95AE-638124FD83A9}"/>
              </a:ext>
            </a:extLst>
          </p:cNvPr>
          <p:cNvSpPr txBox="1"/>
          <p:nvPr/>
        </p:nvSpPr>
        <p:spPr>
          <a:xfrm>
            <a:off x="3266048" y="5306568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B1B3CD0-655E-9CB2-A2B7-2A4C897157B6}"/>
              </a:ext>
            </a:extLst>
          </p:cNvPr>
          <p:cNvSpPr txBox="1"/>
          <p:nvPr/>
        </p:nvSpPr>
        <p:spPr>
          <a:xfrm>
            <a:off x="3266048" y="5697720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B7DB846-E2ED-9D60-8A03-A6C57A289D31}"/>
              </a:ext>
            </a:extLst>
          </p:cNvPr>
          <p:cNvSpPr txBox="1"/>
          <p:nvPr/>
        </p:nvSpPr>
        <p:spPr>
          <a:xfrm>
            <a:off x="3266048" y="6088872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C7C0869-FFC0-B54A-766C-7189316204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83680" y="3474720"/>
            <a:ext cx="2295525" cy="226695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7534E26E-D68B-5143-C398-A8D30E63963B}"/>
              </a:ext>
            </a:extLst>
          </p:cNvPr>
          <p:cNvSpPr/>
          <p:nvPr/>
        </p:nvSpPr>
        <p:spPr>
          <a:xfrm>
            <a:off x="777758" y="2476237"/>
            <a:ext cx="37337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Scroll over to TESTS</a:t>
            </a:r>
          </a:p>
        </p:txBody>
      </p:sp>
    </p:spTree>
    <p:extLst>
      <p:ext uri="{BB962C8B-B14F-4D97-AF65-F5344CB8AC3E}">
        <p14:creationId xmlns:p14="http://schemas.microsoft.com/office/powerpoint/2010/main" val="1993870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91754"/>
            <a:ext cx="7772400" cy="680103"/>
          </a:xfrm>
        </p:spPr>
        <p:txBody>
          <a:bodyPr>
            <a:normAutofit fontScale="90000"/>
          </a:bodyPr>
          <a:lstStyle/>
          <a:p>
            <a:r>
              <a:rPr lang="en-US" dirty="0"/>
              <a:t>Hypothesis Testing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537882" y="744698"/>
            <a:ext cx="79472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Now we are going to use the GDC to solve it.</a:t>
            </a:r>
          </a:p>
        </p:txBody>
      </p:sp>
      <p:sp>
        <p:nvSpPr>
          <p:cNvPr id="7" name="Rectangle 6"/>
          <p:cNvSpPr/>
          <p:nvPr/>
        </p:nvSpPr>
        <p:spPr>
          <a:xfrm>
            <a:off x="485128" y="1223634"/>
            <a:ext cx="16585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+mn-lt"/>
              </a:rPr>
              <a:t>Example:</a:t>
            </a:r>
          </a:p>
        </p:txBody>
      </p:sp>
      <p:sp>
        <p:nvSpPr>
          <p:cNvPr id="8" name="Rectangle 7"/>
          <p:cNvSpPr/>
          <p:nvPr/>
        </p:nvSpPr>
        <p:spPr>
          <a:xfrm>
            <a:off x="800100" y="1628474"/>
            <a:ext cx="79472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Ryan wonders whether the die he was given is fair. </a:t>
            </a:r>
          </a:p>
        </p:txBody>
      </p:sp>
      <p:sp>
        <p:nvSpPr>
          <p:cNvPr id="18" name="Rectangle 17">
            <a:hlinkClick r:id="rId3"/>
            <a:extLst>
              <a:ext uri="{FF2B5EF4-FFF2-40B4-BE49-F238E27FC236}">
                <a16:creationId xmlns:a16="http://schemas.microsoft.com/office/drawing/2014/main" id="{97A9E3FA-3DA8-4333-81DA-FEC23A81738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Rectangle 18">
            <a:hlinkClick r:id="rId3"/>
            <a:extLst>
              <a:ext uri="{FF2B5EF4-FFF2-40B4-BE49-F238E27FC236}">
                <a16:creationId xmlns:a16="http://schemas.microsoft.com/office/drawing/2014/main" id="{4DE46536-9953-4767-AC5E-E770656A5F6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98057F5-7800-8622-E9CF-FFEAB1507043}"/>
              </a:ext>
            </a:extLst>
          </p:cNvPr>
          <p:cNvSpPr/>
          <p:nvPr/>
        </p:nvSpPr>
        <p:spPr>
          <a:xfrm>
            <a:off x="800100" y="2018537"/>
            <a:ext cx="82403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He rolls it 300 times. His results are shown in the table.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2465B2-E1DE-DDB7-BE96-2209D2B2672A}"/>
              </a:ext>
            </a:extLst>
          </p:cNvPr>
          <p:cNvSpPr/>
          <p:nvPr/>
        </p:nvSpPr>
        <p:spPr>
          <a:xfrm>
            <a:off x="598393" y="2480202"/>
            <a:ext cx="48739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Scroll down to D: </a:t>
            </a:r>
            <a:r>
              <a:rPr lang="el-GR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baseline="30000" dirty="0"/>
              <a:t>2</a:t>
            </a:r>
            <a:r>
              <a:rPr lang="en-US" dirty="0"/>
              <a:t> </a:t>
            </a:r>
            <a:r>
              <a:rPr lang="en-US" dirty="0">
                <a:latin typeface="+mn-lt"/>
              </a:rPr>
              <a:t>GOF test</a:t>
            </a:r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2DAFB17D-7FE8-D750-E391-7AA5D255491F}"/>
              </a:ext>
            </a:extLst>
          </p:cNvPr>
          <p:cNvGraphicFramePr>
            <a:graphicFrameLocks noGrp="1"/>
          </p:cNvGraphicFramePr>
          <p:nvPr/>
        </p:nvGraphicFramePr>
        <p:xfrm>
          <a:off x="430306" y="3455034"/>
          <a:ext cx="3733731" cy="3095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76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8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8022">
                  <a:extLst>
                    <a:ext uri="{9D8B030D-6E8A-4147-A177-3AD203B41FA5}">
                      <a16:colId xmlns:a16="http://schemas.microsoft.com/office/drawing/2014/main" val="3940182601"/>
                    </a:ext>
                  </a:extLst>
                </a:gridCol>
              </a:tblGrid>
              <a:tr h="4728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baseline="-25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</a:t>
                      </a:r>
                      <a:endParaRPr lang="en-US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91803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2400494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347204"/>
                  </a:ext>
                </a:extLst>
              </a:tr>
            </a:tbl>
          </a:graphicData>
        </a:graphic>
      </p:graphicFrame>
      <p:sp>
        <p:nvSpPr>
          <p:cNvPr id="27" name="TextBox 26">
            <a:extLst>
              <a:ext uri="{FF2B5EF4-FFF2-40B4-BE49-F238E27FC236}">
                <a16:creationId xmlns:a16="http://schemas.microsoft.com/office/drawing/2014/main" id="{2B6E3E8B-80EA-3563-3385-758D51116457}"/>
              </a:ext>
            </a:extLst>
          </p:cNvPr>
          <p:cNvSpPr txBox="1"/>
          <p:nvPr/>
        </p:nvSpPr>
        <p:spPr>
          <a:xfrm>
            <a:off x="3266048" y="3930891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6327C1E-28E0-682C-BB5D-5BCF1C9B25B2}"/>
              </a:ext>
            </a:extLst>
          </p:cNvPr>
          <p:cNvSpPr txBox="1"/>
          <p:nvPr/>
        </p:nvSpPr>
        <p:spPr>
          <a:xfrm>
            <a:off x="3266047" y="4385668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4D80EA8-1FA9-A152-6B42-3B9ACE5B23ED}"/>
              </a:ext>
            </a:extLst>
          </p:cNvPr>
          <p:cNvSpPr txBox="1"/>
          <p:nvPr/>
        </p:nvSpPr>
        <p:spPr>
          <a:xfrm>
            <a:off x="3266048" y="4861006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677B3C5-354E-B989-95AE-638124FD83A9}"/>
              </a:ext>
            </a:extLst>
          </p:cNvPr>
          <p:cNvSpPr txBox="1"/>
          <p:nvPr/>
        </p:nvSpPr>
        <p:spPr>
          <a:xfrm>
            <a:off x="3266048" y="5306568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B1B3CD0-655E-9CB2-A2B7-2A4C897157B6}"/>
              </a:ext>
            </a:extLst>
          </p:cNvPr>
          <p:cNvSpPr txBox="1"/>
          <p:nvPr/>
        </p:nvSpPr>
        <p:spPr>
          <a:xfrm>
            <a:off x="3266048" y="5697720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B7DB846-E2ED-9D60-8A03-A6C57A289D31}"/>
              </a:ext>
            </a:extLst>
          </p:cNvPr>
          <p:cNvSpPr txBox="1"/>
          <p:nvPr/>
        </p:nvSpPr>
        <p:spPr>
          <a:xfrm>
            <a:off x="3266048" y="6088872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6B72D3C-B217-1768-8406-C7F45E0C5311}"/>
              </a:ext>
            </a:extLst>
          </p:cNvPr>
          <p:cNvSpPr/>
          <p:nvPr/>
        </p:nvSpPr>
        <p:spPr>
          <a:xfrm>
            <a:off x="598394" y="2943586"/>
            <a:ext cx="15452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Enter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B6BC13D-095F-83E8-F1EC-91A1FB041D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83680" y="3474720"/>
            <a:ext cx="230505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156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91754"/>
            <a:ext cx="7772400" cy="680103"/>
          </a:xfrm>
        </p:spPr>
        <p:txBody>
          <a:bodyPr>
            <a:normAutofit fontScale="90000"/>
          </a:bodyPr>
          <a:lstStyle/>
          <a:p>
            <a:r>
              <a:rPr lang="en-US" dirty="0"/>
              <a:t>Hypothesis Testing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537882" y="744698"/>
            <a:ext cx="79472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Now we are going to use the GDC to solve it.</a:t>
            </a:r>
          </a:p>
        </p:txBody>
      </p:sp>
      <p:sp>
        <p:nvSpPr>
          <p:cNvPr id="7" name="Rectangle 6"/>
          <p:cNvSpPr/>
          <p:nvPr/>
        </p:nvSpPr>
        <p:spPr>
          <a:xfrm>
            <a:off x="485128" y="1223634"/>
            <a:ext cx="16585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+mn-lt"/>
              </a:rPr>
              <a:t>Example:</a:t>
            </a:r>
          </a:p>
        </p:txBody>
      </p:sp>
      <p:sp>
        <p:nvSpPr>
          <p:cNvPr id="8" name="Rectangle 7"/>
          <p:cNvSpPr/>
          <p:nvPr/>
        </p:nvSpPr>
        <p:spPr>
          <a:xfrm>
            <a:off x="800100" y="1628474"/>
            <a:ext cx="79472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Ryan wonders whether the die he was given is fair. </a:t>
            </a:r>
          </a:p>
        </p:txBody>
      </p:sp>
      <p:sp>
        <p:nvSpPr>
          <p:cNvPr id="18" name="Rectangle 17">
            <a:hlinkClick r:id="rId3"/>
            <a:extLst>
              <a:ext uri="{FF2B5EF4-FFF2-40B4-BE49-F238E27FC236}">
                <a16:creationId xmlns:a16="http://schemas.microsoft.com/office/drawing/2014/main" id="{97A9E3FA-3DA8-4333-81DA-FEC23A81738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Rectangle 18">
            <a:hlinkClick r:id="rId3"/>
            <a:extLst>
              <a:ext uri="{FF2B5EF4-FFF2-40B4-BE49-F238E27FC236}">
                <a16:creationId xmlns:a16="http://schemas.microsoft.com/office/drawing/2014/main" id="{4DE46536-9953-4767-AC5E-E770656A5F6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98057F5-7800-8622-E9CF-FFEAB1507043}"/>
              </a:ext>
            </a:extLst>
          </p:cNvPr>
          <p:cNvSpPr/>
          <p:nvPr/>
        </p:nvSpPr>
        <p:spPr>
          <a:xfrm>
            <a:off x="800100" y="2018537"/>
            <a:ext cx="82403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He rolls it 300 times. His results are shown in the table.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2465B2-E1DE-DDB7-BE96-2209D2B2672A}"/>
              </a:ext>
            </a:extLst>
          </p:cNvPr>
          <p:cNvSpPr/>
          <p:nvPr/>
        </p:nvSpPr>
        <p:spPr>
          <a:xfrm>
            <a:off x="598394" y="2480202"/>
            <a:ext cx="54226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Make sure that Observed : L1</a:t>
            </a:r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2DAFB17D-7FE8-D750-E391-7AA5D255491F}"/>
              </a:ext>
            </a:extLst>
          </p:cNvPr>
          <p:cNvGraphicFramePr>
            <a:graphicFrameLocks noGrp="1"/>
          </p:cNvGraphicFramePr>
          <p:nvPr/>
        </p:nvGraphicFramePr>
        <p:xfrm>
          <a:off x="430306" y="3455034"/>
          <a:ext cx="3733731" cy="3095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76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8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8022">
                  <a:extLst>
                    <a:ext uri="{9D8B030D-6E8A-4147-A177-3AD203B41FA5}">
                      <a16:colId xmlns:a16="http://schemas.microsoft.com/office/drawing/2014/main" val="3940182601"/>
                    </a:ext>
                  </a:extLst>
                </a:gridCol>
              </a:tblGrid>
              <a:tr h="4728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baseline="-25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</a:t>
                      </a:r>
                      <a:endParaRPr lang="en-US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91803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2400494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347204"/>
                  </a:ext>
                </a:extLst>
              </a:tr>
            </a:tbl>
          </a:graphicData>
        </a:graphic>
      </p:graphicFrame>
      <p:sp>
        <p:nvSpPr>
          <p:cNvPr id="27" name="TextBox 26">
            <a:extLst>
              <a:ext uri="{FF2B5EF4-FFF2-40B4-BE49-F238E27FC236}">
                <a16:creationId xmlns:a16="http://schemas.microsoft.com/office/drawing/2014/main" id="{2B6E3E8B-80EA-3563-3385-758D51116457}"/>
              </a:ext>
            </a:extLst>
          </p:cNvPr>
          <p:cNvSpPr txBox="1"/>
          <p:nvPr/>
        </p:nvSpPr>
        <p:spPr>
          <a:xfrm>
            <a:off x="3266048" y="3930891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6327C1E-28E0-682C-BB5D-5BCF1C9B25B2}"/>
              </a:ext>
            </a:extLst>
          </p:cNvPr>
          <p:cNvSpPr txBox="1"/>
          <p:nvPr/>
        </p:nvSpPr>
        <p:spPr>
          <a:xfrm>
            <a:off x="3266047" y="4385668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4D80EA8-1FA9-A152-6B42-3B9ACE5B23ED}"/>
              </a:ext>
            </a:extLst>
          </p:cNvPr>
          <p:cNvSpPr txBox="1"/>
          <p:nvPr/>
        </p:nvSpPr>
        <p:spPr>
          <a:xfrm>
            <a:off x="3266048" y="4861006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677B3C5-354E-B989-95AE-638124FD83A9}"/>
              </a:ext>
            </a:extLst>
          </p:cNvPr>
          <p:cNvSpPr txBox="1"/>
          <p:nvPr/>
        </p:nvSpPr>
        <p:spPr>
          <a:xfrm>
            <a:off x="3266048" y="5306568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B1B3CD0-655E-9CB2-A2B7-2A4C897157B6}"/>
              </a:ext>
            </a:extLst>
          </p:cNvPr>
          <p:cNvSpPr txBox="1"/>
          <p:nvPr/>
        </p:nvSpPr>
        <p:spPr>
          <a:xfrm>
            <a:off x="3266048" y="5697720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B7DB846-E2ED-9D60-8A03-A6C57A289D31}"/>
              </a:ext>
            </a:extLst>
          </p:cNvPr>
          <p:cNvSpPr txBox="1"/>
          <p:nvPr/>
        </p:nvSpPr>
        <p:spPr>
          <a:xfrm>
            <a:off x="3266048" y="6088872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6B72D3C-B217-1768-8406-C7F45E0C5311}"/>
              </a:ext>
            </a:extLst>
          </p:cNvPr>
          <p:cNvSpPr/>
          <p:nvPr/>
        </p:nvSpPr>
        <p:spPr>
          <a:xfrm>
            <a:off x="2901691" y="2885042"/>
            <a:ext cx="25246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Expected: L2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D8076CA-542F-D51F-78E3-C11F89E58B63}"/>
              </a:ext>
            </a:extLst>
          </p:cNvPr>
          <p:cNvSpPr/>
          <p:nvPr/>
        </p:nvSpPr>
        <p:spPr>
          <a:xfrm>
            <a:off x="4164037" y="3420937"/>
            <a:ext cx="111735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>
                <a:latin typeface="+mn-lt"/>
              </a:rPr>
              <a:t>df</a:t>
            </a:r>
            <a:r>
              <a:rPr lang="en-US" sz="2000" dirty="0">
                <a:latin typeface="+mn-lt"/>
              </a:rPr>
              <a:t> = 5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DDD5182-098C-6423-79C1-6312652C68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83680" y="3474720"/>
            <a:ext cx="2305050" cy="2286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5932663C-71B9-8F61-61FE-24EB43F6FC61}"/>
              </a:ext>
            </a:extLst>
          </p:cNvPr>
          <p:cNvSpPr/>
          <p:nvPr/>
        </p:nvSpPr>
        <p:spPr>
          <a:xfrm>
            <a:off x="5087992" y="2494979"/>
            <a:ext cx="15452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Enter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CC78CCA-3987-0F05-700E-13BE566AECF1}"/>
              </a:ext>
            </a:extLst>
          </p:cNvPr>
          <p:cNvSpPr/>
          <p:nvPr/>
        </p:nvSpPr>
        <p:spPr>
          <a:xfrm>
            <a:off x="5079200" y="2870265"/>
            <a:ext cx="15452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Enter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DBA49A5-4F69-0B79-E23E-C234D81E6556}"/>
              </a:ext>
            </a:extLst>
          </p:cNvPr>
          <p:cNvSpPr/>
          <p:nvPr/>
        </p:nvSpPr>
        <p:spPr>
          <a:xfrm>
            <a:off x="5087992" y="3346707"/>
            <a:ext cx="15452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Enter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7422536-5330-CA4D-9B06-D54AEF35B438}"/>
              </a:ext>
            </a:extLst>
          </p:cNvPr>
          <p:cNvSpPr/>
          <p:nvPr/>
        </p:nvSpPr>
        <p:spPr>
          <a:xfrm>
            <a:off x="4164037" y="3866931"/>
            <a:ext cx="15452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Enter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F013D4B-015B-C40E-4DC1-1EBD5F614581}"/>
              </a:ext>
            </a:extLst>
          </p:cNvPr>
          <p:cNvSpPr/>
          <p:nvPr/>
        </p:nvSpPr>
        <p:spPr>
          <a:xfrm>
            <a:off x="4147642" y="4328596"/>
            <a:ext cx="15452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Enter</a:t>
            </a:r>
          </a:p>
        </p:txBody>
      </p:sp>
    </p:spTree>
    <p:extLst>
      <p:ext uri="{BB962C8B-B14F-4D97-AF65-F5344CB8AC3E}">
        <p14:creationId xmlns:p14="http://schemas.microsoft.com/office/powerpoint/2010/main" val="2366621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  <p:bldP spid="10" grpId="0"/>
      <p:bldP spid="13" grpId="0"/>
      <p:bldP spid="14" grpId="0"/>
      <p:bldP spid="15" grpId="0"/>
      <p:bldP spid="16" grpId="0"/>
      <p:bldP spid="1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91754"/>
            <a:ext cx="7772400" cy="680103"/>
          </a:xfrm>
        </p:spPr>
        <p:txBody>
          <a:bodyPr>
            <a:normAutofit fontScale="90000"/>
          </a:bodyPr>
          <a:lstStyle/>
          <a:p>
            <a:r>
              <a:rPr lang="en-US" dirty="0"/>
              <a:t>Hypothesis Testing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537882" y="744698"/>
            <a:ext cx="79472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Now we are going to use the GDC to solve it.</a:t>
            </a:r>
          </a:p>
        </p:txBody>
      </p:sp>
      <p:sp>
        <p:nvSpPr>
          <p:cNvPr id="7" name="Rectangle 6"/>
          <p:cNvSpPr/>
          <p:nvPr/>
        </p:nvSpPr>
        <p:spPr>
          <a:xfrm>
            <a:off x="485128" y="1223634"/>
            <a:ext cx="16585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+mn-lt"/>
              </a:rPr>
              <a:t>Example:</a:t>
            </a:r>
          </a:p>
        </p:txBody>
      </p:sp>
      <p:sp>
        <p:nvSpPr>
          <p:cNvPr id="8" name="Rectangle 7"/>
          <p:cNvSpPr/>
          <p:nvPr/>
        </p:nvSpPr>
        <p:spPr>
          <a:xfrm>
            <a:off x="800100" y="1628474"/>
            <a:ext cx="79472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Ryan wonders whether the die he was given is fair. </a:t>
            </a:r>
          </a:p>
        </p:txBody>
      </p:sp>
      <p:sp>
        <p:nvSpPr>
          <p:cNvPr id="18" name="Rectangle 17">
            <a:hlinkClick r:id="rId3"/>
            <a:extLst>
              <a:ext uri="{FF2B5EF4-FFF2-40B4-BE49-F238E27FC236}">
                <a16:creationId xmlns:a16="http://schemas.microsoft.com/office/drawing/2014/main" id="{97A9E3FA-3DA8-4333-81DA-FEC23A81738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Rectangle 18">
            <a:hlinkClick r:id="rId3"/>
            <a:extLst>
              <a:ext uri="{FF2B5EF4-FFF2-40B4-BE49-F238E27FC236}">
                <a16:creationId xmlns:a16="http://schemas.microsoft.com/office/drawing/2014/main" id="{4DE46536-9953-4767-AC5E-E770656A5F6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98057F5-7800-8622-E9CF-FFEAB1507043}"/>
              </a:ext>
            </a:extLst>
          </p:cNvPr>
          <p:cNvSpPr/>
          <p:nvPr/>
        </p:nvSpPr>
        <p:spPr>
          <a:xfrm>
            <a:off x="800100" y="2018537"/>
            <a:ext cx="82403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He rolls it 300 times. His results are shown in the table.</a:t>
            </a:r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2DAFB17D-7FE8-D750-E391-7AA5D255491F}"/>
              </a:ext>
            </a:extLst>
          </p:cNvPr>
          <p:cNvGraphicFramePr>
            <a:graphicFrameLocks noGrp="1"/>
          </p:cNvGraphicFramePr>
          <p:nvPr/>
        </p:nvGraphicFramePr>
        <p:xfrm>
          <a:off x="430306" y="3455034"/>
          <a:ext cx="3733731" cy="3095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76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8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8022">
                  <a:extLst>
                    <a:ext uri="{9D8B030D-6E8A-4147-A177-3AD203B41FA5}">
                      <a16:colId xmlns:a16="http://schemas.microsoft.com/office/drawing/2014/main" val="3940182601"/>
                    </a:ext>
                  </a:extLst>
                </a:gridCol>
              </a:tblGrid>
              <a:tr h="4728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baseline="-25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</a:t>
                      </a:r>
                      <a:endParaRPr lang="en-US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91803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2400494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347204"/>
                  </a:ext>
                </a:extLst>
              </a:tr>
            </a:tbl>
          </a:graphicData>
        </a:graphic>
      </p:graphicFrame>
      <p:sp>
        <p:nvSpPr>
          <p:cNvPr id="27" name="TextBox 26">
            <a:extLst>
              <a:ext uri="{FF2B5EF4-FFF2-40B4-BE49-F238E27FC236}">
                <a16:creationId xmlns:a16="http://schemas.microsoft.com/office/drawing/2014/main" id="{2B6E3E8B-80EA-3563-3385-758D51116457}"/>
              </a:ext>
            </a:extLst>
          </p:cNvPr>
          <p:cNvSpPr txBox="1"/>
          <p:nvPr/>
        </p:nvSpPr>
        <p:spPr>
          <a:xfrm>
            <a:off x="3266048" y="3930891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6327C1E-28E0-682C-BB5D-5BCF1C9B25B2}"/>
              </a:ext>
            </a:extLst>
          </p:cNvPr>
          <p:cNvSpPr txBox="1"/>
          <p:nvPr/>
        </p:nvSpPr>
        <p:spPr>
          <a:xfrm>
            <a:off x="3266047" y="4385668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4D80EA8-1FA9-A152-6B42-3B9ACE5B23ED}"/>
              </a:ext>
            </a:extLst>
          </p:cNvPr>
          <p:cNvSpPr txBox="1"/>
          <p:nvPr/>
        </p:nvSpPr>
        <p:spPr>
          <a:xfrm>
            <a:off x="3266048" y="4861006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677B3C5-354E-B989-95AE-638124FD83A9}"/>
              </a:ext>
            </a:extLst>
          </p:cNvPr>
          <p:cNvSpPr txBox="1"/>
          <p:nvPr/>
        </p:nvSpPr>
        <p:spPr>
          <a:xfrm>
            <a:off x="3266048" y="5306568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B1B3CD0-655E-9CB2-A2B7-2A4C897157B6}"/>
              </a:ext>
            </a:extLst>
          </p:cNvPr>
          <p:cNvSpPr txBox="1"/>
          <p:nvPr/>
        </p:nvSpPr>
        <p:spPr>
          <a:xfrm>
            <a:off x="3266048" y="5697720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B7DB846-E2ED-9D60-8A03-A6C57A289D31}"/>
              </a:ext>
            </a:extLst>
          </p:cNvPr>
          <p:cNvSpPr txBox="1"/>
          <p:nvPr/>
        </p:nvSpPr>
        <p:spPr>
          <a:xfrm>
            <a:off x="3266048" y="6088872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C372F7E-1E47-9A9C-0D68-6BFD82A4B0AB}"/>
                  </a:ext>
                </a:extLst>
              </p:cNvPr>
              <p:cNvSpPr txBox="1"/>
              <p:nvPr/>
            </p:nvSpPr>
            <p:spPr>
              <a:xfrm>
                <a:off x="4211544" y="3962008"/>
                <a:ext cx="1761980" cy="4314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/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000" dirty="0"/>
                  <a:t> 22.24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C372F7E-1E47-9A9C-0D68-6BFD82A4B0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544" y="3962008"/>
                <a:ext cx="1761980" cy="431465"/>
              </a:xfrm>
              <a:prstGeom prst="rect">
                <a:avLst/>
              </a:prstGeom>
              <a:blipFill>
                <a:blip r:embed="rId4"/>
                <a:stretch>
                  <a:fillRect t="-2817" b="-225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>
            <a:extLst>
              <a:ext uri="{FF2B5EF4-FFF2-40B4-BE49-F238E27FC236}">
                <a16:creationId xmlns:a16="http://schemas.microsoft.com/office/drawing/2014/main" id="{C57473AC-1E86-9201-F109-4F6E445C07EC}"/>
              </a:ext>
            </a:extLst>
          </p:cNvPr>
          <p:cNvSpPr/>
          <p:nvPr/>
        </p:nvSpPr>
        <p:spPr>
          <a:xfrm>
            <a:off x="4164036" y="4538398"/>
            <a:ext cx="228722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dirty="0">
                <a:cs typeface="Times New Roman" panose="02020603050405020304" pitchFamily="18" charset="0"/>
              </a:rPr>
              <a:t>p</a:t>
            </a:r>
            <a:r>
              <a:rPr lang="en-US" sz="2000" dirty="0">
                <a:cs typeface="Times New Roman" panose="02020603050405020304" pitchFamily="18" charset="0"/>
              </a:rPr>
              <a:t> = 4.7135</a:t>
            </a:r>
            <a:r>
              <a:rPr lang="en-US" sz="2000" dirty="0">
                <a:ea typeface="Cambria Math" panose="02040503050406030204" pitchFamily="18" charset="0"/>
                <a:cs typeface="Times New Roman" panose="02020603050405020304" pitchFamily="18" charset="0"/>
              </a:rPr>
              <a:t>×10</a:t>
            </a:r>
            <a:r>
              <a:rPr lang="en-US" sz="2000" baseline="30000" dirty="0">
                <a:ea typeface="Cambria Math" panose="02040503050406030204" pitchFamily="18" charset="0"/>
                <a:cs typeface="Times New Roman" panose="02020603050405020304" pitchFamily="18" charset="0"/>
              </a:rPr>
              <a:t>-4</a:t>
            </a:r>
            <a:endParaRPr lang="en-US" sz="2000" baseline="30000" dirty="0">
              <a:cs typeface="Times New Roman" panose="020206030504050203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6B0C8B1-8D1D-30E1-8758-0E863A52FB0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83176" y="3474720"/>
            <a:ext cx="2295525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973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91754"/>
            <a:ext cx="7772400" cy="680103"/>
          </a:xfrm>
        </p:spPr>
        <p:txBody>
          <a:bodyPr>
            <a:normAutofit fontScale="90000"/>
          </a:bodyPr>
          <a:lstStyle/>
          <a:p>
            <a:r>
              <a:rPr lang="en-US" dirty="0"/>
              <a:t>Hypothesis Testing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537882" y="744698"/>
            <a:ext cx="79472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Now we are going to use the GDC to solve it.</a:t>
            </a:r>
          </a:p>
        </p:txBody>
      </p:sp>
      <p:sp>
        <p:nvSpPr>
          <p:cNvPr id="7" name="Rectangle 6"/>
          <p:cNvSpPr/>
          <p:nvPr/>
        </p:nvSpPr>
        <p:spPr>
          <a:xfrm>
            <a:off x="485128" y="1223634"/>
            <a:ext cx="16585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+mn-lt"/>
              </a:rPr>
              <a:t>Example:</a:t>
            </a:r>
          </a:p>
        </p:txBody>
      </p:sp>
      <p:sp>
        <p:nvSpPr>
          <p:cNvPr id="8" name="Rectangle 7"/>
          <p:cNvSpPr/>
          <p:nvPr/>
        </p:nvSpPr>
        <p:spPr>
          <a:xfrm>
            <a:off x="800100" y="1628474"/>
            <a:ext cx="79472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Ryan wonders whether the die he was given is fair. </a:t>
            </a:r>
          </a:p>
        </p:txBody>
      </p:sp>
      <p:sp>
        <p:nvSpPr>
          <p:cNvPr id="18" name="Rectangle 17">
            <a:hlinkClick r:id="rId3"/>
            <a:extLst>
              <a:ext uri="{FF2B5EF4-FFF2-40B4-BE49-F238E27FC236}">
                <a16:creationId xmlns:a16="http://schemas.microsoft.com/office/drawing/2014/main" id="{97A9E3FA-3DA8-4333-81DA-FEC23A81738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Rectangle 18">
            <a:hlinkClick r:id="rId3"/>
            <a:extLst>
              <a:ext uri="{FF2B5EF4-FFF2-40B4-BE49-F238E27FC236}">
                <a16:creationId xmlns:a16="http://schemas.microsoft.com/office/drawing/2014/main" id="{4DE46536-9953-4767-AC5E-E770656A5F6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98057F5-7800-8622-E9CF-FFEAB1507043}"/>
              </a:ext>
            </a:extLst>
          </p:cNvPr>
          <p:cNvSpPr/>
          <p:nvPr/>
        </p:nvSpPr>
        <p:spPr>
          <a:xfrm>
            <a:off x="800100" y="2018537"/>
            <a:ext cx="82403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He rolls it 300 times. His results are shown in the table.</a:t>
            </a:r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2DAFB17D-7FE8-D750-E391-7AA5D255491F}"/>
              </a:ext>
            </a:extLst>
          </p:cNvPr>
          <p:cNvGraphicFramePr>
            <a:graphicFrameLocks noGrp="1"/>
          </p:cNvGraphicFramePr>
          <p:nvPr/>
        </p:nvGraphicFramePr>
        <p:xfrm>
          <a:off x="430306" y="3455034"/>
          <a:ext cx="3733731" cy="3095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76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8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8022">
                  <a:extLst>
                    <a:ext uri="{9D8B030D-6E8A-4147-A177-3AD203B41FA5}">
                      <a16:colId xmlns:a16="http://schemas.microsoft.com/office/drawing/2014/main" val="3940182601"/>
                    </a:ext>
                  </a:extLst>
                </a:gridCol>
              </a:tblGrid>
              <a:tr h="4728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baseline="-25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</a:t>
                      </a:r>
                      <a:endParaRPr lang="en-US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91803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2400494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347204"/>
                  </a:ext>
                </a:extLst>
              </a:tr>
            </a:tbl>
          </a:graphicData>
        </a:graphic>
      </p:graphicFrame>
      <p:sp>
        <p:nvSpPr>
          <p:cNvPr id="27" name="TextBox 26">
            <a:extLst>
              <a:ext uri="{FF2B5EF4-FFF2-40B4-BE49-F238E27FC236}">
                <a16:creationId xmlns:a16="http://schemas.microsoft.com/office/drawing/2014/main" id="{2B6E3E8B-80EA-3563-3385-758D51116457}"/>
              </a:ext>
            </a:extLst>
          </p:cNvPr>
          <p:cNvSpPr txBox="1"/>
          <p:nvPr/>
        </p:nvSpPr>
        <p:spPr>
          <a:xfrm>
            <a:off x="3266048" y="3930891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6327C1E-28E0-682C-BB5D-5BCF1C9B25B2}"/>
              </a:ext>
            </a:extLst>
          </p:cNvPr>
          <p:cNvSpPr txBox="1"/>
          <p:nvPr/>
        </p:nvSpPr>
        <p:spPr>
          <a:xfrm>
            <a:off x="3266047" y="4385668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4D80EA8-1FA9-A152-6B42-3B9ACE5B23ED}"/>
              </a:ext>
            </a:extLst>
          </p:cNvPr>
          <p:cNvSpPr txBox="1"/>
          <p:nvPr/>
        </p:nvSpPr>
        <p:spPr>
          <a:xfrm>
            <a:off x="3266048" y="4861006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677B3C5-354E-B989-95AE-638124FD83A9}"/>
              </a:ext>
            </a:extLst>
          </p:cNvPr>
          <p:cNvSpPr txBox="1"/>
          <p:nvPr/>
        </p:nvSpPr>
        <p:spPr>
          <a:xfrm>
            <a:off x="3266048" y="5306568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B1B3CD0-655E-9CB2-A2B7-2A4C897157B6}"/>
              </a:ext>
            </a:extLst>
          </p:cNvPr>
          <p:cNvSpPr txBox="1"/>
          <p:nvPr/>
        </p:nvSpPr>
        <p:spPr>
          <a:xfrm>
            <a:off x="3266048" y="5697720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B7DB846-E2ED-9D60-8A03-A6C57A289D31}"/>
              </a:ext>
            </a:extLst>
          </p:cNvPr>
          <p:cNvSpPr txBox="1"/>
          <p:nvPr/>
        </p:nvSpPr>
        <p:spPr>
          <a:xfrm>
            <a:off x="3266048" y="6088872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C372F7E-1E47-9A9C-0D68-6BFD82A4B0AB}"/>
                  </a:ext>
                </a:extLst>
              </p:cNvPr>
              <p:cNvSpPr txBox="1"/>
              <p:nvPr/>
            </p:nvSpPr>
            <p:spPr>
              <a:xfrm>
                <a:off x="4211544" y="3962008"/>
                <a:ext cx="1761980" cy="4314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/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000" dirty="0"/>
                  <a:t> 22.24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C372F7E-1E47-9A9C-0D68-6BFD82A4B0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544" y="3962008"/>
                <a:ext cx="1761980" cy="431465"/>
              </a:xfrm>
              <a:prstGeom prst="rect">
                <a:avLst/>
              </a:prstGeom>
              <a:blipFill>
                <a:blip r:embed="rId4"/>
                <a:stretch>
                  <a:fillRect t="-2817" b="-225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>
            <a:extLst>
              <a:ext uri="{FF2B5EF4-FFF2-40B4-BE49-F238E27FC236}">
                <a16:creationId xmlns:a16="http://schemas.microsoft.com/office/drawing/2014/main" id="{C57473AC-1E86-9201-F109-4F6E445C07EC}"/>
              </a:ext>
            </a:extLst>
          </p:cNvPr>
          <p:cNvSpPr/>
          <p:nvPr/>
        </p:nvSpPr>
        <p:spPr>
          <a:xfrm>
            <a:off x="4164036" y="4538398"/>
            <a:ext cx="228722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dirty="0">
                <a:cs typeface="Times New Roman" panose="02020603050405020304" pitchFamily="18" charset="0"/>
              </a:rPr>
              <a:t>p</a:t>
            </a:r>
            <a:r>
              <a:rPr lang="en-US" sz="2000" dirty="0">
                <a:cs typeface="Times New Roman" panose="02020603050405020304" pitchFamily="18" charset="0"/>
              </a:rPr>
              <a:t> = 4.7135</a:t>
            </a:r>
            <a:r>
              <a:rPr lang="en-US" sz="2000" dirty="0">
                <a:ea typeface="Cambria Math" panose="02040503050406030204" pitchFamily="18" charset="0"/>
                <a:cs typeface="Times New Roman" panose="02020603050405020304" pitchFamily="18" charset="0"/>
              </a:rPr>
              <a:t>×10</a:t>
            </a:r>
            <a:r>
              <a:rPr lang="en-US" sz="2000" baseline="30000" dirty="0">
                <a:ea typeface="Cambria Math" panose="02040503050406030204" pitchFamily="18" charset="0"/>
                <a:cs typeface="Times New Roman" panose="02020603050405020304" pitchFamily="18" charset="0"/>
              </a:rPr>
              <a:t>-4</a:t>
            </a:r>
            <a:endParaRPr lang="en-US" sz="2000" baseline="30000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98BBC14-306C-7297-4578-8ECB0917D3E3}"/>
                  </a:ext>
                </a:extLst>
              </p:cNvPr>
              <p:cNvSpPr txBox="1"/>
              <p:nvPr/>
            </p:nvSpPr>
            <p:spPr>
              <a:xfrm>
                <a:off x="4795636" y="5398358"/>
                <a:ext cx="1696529" cy="4531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200" dirty="0">
                    <a:cs typeface="Times New Roman" panose="02020603050405020304" pitchFamily="18" charset="0"/>
                  </a:rPr>
                  <a:t>&lt;</a:t>
                </a:r>
                <a:r>
                  <a:rPr lang="en-US" sz="2200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2200" dirty="0">
                    <a:latin typeface="+mn-lt"/>
                  </a:rPr>
                  <a:t> </a:t>
                </a:r>
                <a:endParaRPr lang="en-GB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98BBC14-306C-7297-4578-8ECB0917D3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5636" y="5398358"/>
                <a:ext cx="1696529" cy="453137"/>
              </a:xfrm>
              <a:prstGeom prst="rect">
                <a:avLst/>
              </a:prstGeom>
              <a:blipFill>
                <a:blip r:embed="rId5"/>
                <a:stretch>
                  <a:fillRect l="-1079" t="-5405" b="-256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7647B82-C83D-E7EB-81EA-81689714AD02}"/>
                  </a:ext>
                </a:extLst>
              </p:cNvPr>
              <p:cNvSpPr txBox="1"/>
              <p:nvPr/>
            </p:nvSpPr>
            <p:spPr>
              <a:xfrm>
                <a:off x="4778383" y="5878766"/>
                <a:ext cx="1696529" cy="4531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200" dirty="0">
                    <a:cs typeface="Times New Roman" panose="02020603050405020304" pitchFamily="18" charset="0"/>
                  </a:rPr>
                  <a:t>&gt;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2200" dirty="0"/>
                  <a:t> </a:t>
                </a:r>
                <a:endParaRPr lang="en-GB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7647B82-C83D-E7EB-81EA-81689714AD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8383" y="5878766"/>
                <a:ext cx="1696529" cy="453137"/>
              </a:xfrm>
              <a:prstGeom prst="rect">
                <a:avLst/>
              </a:prstGeom>
              <a:blipFill>
                <a:blip r:embed="rId6"/>
                <a:stretch>
                  <a:fillRect l="-1079" t="-2667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>
            <a:extLst>
              <a:ext uri="{FF2B5EF4-FFF2-40B4-BE49-F238E27FC236}">
                <a16:creationId xmlns:a16="http://schemas.microsoft.com/office/drawing/2014/main" id="{D477EBF6-BC9D-B055-C552-3FAAD45C1FFF}"/>
              </a:ext>
            </a:extLst>
          </p:cNvPr>
          <p:cNvSpPr/>
          <p:nvPr/>
        </p:nvSpPr>
        <p:spPr>
          <a:xfrm>
            <a:off x="6727144" y="5531369"/>
            <a:ext cx="211227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Reject </a:t>
            </a:r>
            <a:r>
              <a:rPr lang="en-US" sz="2000" dirty="0">
                <a:cs typeface="Times New Roman" panose="02020603050405020304" pitchFamily="18" charset="0"/>
              </a:rPr>
              <a:t>H</a:t>
            </a:r>
            <a:r>
              <a:rPr lang="en-US" sz="2000" baseline="-25000" dirty="0"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6DB19A9-9603-2DFA-42DF-27DE425BCC69}"/>
              </a:ext>
            </a:extLst>
          </p:cNvPr>
          <p:cNvSpPr/>
          <p:nvPr/>
        </p:nvSpPr>
        <p:spPr>
          <a:xfrm>
            <a:off x="6709892" y="6014523"/>
            <a:ext cx="204460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Accept </a:t>
            </a:r>
            <a:r>
              <a:rPr lang="en-US" sz="2000" dirty="0">
                <a:cs typeface="Times New Roman" panose="02020603050405020304" pitchFamily="18" charset="0"/>
              </a:rPr>
              <a:t>H</a:t>
            </a:r>
            <a:r>
              <a:rPr lang="en-US" sz="2000" baseline="-25000" dirty="0"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8E570E9-6479-9B8B-DD14-B4BD2471ECD4}"/>
              </a:ext>
            </a:extLst>
          </p:cNvPr>
          <p:cNvSpPr/>
          <p:nvPr/>
        </p:nvSpPr>
        <p:spPr>
          <a:xfrm>
            <a:off x="4285481" y="5532216"/>
            <a:ext cx="78533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If</a:t>
            </a:r>
            <a:endParaRPr lang="en-US" sz="2000" baseline="-25000" dirty="0"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F8BA621-9452-1156-2A8C-444C7E3038F5}"/>
              </a:ext>
            </a:extLst>
          </p:cNvPr>
          <p:cNvSpPr/>
          <p:nvPr/>
        </p:nvSpPr>
        <p:spPr>
          <a:xfrm>
            <a:off x="4275279" y="5973861"/>
            <a:ext cx="78533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If</a:t>
            </a:r>
            <a:endParaRPr lang="en-US" sz="2000" baseline="-25000" dirty="0">
              <a:cs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31609FC-DA13-E6BC-B75B-2C4D14729507}"/>
              </a:ext>
            </a:extLst>
          </p:cNvPr>
          <p:cNvSpPr/>
          <p:nvPr/>
        </p:nvSpPr>
        <p:spPr>
          <a:xfrm>
            <a:off x="4582202" y="4909422"/>
            <a:ext cx="30451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Using  the </a:t>
            </a:r>
            <a:r>
              <a:rPr lang="en-US" sz="2400" i="1" dirty="0">
                <a:cs typeface="Times New Roman" panose="02020603050405020304" pitchFamily="18" charset="0"/>
              </a:rPr>
              <a:t>p</a:t>
            </a:r>
            <a:r>
              <a:rPr lang="en-US" sz="2400" dirty="0">
                <a:latin typeface="+mn-lt"/>
              </a:rPr>
              <a:t>-value.</a:t>
            </a:r>
          </a:p>
        </p:txBody>
      </p:sp>
    </p:spTree>
    <p:extLst>
      <p:ext uri="{BB962C8B-B14F-4D97-AF65-F5344CB8AC3E}">
        <p14:creationId xmlns:p14="http://schemas.microsoft.com/office/powerpoint/2010/main" val="3018955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5" grpId="0"/>
      <p:bldP spid="16" grpId="0"/>
      <p:bldP spid="17" grpId="0"/>
      <p:bldP spid="20" grpId="0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91754"/>
            <a:ext cx="7772400" cy="680103"/>
          </a:xfrm>
        </p:spPr>
        <p:txBody>
          <a:bodyPr>
            <a:normAutofit fontScale="90000"/>
          </a:bodyPr>
          <a:lstStyle/>
          <a:p>
            <a:r>
              <a:rPr lang="en-US" dirty="0"/>
              <a:t>Forming a hypothesis</a:t>
            </a:r>
          </a:p>
        </p:txBody>
      </p:sp>
      <p:sp>
        <p:nvSpPr>
          <p:cNvPr id="4" name="Rectangle 3"/>
          <p:cNvSpPr/>
          <p:nvPr/>
        </p:nvSpPr>
        <p:spPr>
          <a:xfrm>
            <a:off x="512608" y="784975"/>
            <a:ext cx="834486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Suppose you take a die and throw it 120 times so that the number of throws </a:t>
            </a:r>
            <a:r>
              <a:rPr lang="en-US" sz="2200" i="1" dirty="0">
                <a:cs typeface="Times New Roman" panose="02020603050405020304" pitchFamily="18" charset="0"/>
              </a:rPr>
              <a:t>N</a:t>
            </a:r>
            <a:r>
              <a:rPr lang="en-US" sz="2200" dirty="0">
                <a:cs typeface="Times New Roman" panose="02020603050405020304" pitchFamily="18" charset="0"/>
              </a:rPr>
              <a:t> = 300</a:t>
            </a:r>
            <a:r>
              <a:rPr lang="en-US" sz="2200" dirty="0">
                <a:latin typeface="+mn-lt"/>
              </a:rPr>
              <a:t>. If the die is unbiased, you would in theory expect each of the numbers 1 to 6 to appear 50 times. </a:t>
            </a:r>
          </a:p>
        </p:txBody>
      </p:sp>
      <p:sp>
        <p:nvSpPr>
          <p:cNvPr id="6" name="Rectangle 5"/>
          <p:cNvSpPr/>
          <p:nvPr/>
        </p:nvSpPr>
        <p:spPr>
          <a:xfrm>
            <a:off x="537882" y="2710467"/>
            <a:ext cx="852991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Since you are taking a sample, it will be surprising if the observed frequency for each number were exactly 20.</a:t>
            </a:r>
          </a:p>
        </p:txBody>
      </p:sp>
      <p:sp>
        <p:nvSpPr>
          <p:cNvPr id="8" name="Rectangle 7"/>
          <p:cNvSpPr/>
          <p:nvPr/>
        </p:nvSpPr>
        <p:spPr>
          <a:xfrm>
            <a:off x="537882" y="3398303"/>
            <a:ext cx="850257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Suppose now that the die is biased, then, you would not expect the observed frequency of each number to be exactly 20. </a:t>
            </a:r>
          </a:p>
        </p:txBody>
      </p:sp>
      <p:sp>
        <p:nvSpPr>
          <p:cNvPr id="18" name="Rectangle 17">
            <a:hlinkClick r:id="rId3"/>
            <a:extLst>
              <a:ext uri="{FF2B5EF4-FFF2-40B4-BE49-F238E27FC236}">
                <a16:creationId xmlns:a16="http://schemas.microsoft.com/office/drawing/2014/main" id="{97A9E3FA-3DA8-4333-81DA-FEC23A81738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Rectangle 18">
            <a:hlinkClick r:id="rId3"/>
            <a:extLst>
              <a:ext uri="{FF2B5EF4-FFF2-40B4-BE49-F238E27FC236}">
                <a16:creationId xmlns:a16="http://schemas.microsoft.com/office/drawing/2014/main" id="{4DE46536-9953-4767-AC5E-E770656A5F6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75D1479-A621-E7A5-F606-6176DB9F9203}"/>
              </a:ext>
            </a:extLst>
          </p:cNvPr>
          <p:cNvSpPr/>
          <p:nvPr/>
        </p:nvSpPr>
        <p:spPr>
          <a:xfrm>
            <a:off x="537882" y="4143815"/>
            <a:ext cx="85025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What if you get these results: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F19C1E8-7409-BF4F-74DE-326E29D323E0}"/>
              </a:ext>
            </a:extLst>
          </p:cNvPr>
          <p:cNvSpPr/>
          <p:nvPr/>
        </p:nvSpPr>
        <p:spPr>
          <a:xfrm>
            <a:off x="576208" y="5390134"/>
            <a:ext cx="850257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How can you tell if the die is biased?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162F464A-7445-9A32-1F9A-BD6BBAB7CC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333445"/>
              </p:ext>
            </p:extLst>
          </p:nvPr>
        </p:nvGraphicFramePr>
        <p:xfrm>
          <a:off x="1804125" y="4613673"/>
          <a:ext cx="6273075" cy="74168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335315">
                  <a:extLst>
                    <a:ext uri="{9D8B030D-6E8A-4147-A177-3AD203B41FA5}">
                      <a16:colId xmlns:a16="http://schemas.microsoft.com/office/drawing/2014/main" val="2007488910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372562356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120764226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876400302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446691688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91998600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13793971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7558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4291513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087A1CC-ADDB-8339-A4B0-1125E13522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6755704"/>
              </p:ext>
            </p:extLst>
          </p:nvPr>
        </p:nvGraphicFramePr>
        <p:xfrm>
          <a:off x="1690957" y="1986923"/>
          <a:ext cx="6273075" cy="74168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335315">
                  <a:extLst>
                    <a:ext uri="{9D8B030D-6E8A-4147-A177-3AD203B41FA5}">
                      <a16:colId xmlns:a16="http://schemas.microsoft.com/office/drawing/2014/main" val="2007488910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372562356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120764226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876400302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446691688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91998600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13793971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7558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4291513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5E62ED97-AF6E-7D25-DD5A-6E9D6E51CE6B}"/>
              </a:ext>
            </a:extLst>
          </p:cNvPr>
          <p:cNvSpPr/>
          <p:nvPr/>
        </p:nvSpPr>
        <p:spPr>
          <a:xfrm>
            <a:off x="576208" y="5872088"/>
            <a:ext cx="850257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Could these results come from a fair die?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1" grpId="0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91754"/>
            <a:ext cx="8283388" cy="680103"/>
          </a:xfrm>
        </p:spPr>
        <p:txBody>
          <a:bodyPr>
            <a:noAutofit/>
          </a:bodyPr>
          <a:lstStyle/>
          <a:p>
            <a:r>
              <a:rPr lang="en-US" sz="2400" dirty="0"/>
              <a:t>Summary of the </a:t>
            </a:r>
            <a:r>
              <a:rPr lang="el-GR" sz="2400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sz="2400" baseline="30000" dirty="0"/>
              <a:t>2</a:t>
            </a:r>
            <a:r>
              <a:rPr lang="en-US" sz="2400" dirty="0"/>
              <a:t> </a:t>
            </a:r>
            <a:r>
              <a:rPr lang="en-US" sz="2400" dirty="0">
                <a:latin typeface="+mn-lt"/>
              </a:rPr>
              <a:t>(chi-squared) Goodness of fit test 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438614" y="740522"/>
            <a:ext cx="82750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b="1" baseline="30000" dirty="0"/>
              <a:t>2</a:t>
            </a:r>
            <a:r>
              <a:rPr lang="en-US" b="1" dirty="0"/>
              <a:t> </a:t>
            </a:r>
            <a:r>
              <a:rPr lang="en-US" b="1" dirty="0">
                <a:latin typeface="+mn-lt"/>
              </a:rPr>
              <a:t>Goodness of fit test procedure with critical values </a:t>
            </a:r>
            <a:endParaRPr lang="en-US" sz="2400" b="1" dirty="0"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53587" y="1145362"/>
            <a:ext cx="13706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+mn-lt"/>
              </a:rPr>
              <a:t>Step 1:</a:t>
            </a:r>
          </a:p>
        </p:txBody>
      </p:sp>
      <p:sp>
        <p:nvSpPr>
          <p:cNvPr id="18" name="Rectangle 17">
            <a:hlinkClick r:id="rId3"/>
            <a:extLst>
              <a:ext uri="{FF2B5EF4-FFF2-40B4-BE49-F238E27FC236}">
                <a16:creationId xmlns:a16="http://schemas.microsoft.com/office/drawing/2014/main" id="{97A9E3FA-3DA8-4333-81DA-FEC23A81738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Rectangle 18">
            <a:hlinkClick r:id="rId3"/>
            <a:extLst>
              <a:ext uri="{FF2B5EF4-FFF2-40B4-BE49-F238E27FC236}">
                <a16:creationId xmlns:a16="http://schemas.microsoft.com/office/drawing/2014/main" id="{4DE46536-9953-4767-AC5E-E770656A5F68}"/>
              </a:ext>
            </a:extLst>
          </p:cNvPr>
          <p:cNvSpPr/>
          <p:nvPr/>
        </p:nvSpPr>
        <p:spPr>
          <a:xfrm>
            <a:off x="800100" y="6553203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98057F5-7800-8622-E9CF-FFEAB1507043}"/>
              </a:ext>
            </a:extLst>
          </p:cNvPr>
          <p:cNvSpPr/>
          <p:nvPr/>
        </p:nvSpPr>
        <p:spPr>
          <a:xfrm>
            <a:off x="2124222" y="1185110"/>
            <a:ext cx="67102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State the </a:t>
            </a:r>
            <a:r>
              <a:rPr lang="en-US" sz="2400" b="1" dirty="0">
                <a:solidFill>
                  <a:srgbClr val="FF6600"/>
                </a:solidFill>
                <a:latin typeface="+mn-lt"/>
              </a:rPr>
              <a:t>null hypothesis </a:t>
            </a:r>
            <a:r>
              <a:rPr lang="en-US" sz="2400" i="1" dirty="0">
                <a:cs typeface="Times New Roman" panose="02020603050405020304" pitchFamily="18" charset="0"/>
              </a:rPr>
              <a:t>H</a:t>
            </a:r>
            <a:r>
              <a:rPr lang="en-US" sz="2400" baseline="-25000" dirty="0">
                <a:cs typeface="Times New Roman" panose="02020603050405020304" pitchFamily="18" charset="0"/>
              </a:rPr>
              <a:t>0</a:t>
            </a:r>
            <a:r>
              <a:rPr lang="en-US" sz="2400" dirty="0">
                <a:latin typeface="+mn-lt"/>
              </a:rPr>
              <a:t> and the </a:t>
            </a:r>
            <a:r>
              <a:rPr lang="en-US" sz="2400" b="1" dirty="0">
                <a:solidFill>
                  <a:srgbClr val="FF6600"/>
                </a:solidFill>
                <a:latin typeface="+mn-lt"/>
              </a:rPr>
              <a:t>alternative hypothesis </a:t>
            </a:r>
            <a:r>
              <a:rPr lang="en-US" sz="2400" i="1" dirty="0">
                <a:cs typeface="Times New Roman" panose="02020603050405020304" pitchFamily="18" charset="0"/>
              </a:rPr>
              <a:t>H</a:t>
            </a:r>
            <a:r>
              <a:rPr lang="en-US" sz="2400" baseline="-25000" dirty="0">
                <a:cs typeface="Times New Roman" panose="02020603050405020304" pitchFamily="18" charset="0"/>
              </a:rPr>
              <a:t>1</a:t>
            </a:r>
            <a:r>
              <a:rPr lang="en-US" sz="2400" dirty="0">
                <a:latin typeface="+mn-lt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2636E5D4-D406-2F5E-09AE-AF1F5330C55B}"/>
                  </a:ext>
                </a:extLst>
              </p:cNvPr>
              <p:cNvSpPr/>
              <p:nvPr/>
            </p:nvSpPr>
            <p:spPr>
              <a:xfrm>
                <a:off x="2205198" y="5028229"/>
                <a:ext cx="3797047" cy="4816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latin typeface="+mn-lt"/>
                  </a:rPr>
                  <a:t>Reject </a:t>
                </a:r>
                <a:r>
                  <a:rPr lang="en-US" i="1" dirty="0">
                    <a:cs typeface="Times New Roman" panose="02020603050405020304" pitchFamily="18" charset="0"/>
                  </a:rPr>
                  <a:t>H</a:t>
                </a:r>
                <a:r>
                  <a:rPr lang="en-US" baseline="-25000" dirty="0">
                    <a:cs typeface="Times New Roman" panose="02020603050405020304" pitchFamily="18" charset="0"/>
                  </a:rPr>
                  <a:t>0 </a:t>
                </a:r>
                <a:r>
                  <a:rPr lang="en-US" dirty="0">
                    <a:latin typeface="+mn-lt"/>
                  </a:rPr>
                  <a:t>if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𝑐𝑎𝑙𝑐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sz="2200" dirty="0"/>
                  <a:t> </a:t>
                </a:r>
                <a:r>
                  <a:rPr lang="en-US" sz="2200" dirty="0">
                    <a:cs typeface="Times New Roman" panose="02020603050405020304" pitchFamily="18" charset="0"/>
                  </a:rPr>
                  <a:t>≥</a:t>
                </a:r>
                <a:r>
                  <a:rPr lang="en-US" sz="2200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𝑐𝑟𝑖𝑡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dirty="0"/>
                  <a:t> </a:t>
                </a:r>
                <a:endParaRPr lang="en-US" dirty="0">
                  <a:latin typeface="+mn-lt"/>
                </a:endParaRPr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2636E5D4-D406-2F5E-09AE-AF1F5330C55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5198" y="5028229"/>
                <a:ext cx="3797047" cy="481670"/>
              </a:xfrm>
              <a:prstGeom prst="rect">
                <a:avLst/>
              </a:prstGeom>
              <a:blipFill>
                <a:blip r:embed="rId4"/>
                <a:stretch>
                  <a:fillRect l="-2568" t="-6329" b="-291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>
            <a:extLst>
              <a:ext uri="{FF2B5EF4-FFF2-40B4-BE49-F238E27FC236}">
                <a16:creationId xmlns:a16="http://schemas.microsoft.com/office/drawing/2014/main" id="{E36AE7AE-0916-FAC0-ED88-D28CE7CC3538}"/>
              </a:ext>
            </a:extLst>
          </p:cNvPr>
          <p:cNvSpPr/>
          <p:nvPr/>
        </p:nvSpPr>
        <p:spPr>
          <a:xfrm>
            <a:off x="753586" y="2016995"/>
            <a:ext cx="13706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+mn-lt"/>
              </a:rPr>
              <a:t>Step 2: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9692763-FDFB-5A51-5713-CCEE722FF52B}"/>
              </a:ext>
            </a:extLst>
          </p:cNvPr>
          <p:cNvSpPr/>
          <p:nvPr/>
        </p:nvSpPr>
        <p:spPr>
          <a:xfrm>
            <a:off x="2124221" y="2028742"/>
            <a:ext cx="67102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State the </a:t>
            </a:r>
            <a:r>
              <a:rPr lang="en-US" b="1" dirty="0">
                <a:solidFill>
                  <a:srgbClr val="FF6600"/>
                </a:solidFill>
                <a:latin typeface="+mn-lt"/>
              </a:rPr>
              <a:t>significance level </a:t>
            </a:r>
            <a:r>
              <a:rPr lang="en-US" sz="2400" dirty="0">
                <a:latin typeface="Symbol" panose="05050102010706020507" pitchFamily="18" charset="2"/>
              </a:rPr>
              <a:t>a</a:t>
            </a:r>
            <a:r>
              <a:rPr lang="en-US" sz="2400" dirty="0">
                <a:latin typeface="+mn-lt"/>
              </a:rPr>
              <a:t>.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D0EB387-11E7-4BE1-DDCD-98801B7A86EB}"/>
              </a:ext>
            </a:extLst>
          </p:cNvPr>
          <p:cNvSpPr/>
          <p:nvPr/>
        </p:nvSpPr>
        <p:spPr>
          <a:xfrm>
            <a:off x="754828" y="2519101"/>
            <a:ext cx="13706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+mn-lt"/>
              </a:rPr>
              <a:t>Step 3: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65F54BA0-A56F-ABA7-E4C3-0430C9C098EC}"/>
                  </a:ext>
                </a:extLst>
              </p:cNvPr>
              <p:cNvSpPr/>
              <p:nvPr/>
            </p:nvSpPr>
            <p:spPr>
              <a:xfrm>
                <a:off x="2125463" y="2532568"/>
                <a:ext cx="6710289" cy="12087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latin typeface="+mn-lt"/>
                  </a:rPr>
                  <a:t>Calculate the value of the </a:t>
                </a:r>
                <a:r>
                  <a:rPr lang="en-US" b="1" dirty="0">
                    <a:solidFill>
                      <a:srgbClr val="FF6600"/>
                    </a:solidFill>
                    <a:latin typeface="+mn-lt"/>
                  </a:rPr>
                  <a:t>test statistic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𝑐𝑎𝑙𝑐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sz="240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24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e>
                                      <m:sub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  <m:t>𝑜𝑏𝑠</m:t>
                                        </m:r>
                                      </m:sub>
                                    </m:s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e>
                                      <m:sub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  <m:t>𝑒𝑥𝑝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sSub>
                              <m:sSub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𝑒𝑥𝑝</m:t>
                                </m:r>
                              </m:sub>
                            </m:sSub>
                          </m:den>
                        </m:f>
                      </m:e>
                    </m:nary>
                  </m:oMath>
                </a14:m>
                <a:endParaRPr 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65F54BA0-A56F-ABA7-E4C3-0430C9C098E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5463" y="2532568"/>
                <a:ext cx="6710289" cy="1208729"/>
              </a:xfrm>
              <a:prstGeom prst="rect">
                <a:avLst/>
              </a:prstGeom>
              <a:blipFill>
                <a:blip r:embed="rId5"/>
                <a:stretch>
                  <a:fillRect l="-1455" t="-4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Rectangle 35">
            <a:extLst>
              <a:ext uri="{FF2B5EF4-FFF2-40B4-BE49-F238E27FC236}">
                <a16:creationId xmlns:a16="http://schemas.microsoft.com/office/drawing/2014/main" id="{A8D622CC-1651-3EB7-A503-00075BBD9BBE}"/>
              </a:ext>
            </a:extLst>
          </p:cNvPr>
          <p:cNvSpPr/>
          <p:nvPr/>
        </p:nvSpPr>
        <p:spPr>
          <a:xfrm>
            <a:off x="786393" y="3674128"/>
            <a:ext cx="13706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+mn-lt"/>
              </a:rPr>
              <a:t>Step 4: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D6BB5CF-8AB2-8061-233D-197579558CBB}"/>
              </a:ext>
            </a:extLst>
          </p:cNvPr>
          <p:cNvSpPr/>
          <p:nvPr/>
        </p:nvSpPr>
        <p:spPr>
          <a:xfrm>
            <a:off x="2157028" y="3686913"/>
            <a:ext cx="67102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Find the </a:t>
            </a:r>
            <a:r>
              <a:rPr lang="en-US" b="1" dirty="0">
                <a:solidFill>
                  <a:srgbClr val="FF6600"/>
                </a:solidFill>
                <a:latin typeface="+mn-lt"/>
              </a:rPr>
              <a:t>degrees of freedom</a:t>
            </a:r>
          </a:p>
          <a:p>
            <a:r>
              <a:rPr lang="en-US" sz="2400" dirty="0" err="1">
                <a:cs typeface="Times New Roman" panose="02020603050405020304" pitchFamily="18" charset="0"/>
              </a:rPr>
              <a:t>df</a:t>
            </a:r>
            <a:r>
              <a:rPr lang="en-US" sz="2400" dirty="0">
                <a:cs typeface="Times New Roman" panose="02020603050405020304" pitchFamily="18" charset="0"/>
              </a:rPr>
              <a:t> = </a:t>
            </a:r>
            <a:r>
              <a:rPr lang="en-US" sz="2400" dirty="0">
                <a:latin typeface="+mn-lt"/>
                <a:cs typeface="Times New Roman" panose="02020603050405020304" pitchFamily="18" charset="0"/>
              </a:rPr>
              <a:t>number of categories </a:t>
            </a:r>
            <a:r>
              <a:rPr lang="en-US" sz="2400" dirty="0">
                <a:cs typeface="Times New Roman" panose="02020603050405020304" pitchFamily="18" charset="0"/>
              </a:rPr>
              <a:t>– 1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540F791-46DB-EB11-F036-29D70E3C1D5C}"/>
              </a:ext>
            </a:extLst>
          </p:cNvPr>
          <p:cNvSpPr/>
          <p:nvPr/>
        </p:nvSpPr>
        <p:spPr>
          <a:xfrm>
            <a:off x="800100" y="4531425"/>
            <a:ext cx="13706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+mn-lt"/>
              </a:rPr>
              <a:t>Step 5: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D32F015E-047A-C7DA-ABB8-6E0C40178844}"/>
                  </a:ext>
                </a:extLst>
              </p:cNvPr>
              <p:cNvSpPr/>
              <p:nvPr/>
            </p:nvSpPr>
            <p:spPr>
              <a:xfrm>
                <a:off x="2169494" y="4530332"/>
                <a:ext cx="6710289" cy="4883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latin typeface="+mn-lt"/>
                  </a:rPr>
                  <a:t>Using </a:t>
                </a:r>
                <a:r>
                  <a:rPr lang="en-US" sz="2400" dirty="0" err="1">
                    <a:latin typeface="+mn-lt"/>
                  </a:rPr>
                  <a:t>df</a:t>
                </a:r>
                <a:r>
                  <a:rPr lang="en-US" sz="2400" dirty="0">
                    <a:latin typeface="+mn-lt"/>
                  </a:rPr>
                  <a:t> and </a:t>
                </a:r>
                <a:r>
                  <a:rPr lang="en-US" dirty="0">
                    <a:latin typeface="Symbol" panose="05050102010706020507" pitchFamily="18" charset="2"/>
                  </a:rPr>
                  <a:t>a </a:t>
                </a:r>
                <a:r>
                  <a:rPr lang="en-US" sz="2400" dirty="0">
                    <a:latin typeface="+mn-lt"/>
                  </a:rPr>
                  <a:t>find the </a:t>
                </a:r>
                <a:r>
                  <a:rPr lang="en-US" b="1" dirty="0">
                    <a:solidFill>
                      <a:srgbClr val="FF6600"/>
                    </a:solidFill>
                    <a:latin typeface="+mn-lt"/>
                  </a:rPr>
                  <a:t>critical value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𝑟𝑖𝑡</m:t>
                        </m:r>
                      </m:sub>
                      <m:sup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sz="2400" dirty="0">
                    <a:latin typeface="+mn-lt"/>
                  </a:rPr>
                  <a:t>.</a:t>
                </a:r>
              </a:p>
            </p:txBody>
          </p:sp>
        </mc:Choice>
        <mc:Fallback xmlns="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D32F015E-047A-C7DA-ABB8-6E0C4017884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9494" y="4530332"/>
                <a:ext cx="6710289" cy="488339"/>
              </a:xfrm>
              <a:prstGeom prst="rect">
                <a:avLst/>
              </a:prstGeom>
              <a:blipFill>
                <a:blip r:embed="rId6"/>
                <a:stretch>
                  <a:fillRect l="-1453" t="-7500" b="-2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9">
            <a:extLst>
              <a:ext uri="{FF2B5EF4-FFF2-40B4-BE49-F238E27FC236}">
                <a16:creationId xmlns:a16="http://schemas.microsoft.com/office/drawing/2014/main" id="{C6FEA2AE-67F6-1962-3B30-D6791DFE592E}"/>
              </a:ext>
            </a:extLst>
          </p:cNvPr>
          <p:cNvSpPr/>
          <p:nvPr/>
        </p:nvSpPr>
        <p:spPr>
          <a:xfrm>
            <a:off x="834562" y="5035126"/>
            <a:ext cx="13706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+mn-lt"/>
              </a:rPr>
              <a:t>Step 6: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F67415D-C6A3-B8E0-1C45-A16A7E7BBD94}"/>
              </a:ext>
            </a:extLst>
          </p:cNvPr>
          <p:cNvSpPr/>
          <p:nvPr/>
        </p:nvSpPr>
        <p:spPr>
          <a:xfrm>
            <a:off x="834563" y="5529015"/>
            <a:ext cx="13706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+mn-lt"/>
              </a:rPr>
              <a:t>Step 7: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84685EC-C155-9067-F426-56BCF03AB2D1}"/>
              </a:ext>
            </a:extLst>
          </p:cNvPr>
          <p:cNvSpPr/>
          <p:nvPr/>
        </p:nvSpPr>
        <p:spPr>
          <a:xfrm>
            <a:off x="2205198" y="5525365"/>
            <a:ext cx="634795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Take your decision in the context of the problem. Write the conclusion in a sentence</a:t>
            </a:r>
            <a:endParaRPr lang="en-US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42226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2" grpId="0"/>
      <p:bldP spid="26" grpId="0"/>
      <p:bldP spid="21" grpId="0"/>
      <p:bldP spid="32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91754"/>
            <a:ext cx="8283388" cy="680103"/>
          </a:xfrm>
        </p:spPr>
        <p:txBody>
          <a:bodyPr>
            <a:noAutofit/>
          </a:bodyPr>
          <a:lstStyle/>
          <a:p>
            <a:r>
              <a:rPr lang="en-US" sz="2400" dirty="0"/>
              <a:t>Summary of the </a:t>
            </a:r>
            <a:r>
              <a:rPr lang="el-GR" sz="2400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sz="2400" baseline="30000" dirty="0"/>
              <a:t>2</a:t>
            </a:r>
            <a:r>
              <a:rPr lang="en-US" sz="2400" dirty="0"/>
              <a:t> </a:t>
            </a:r>
            <a:r>
              <a:rPr lang="en-US" sz="2400" dirty="0">
                <a:latin typeface="+mn-lt"/>
              </a:rPr>
              <a:t>(chi-squared) Goodness of fit test 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438614" y="740522"/>
            <a:ext cx="82750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b="1" baseline="30000" dirty="0"/>
              <a:t>2</a:t>
            </a:r>
            <a:r>
              <a:rPr lang="en-US" b="1" dirty="0"/>
              <a:t> </a:t>
            </a:r>
            <a:r>
              <a:rPr lang="en-US" b="1" dirty="0">
                <a:latin typeface="+mn-lt"/>
              </a:rPr>
              <a:t>Goodness of fit test procedure with </a:t>
            </a:r>
            <a:r>
              <a:rPr lang="en-US" b="1" i="1" dirty="0">
                <a:cs typeface="Times New Roman" panose="02020603050405020304" pitchFamily="18" charset="0"/>
              </a:rPr>
              <a:t>p</a:t>
            </a:r>
            <a:r>
              <a:rPr lang="en-US" b="1" dirty="0">
                <a:latin typeface="+mn-lt"/>
              </a:rPr>
              <a:t>-values</a:t>
            </a:r>
            <a:endParaRPr lang="en-US" sz="2400" b="1" dirty="0"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53587" y="1145362"/>
            <a:ext cx="13706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+mn-lt"/>
              </a:rPr>
              <a:t>Step 1:</a:t>
            </a:r>
          </a:p>
        </p:txBody>
      </p:sp>
      <p:sp>
        <p:nvSpPr>
          <p:cNvPr id="18" name="Rectangle 17">
            <a:hlinkClick r:id="rId3"/>
            <a:extLst>
              <a:ext uri="{FF2B5EF4-FFF2-40B4-BE49-F238E27FC236}">
                <a16:creationId xmlns:a16="http://schemas.microsoft.com/office/drawing/2014/main" id="{97A9E3FA-3DA8-4333-81DA-FEC23A81738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Rectangle 18">
            <a:hlinkClick r:id="rId3"/>
            <a:extLst>
              <a:ext uri="{FF2B5EF4-FFF2-40B4-BE49-F238E27FC236}">
                <a16:creationId xmlns:a16="http://schemas.microsoft.com/office/drawing/2014/main" id="{4DE46536-9953-4767-AC5E-E770656A5F68}"/>
              </a:ext>
            </a:extLst>
          </p:cNvPr>
          <p:cNvSpPr/>
          <p:nvPr/>
        </p:nvSpPr>
        <p:spPr>
          <a:xfrm>
            <a:off x="800100" y="6553203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98057F5-7800-8622-E9CF-FFEAB1507043}"/>
              </a:ext>
            </a:extLst>
          </p:cNvPr>
          <p:cNvSpPr/>
          <p:nvPr/>
        </p:nvSpPr>
        <p:spPr>
          <a:xfrm>
            <a:off x="2124222" y="1185110"/>
            <a:ext cx="67102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State the </a:t>
            </a:r>
            <a:r>
              <a:rPr lang="en-US" sz="2400" b="1" dirty="0">
                <a:solidFill>
                  <a:srgbClr val="FF6600"/>
                </a:solidFill>
                <a:latin typeface="+mn-lt"/>
              </a:rPr>
              <a:t>null hypothesis </a:t>
            </a:r>
            <a:r>
              <a:rPr lang="en-US" sz="2400" i="1" dirty="0">
                <a:cs typeface="Times New Roman" panose="02020603050405020304" pitchFamily="18" charset="0"/>
              </a:rPr>
              <a:t>H</a:t>
            </a:r>
            <a:r>
              <a:rPr lang="en-US" sz="2400" baseline="-25000" dirty="0">
                <a:cs typeface="Times New Roman" panose="02020603050405020304" pitchFamily="18" charset="0"/>
              </a:rPr>
              <a:t>0</a:t>
            </a:r>
            <a:r>
              <a:rPr lang="en-US" sz="2400" dirty="0">
                <a:latin typeface="+mn-lt"/>
              </a:rPr>
              <a:t> and the </a:t>
            </a:r>
            <a:r>
              <a:rPr lang="en-US" sz="2400" b="1" dirty="0">
                <a:solidFill>
                  <a:srgbClr val="FF6600"/>
                </a:solidFill>
                <a:latin typeface="+mn-lt"/>
              </a:rPr>
              <a:t>alternative hypothesis </a:t>
            </a:r>
            <a:r>
              <a:rPr lang="en-US" sz="2400" i="1" dirty="0">
                <a:cs typeface="Times New Roman" panose="02020603050405020304" pitchFamily="18" charset="0"/>
              </a:rPr>
              <a:t>H</a:t>
            </a:r>
            <a:r>
              <a:rPr lang="en-US" sz="2400" baseline="-25000" dirty="0">
                <a:cs typeface="Times New Roman" panose="02020603050405020304" pitchFamily="18" charset="0"/>
              </a:rPr>
              <a:t>1</a:t>
            </a:r>
            <a:r>
              <a:rPr lang="en-US" sz="2400" dirty="0">
                <a:latin typeface="+mn-lt"/>
              </a:rPr>
              <a:t>.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636E5D4-D406-2F5E-09AE-AF1F5330C55B}"/>
              </a:ext>
            </a:extLst>
          </p:cNvPr>
          <p:cNvSpPr/>
          <p:nvPr/>
        </p:nvSpPr>
        <p:spPr>
          <a:xfrm>
            <a:off x="2205198" y="5028229"/>
            <a:ext cx="47336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Reject </a:t>
            </a:r>
            <a:r>
              <a:rPr lang="en-US" i="1" dirty="0">
                <a:cs typeface="Times New Roman" panose="02020603050405020304" pitchFamily="18" charset="0"/>
              </a:rPr>
              <a:t>H</a:t>
            </a:r>
            <a:r>
              <a:rPr lang="en-US" baseline="-25000" dirty="0">
                <a:cs typeface="Times New Roman" panose="02020603050405020304" pitchFamily="18" charset="0"/>
              </a:rPr>
              <a:t>0 </a:t>
            </a:r>
            <a:r>
              <a:rPr lang="en-US" dirty="0">
                <a:latin typeface="+mn-lt"/>
              </a:rPr>
              <a:t>if </a:t>
            </a:r>
            <a:r>
              <a:rPr lang="en-US" i="1" dirty="0">
                <a:cs typeface="Times New Roman" panose="02020603050405020304" pitchFamily="18" charset="0"/>
              </a:rPr>
              <a:t>p</a:t>
            </a:r>
            <a:r>
              <a:rPr lang="en-US" dirty="0">
                <a:latin typeface="+mn-lt"/>
              </a:rPr>
              <a:t>-value </a:t>
            </a:r>
            <a:r>
              <a:rPr lang="en-US" sz="2200" dirty="0">
                <a:cs typeface="Times New Roman" panose="02020603050405020304" pitchFamily="18" charset="0"/>
              </a:rPr>
              <a:t>≤ </a:t>
            </a:r>
            <a:r>
              <a:rPr lang="en-US" sz="2200" dirty="0">
                <a:latin typeface="Symbol" panose="05050102010706020507" pitchFamily="18" charset="2"/>
                <a:cs typeface="Times New Roman" panose="02020603050405020304" pitchFamily="18" charset="0"/>
              </a:rPr>
              <a:t>a</a:t>
            </a:r>
            <a:endParaRPr lang="en-US" dirty="0">
              <a:latin typeface="+mn-lt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36AE7AE-0916-FAC0-ED88-D28CE7CC3538}"/>
              </a:ext>
            </a:extLst>
          </p:cNvPr>
          <p:cNvSpPr/>
          <p:nvPr/>
        </p:nvSpPr>
        <p:spPr>
          <a:xfrm>
            <a:off x="753586" y="2016995"/>
            <a:ext cx="13706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+mn-lt"/>
              </a:rPr>
              <a:t>Step 2: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9692763-FDFB-5A51-5713-CCEE722FF52B}"/>
              </a:ext>
            </a:extLst>
          </p:cNvPr>
          <p:cNvSpPr/>
          <p:nvPr/>
        </p:nvSpPr>
        <p:spPr>
          <a:xfrm>
            <a:off x="2124221" y="2028742"/>
            <a:ext cx="67102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State the </a:t>
            </a:r>
            <a:r>
              <a:rPr lang="en-US" b="1" dirty="0">
                <a:solidFill>
                  <a:srgbClr val="FF6600"/>
                </a:solidFill>
                <a:latin typeface="+mn-lt"/>
              </a:rPr>
              <a:t>significance level </a:t>
            </a:r>
            <a:r>
              <a:rPr lang="en-US" sz="2400" dirty="0">
                <a:latin typeface="Symbol" panose="05050102010706020507" pitchFamily="18" charset="2"/>
              </a:rPr>
              <a:t>a</a:t>
            </a:r>
            <a:r>
              <a:rPr lang="en-US" sz="2400" dirty="0">
                <a:latin typeface="+mn-lt"/>
              </a:rPr>
              <a:t>.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D0EB387-11E7-4BE1-DDCD-98801B7A86EB}"/>
              </a:ext>
            </a:extLst>
          </p:cNvPr>
          <p:cNvSpPr/>
          <p:nvPr/>
        </p:nvSpPr>
        <p:spPr>
          <a:xfrm>
            <a:off x="754828" y="2519101"/>
            <a:ext cx="13706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+mn-lt"/>
              </a:rPr>
              <a:t>Step 3: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65F54BA0-A56F-ABA7-E4C3-0430C9C098EC}"/>
                  </a:ext>
                </a:extLst>
              </p:cNvPr>
              <p:cNvSpPr/>
              <p:nvPr/>
            </p:nvSpPr>
            <p:spPr>
              <a:xfrm>
                <a:off x="2125463" y="2532568"/>
                <a:ext cx="6710289" cy="12087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latin typeface="+mn-lt"/>
                  </a:rPr>
                  <a:t>Calculate the value of the </a:t>
                </a:r>
                <a:r>
                  <a:rPr lang="en-US" b="1" dirty="0">
                    <a:solidFill>
                      <a:srgbClr val="FF6600"/>
                    </a:solidFill>
                    <a:latin typeface="+mn-lt"/>
                  </a:rPr>
                  <a:t>test statistic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𝑐𝑎𝑙𝑐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sz="240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24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e>
                                      <m:sub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  <m:t>𝑜𝑏𝑠</m:t>
                                        </m:r>
                                      </m:sub>
                                    </m:s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e>
                                      <m:sub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  <m:t>𝑒𝑥𝑝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sSub>
                              <m:sSub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𝑒𝑥𝑝</m:t>
                                </m:r>
                              </m:sub>
                            </m:sSub>
                          </m:den>
                        </m:f>
                      </m:e>
                    </m:nary>
                  </m:oMath>
                </a14:m>
                <a:endParaRPr 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65F54BA0-A56F-ABA7-E4C3-0430C9C098E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5463" y="2532568"/>
                <a:ext cx="6710289" cy="1208729"/>
              </a:xfrm>
              <a:prstGeom prst="rect">
                <a:avLst/>
              </a:prstGeom>
              <a:blipFill>
                <a:blip r:embed="rId4"/>
                <a:stretch>
                  <a:fillRect l="-1455" t="-4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Rectangle 35">
            <a:extLst>
              <a:ext uri="{FF2B5EF4-FFF2-40B4-BE49-F238E27FC236}">
                <a16:creationId xmlns:a16="http://schemas.microsoft.com/office/drawing/2014/main" id="{A8D622CC-1651-3EB7-A503-00075BBD9BBE}"/>
              </a:ext>
            </a:extLst>
          </p:cNvPr>
          <p:cNvSpPr/>
          <p:nvPr/>
        </p:nvSpPr>
        <p:spPr>
          <a:xfrm>
            <a:off x="786393" y="3674128"/>
            <a:ext cx="13706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+mn-lt"/>
              </a:rPr>
              <a:t>Step 4: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D6BB5CF-8AB2-8061-233D-197579558CBB}"/>
              </a:ext>
            </a:extLst>
          </p:cNvPr>
          <p:cNvSpPr/>
          <p:nvPr/>
        </p:nvSpPr>
        <p:spPr>
          <a:xfrm>
            <a:off x="2157028" y="3686913"/>
            <a:ext cx="67102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Find the </a:t>
            </a:r>
            <a:r>
              <a:rPr lang="en-US" b="1" dirty="0">
                <a:solidFill>
                  <a:srgbClr val="FF6600"/>
                </a:solidFill>
                <a:latin typeface="+mn-lt"/>
              </a:rPr>
              <a:t>degrees of freedom</a:t>
            </a:r>
          </a:p>
          <a:p>
            <a:r>
              <a:rPr lang="en-US" sz="2400" dirty="0" err="1">
                <a:cs typeface="Times New Roman" panose="02020603050405020304" pitchFamily="18" charset="0"/>
              </a:rPr>
              <a:t>df</a:t>
            </a:r>
            <a:r>
              <a:rPr lang="en-US" sz="2400" dirty="0">
                <a:cs typeface="Times New Roman" panose="02020603050405020304" pitchFamily="18" charset="0"/>
              </a:rPr>
              <a:t> = </a:t>
            </a:r>
            <a:r>
              <a:rPr lang="en-US" sz="2400" dirty="0">
                <a:latin typeface="+mn-lt"/>
                <a:cs typeface="Times New Roman" panose="02020603050405020304" pitchFamily="18" charset="0"/>
              </a:rPr>
              <a:t>number of categories </a:t>
            </a:r>
            <a:r>
              <a:rPr lang="en-US" sz="2400" dirty="0">
                <a:cs typeface="Times New Roman" panose="02020603050405020304" pitchFamily="18" charset="0"/>
              </a:rPr>
              <a:t>– 1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540F791-46DB-EB11-F036-29D70E3C1D5C}"/>
              </a:ext>
            </a:extLst>
          </p:cNvPr>
          <p:cNvSpPr/>
          <p:nvPr/>
        </p:nvSpPr>
        <p:spPr>
          <a:xfrm>
            <a:off x="800100" y="4531425"/>
            <a:ext cx="13706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+mn-lt"/>
              </a:rPr>
              <a:t>Step 5: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32F015E-047A-C7DA-ABB8-6E0C40178844}"/>
              </a:ext>
            </a:extLst>
          </p:cNvPr>
          <p:cNvSpPr/>
          <p:nvPr/>
        </p:nvSpPr>
        <p:spPr>
          <a:xfrm>
            <a:off x="2169494" y="4530332"/>
            <a:ext cx="67102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Use the GDC to find the </a:t>
            </a:r>
            <a:r>
              <a:rPr lang="en-US" b="1" dirty="0">
                <a:solidFill>
                  <a:srgbClr val="FF6600"/>
                </a:solidFill>
                <a:latin typeface="+mn-lt"/>
              </a:rPr>
              <a:t>p-value</a:t>
            </a:r>
            <a:r>
              <a:rPr lang="en-US" sz="2400" dirty="0">
                <a:latin typeface="+mn-lt"/>
              </a:rPr>
              <a:t>.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6FEA2AE-67F6-1962-3B30-D6791DFE592E}"/>
              </a:ext>
            </a:extLst>
          </p:cNvPr>
          <p:cNvSpPr/>
          <p:nvPr/>
        </p:nvSpPr>
        <p:spPr>
          <a:xfrm>
            <a:off x="834562" y="5035126"/>
            <a:ext cx="13706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+mn-lt"/>
              </a:rPr>
              <a:t>Step 6: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F67415D-C6A3-B8E0-1C45-A16A7E7BBD94}"/>
              </a:ext>
            </a:extLst>
          </p:cNvPr>
          <p:cNvSpPr/>
          <p:nvPr/>
        </p:nvSpPr>
        <p:spPr>
          <a:xfrm>
            <a:off x="834563" y="5529015"/>
            <a:ext cx="13706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+mn-lt"/>
              </a:rPr>
              <a:t>Step 7: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84685EC-C155-9067-F426-56BCF03AB2D1}"/>
              </a:ext>
            </a:extLst>
          </p:cNvPr>
          <p:cNvSpPr/>
          <p:nvPr/>
        </p:nvSpPr>
        <p:spPr>
          <a:xfrm>
            <a:off x="2205198" y="5525365"/>
            <a:ext cx="634795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Take your decision in the context of the problem. Write the conclusion in a sentence</a:t>
            </a:r>
            <a:endParaRPr lang="en-US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40637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2" grpId="0"/>
      <p:bldP spid="26" grpId="0"/>
      <p:bldP spid="21" grpId="0"/>
      <p:bldP spid="32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  <a:hlinkClick r:id="rId2"/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  <a:hlinkClick r:id="rId4"/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4304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91754"/>
            <a:ext cx="7772400" cy="680103"/>
          </a:xfrm>
        </p:spPr>
        <p:txBody>
          <a:bodyPr>
            <a:normAutofit fontScale="90000"/>
          </a:bodyPr>
          <a:lstStyle/>
          <a:p>
            <a:r>
              <a:rPr lang="en-US" dirty="0"/>
              <a:t>Forming a hypothesis</a:t>
            </a:r>
          </a:p>
        </p:txBody>
      </p:sp>
      <p:sp>
        <p:nvSpPr>
          <p:cNvPr id="4" name="Rectangle 3"/>
          <p:cNvSpPr/>
          <p:nvPr/>
        </p:nvSpPr>
        <p:spPr>
          <a:xfrm>
            <a:off x="512608" y="689832"/>
            <a:ext cx="834486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Taking the results of the experiment with a die, together with the expected frequencies, we get:</a:t>
            </a:r>
          </a:p>
        </p:txBody>
      </p:sp>
      <p:sp>
        <p:nvSpPr>
          <p:cNvPr id="6" name="Rectangle 5"/>
          <p:cNvSpPr/>
          <p:nvPr/>
        </p:nvSpPr>
        <p:spPr>
          <a:xfrm>
            <a:off x="512608" y="2608873"/>
            <a:ext cx="852991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We can form a hypothesis that </a:t>
            </a:r>
            <a:r>
              <a:rPr lang="en-GB" sz="2000" i="1" dirty="0">
                <a:latin typeface="+mn-lt"/>
              </a:rPr>
              <a:t>the observed distribution does not differ from a theoretical one</a:t>
            </a:r>
            <a:r>
              <a:rPr lang="en-GB" sz="2000" dirty="0">
                <a:latin typeface="+mn-lt"/>
              </a:rPr>
              <a:t>, and that any differences are due to natural variations.</a:t>
            </a:r>
          </a:p>
        </p:txBody>
      </p:sp>
      <p:sp>
        <p:nvSpPr>
          <p:cNvPr id="8" name="Rectangle 7"/>
          <p:cNvSpPr/>
          <p:nvPr/>
        </p:nvSpPr>
        <p:spPr>
          <a:xfrm>
            <a:off x="512608" y="3542520"/>
            <a:ext cx="85025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Because this statement assumes </a:t>
            </a:r>
            <a:r>
              <a:rPr lang="en-US" sz="2000" b="1" dirty="0">
                <a:solidFill>
                  <a:srgbClr val="FF6600"/>
                </a:solidFill>
                <a:latin typeface="+mn-lt"/>
              </a:rPr>
              <a:t>no difference </a:t>
            </a:r>
            <a:r>
              <a:rPr lang="en-US" sz="2000" dirty="0">
                <a:latin typeface="+mn-lt"/>
              </a:rPr>
              <a:t>it is called the </a:t>
            </a:r>
            <a:r>
              <a:rPr lang="en-US" sz="2000" b="1" dirty="0">
                <a:solidFill>
                  <a:srgbClr val="FF6600"/>
                </a:solidFill>
                <a:latin typeface="+mn-lt"/>
              </a:rPr>
              <a:t>null hypothesis</a:t>
            </a:r>
            <a:r>
              <a:rPr lang="en-US" sz="2000" dirty="0">
                <a:latin typeface="+mn-lt"/>
              </a:rPr>
              <a:t>. </a:t>
            </a:r>
            <a:r>
              <a:rPr lang="en-US" sz="2000" dirty="0">
                <a:cs typeface="Times New Roman" panose="02020603050405020304" pitchFamily="18" charset="0"/>
              </a:rPr>
              <a:t>(H</a:t>
            </a:r>
            <a:r>
              <a:rPr lang="en-US" sz="2000" baseline="-25000" dirty="0">
                <a:cs typeface="Times New Roman" panose="02020603050405020304" pitchFamily="18" charset="0"/>
              </a:rPr>
              <a:t>0</a:t>
            </a:r>
            <a:r>
              <a:rPr lang="en-US" sz="2000" dirty="0"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8" name="Rectangle 17">
            <a:hlinkClick r:id="rId3"/>
            <a:extLst>
              <a:ext uri="{FF2B5EF4-FFF2-40B4-BE49-F238E27FC236}">
                <a16:creationId xmlns:a16="http://schemas.microsoft.com/office/drawing/2014/main" id="{97A9E3FA-3DA8-4333-81DA-FEC23A81738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Rectangle 18">
            <a:hlinkClick r:id="rId3"/>
            <a:extLst>
              <a:ext uri="{FF2B5EF4-FFF2-40B4-BE49-F238E27FC236}">
                <a16:creationId xmlns:a16="http://schemas.microsoft.com/office/drawing/2014/main" id="{4DE46536-9953-4767-AC5E-E770656A5F6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75D1479-A621-E7A5-F606-6176DB9F9203}"/>
              </a:ext>
            </a:extLst>
          </p:cNvPr>
          <p:cNvSpPr/>
          <p:nvPr/>
        </p:nvSpPr>
        <p:spPr>
          <a:xfrm>
            <a:off x="512608" y="4227238"/>
            <a:ext cx="850257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The </a:t>
            </a:r>
            <a:r>
              <a:rPr lang="en-US" sz="2000" b="1" dirty="0">
                <a:solidFill>
                  <a:srgbClr val="FF6600"/>
                </a:solidFill>
                <a:latin typeface="+mn-lt"/>
              </a:rPr>
              <a:t>alternative hypothesis </a:t>
            </a:r>
            <a:r>
              <a:rPr lang="en-US" sz="2000" dirty="0">
                <a:cs typeface="Times New Roman" panose="02020603050405020304" pitchFamily="18" charset="0"/>
              </a:rPr>
              <a:t>(H</a:t>
            </a:r>
            <a:r>
              <a:rPr lang="en-US" sz="2000" baseline="-25000" dirty="0">
                <a:cs typeface="Times New Roman" panose="02020603050405020304" pitchFamily="18" charset="0"/>
              </a:rPr>
              <a:t>1</a:t>
            </a:r>
            <a:r>
              <a:rPr lang="en-US" sz="2000" dirty="0">
                <a:cs typeface="Times New Roman" panose="02020603050405020304" pitchFamily="18" charset="0"/>
              </a:rPr>
              <a:t>) </a:t>
            </a:r>
            <a:r>
              <a:rPr lang="en-US" sz="2000" dirty="0">
                <a:latin typeface="+mn-lt"/>
              </a:rPr>
              <a:t>is that </a:t>
            </a:r>
            <a:r>
              <a:rPr lang="en-US" sz="2000" i="1" dirty="0">
                <a:latin typeface="+mn-lt"/>
              </a:rPr>
              <a:t>the observed distribution does differ from the theoretical one </a:t>
            </a:r>
            <a:r>
              <a:rPr lang="en-US" sz="2000" dirty="0">
                <a:latin typeface="+mn-lt"/>
              </a:rPr>
              <a:t>and that any differences are due to not only natural variations but the bias of the die as well.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6087A1CC-ADDB-8339-A4B0-1125E135221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77650460"/>
                  </p:ext>
                </p:extLst>
              </p:nvPr>
            </p:nvGraphicFramePr>
            <p:xfrm>
              <a:off x="826589" y="1443643"/>
              <a:ext cx="7498080" cy="1128649"/>
            </p:xfrm>
            <a:graphic>
              <a:graphicData uri="http://schemas.openxmlformats.org/drawingml/2006/table">
                <a:tbl>
                  <a:tblPr firstCol="1" bandRow="1">
                    <a:tableStyleId>{5C22544A-7EE6-4342-B048-85BDC9FD1C3A}</a:tableStyleId>
                  </a:tblPr>
                  <a:tblGrid>
                    <a:gridCol w="3108960">
                      <a:extLst>
                        <a:ext uri="{9D8B030D-6E8A-4147-A177-3AD203B41FA5}">
                          <a16:colId xmlns:a16="http://schemas.microsoft.com/office/drawing/2014/main" val="2007488910"/>
                        </a:ext>
                      </a:extLst>
                    </a:gridCol>
                    <a:gridCol w="731520">
                      <a:extLst>
                        <a:ext uri="{9D8B030D-6E8A-4147-A177-3AD203B41FA5}">
                          <a16:colId xmlns:a16="http://schemas.microsoft.com/office/drawing/2014/main" val="372562356"/>
                        </a:ext>
                      </a:extLst>
                    </a:gridCol>
                    <a:gridCol w="731520">
                      <a:extLst>
                        <a:ext uri="{9D8B030D-6E8A-4147-A177-3AD203B41FA5}">
                          <a16:colId xmlns:a16="http://schemas.microsoft.com/office/drawing/2014/main" val="2120764226"/>
                        </a:ext>
                      </a:extLst>
                    </a:gridCol>
                    <a:gridCol w="731520">
                      <a:extLst>
                        <a:ext uri="{9D8B030D-6E8A-4147-A177-3AD203B41FA5}">
                          <a16:colId xmlns:a16="http://schemas.microsoft.com/office/drawing/2014/main" val="2876400302"/>
                        </a:ext>
                      </a:extLst>
                    </a:gridCol>
                    <a:gridCol w="731520">
                      <a:extLst>
                        <a:ext uri="{9D8B030D-6E8A-4147-A177-3AD203B41FA5}">
                          <a16:colId xmlns:a16="http://schemas.microsoft.com/office/drawing/2014/main" val="2446691688"/>
                        </a:ext>
                      </a:extLst>
                    </a:gridCol>
                    <a:gridCol w="731520">
                      <a:extLst>
                        <a:ext uri="{9D8B030D-6E8A-4147-A177-3AD203B41FA5}">
                          <a16:colId xmlns:a16="http://schemas.microsoft.com/office/drawing/2014/main" val="2091998600"/>
                        </a:ext>
                      </a:extLst>
                    </a:gridCol>
                    <a:gridCol w="731520">
                      <a:extLst>
                        <a:ext uri="{9D8B030D-6E8A-4147-A177-3AD203B41FA5}">
                          <a16:colId xmlns:a16="http://schemas.microsoft.com/office/drawing/2014/main" val="137939718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Number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7755896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Expected Frequency 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𝑒𝑥𝑝</m:t>
                                  </m:r>
                                </m:sub>
                              </m:sSub>
                            </m:oMath>
                          </a14:m>
                          <a:r>
                            <a:rPr lang="en-GB" dirty="0"/>
                            <a:t>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2429151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Observed Frequency 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𝑜𝑏𝑠</m:t>
                                  </m:r>
                                </m:sub>
                              </m:sSub>
                            </m:oMath>
                          </a14:m>
                          <a:r>
                            <a:rPr lang="en-GB" dirty="0"/>
                            <a:t>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15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18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15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2444893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6087A1CC-ADDB-8339-A4B0-1125E135221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77650460"/>
                  </p:ext>
                </p:extLst>
              </p:nvPr>
            </p:nvGraphicFramePr>
            <p:xfrm>
              <a:off x="826589" y="1443643"/>
              <a:ext cx="7498080" cy="1128649"/>
            </p:xfrm>
            <a:graphic>
              <a:graphicData uri="http://schemas.openxmlformats.org/drawingml/2006/table">
                <a:tbl>
                  <a:tblPr firstCol="1" bandRow="1">
                    <a:tableStyleId>{5C22544A-7EE6-4342-B048-85BDC9FD1C3A}</a:tableStyleId>
                  </a:tblPr>
                  <a:tblGrid>
                    <a:gridCol w="3108960">
                      <a:extLst>
                        <a:ext uri="{9D8B030D-6E8A-4147-A177-3AD203B41FA5}">
                          <a16:colId xmlns:a16="http://schemas.microsoft.com/office/drawing/2014/main" val="2007488910"/>
                        </a:ext>
                      </a:extLst>
                    </a:gridCol>
                    <a:gridCol w="731520">
                      <a:extLst>
                        <a:ext uri="{9D8B030D-6E8A-4147-A177-3AD203B41FA5}">
                          <a16:colId xmlns:a16="http://schemas.microsoft.com/office/drawing/2014/main" val="372562356"/>
                        </a:ext>
                      </a:extLst>
                    </a:gridCol>
                    <a:gridCol w="731520">
                      <a:extLst>
                        <a:ext uri="{9D8B030D-6E8A-4147-A177-3AD203B41FA5}">
                          <a16:colId xmlns:a16="http://schemas.microsoft.com/office/drawing/2014/main" val="2120764226"/>
                        </a:ext>
                      </a:extLst>
                    </a:gridCol>
                    <a:gridCol w="731520">
                      <a:extLst>
                        <a:ext uri="{9D8B030D-6E8A-4147-A177-3AD203B41FA5}">
                          <a16:colId xmlns:a16="http://schemas.microsoft.com/office/drawing/2014/main" val="2876400302"/>
                        </a:ext>
                      </a:extLst>
                    </a:gridCol>
                    <a:gridCol w="731520">
                      <a:extLst>
                        <a:ext uri="{9D8B030D-6E8A-4147-A177-3AD203B41FA5}">
                          <a16:colId xmlns:a16="http://schemas.microsoft.com/office/drawing/2014/main" val="2446691688"/>
                        </a:ext>
                      </a:extLst>
                    </a:gridCol>
                    <a:gridCol w="731520">
                      <a:extLst>
                        <a:ext uri="{9D8B030D-6E8A-4147-A177-3AD203B41FA5}">
                          <a16:colId xmlns:a16="http://schemas.microsoft.com/office/drawing/2014/main" val="2091998600"/>
                        </a:ext>
                      </a:extLst>
                    </a:gridCol>
                    <a:gridCol w="731520">
                      <a:extLst>
                        <a:ext uri="{9D8B030D-6E8A-4147-A177-3AD203B41FA5}">
                          <a16:colId xmlns:a16="http://schemas.microsoft.com/office/drawing/2014/main" val="137939718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Number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77558965"/>
                      </a:ext>
                    </a:extLst>
                  </a:tr>
                  <a:tr h="38696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96" t="-101563" r="-141765" b="-1203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2429151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96" t="-211475" r="-141765" b="-262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15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18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15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2444893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7" name="Rectangle 6">
            <a:extLst>
              <a:ext uri="{FF2B5EF4-FFF2-40B4-BE49-F238E27FC236}">
                <a16:creationId xmlns:a16="http://schemas.microsoft.com/office/drawing/2014/main" id="{A7820792-43DC-1246-FB8B-7A786A7F1F8C}"/>
              </a:ext>
            </a:extLst>
          </p:cNvPr>
          <p:cNvSpPr/>
          <p:nvPr/>
        </p:nvSpPr>
        <p:spPr>
          <a:xfrm>
            <a:off x="430306" y="5495337"/>
            <a:ext cx="85025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cs typeface="Times New Roman" panose="02020603050405020304" pitchFamily="18" charset="0"/>
              </a:rPr>
              <a:t>H</a:t>
            </a:r>
            <a:r>
              <a:rPr lang="en-US" sz="2000" baseline="-25000" dirty="0">
                <a:cs typeface="Times New Roman" panose="02020603050405020304" pitchFamily="18" charset="0"/>
              </a:rPr>
              <a:t>0</a:t>
            </a:r>
            <a:r>
              <a:rPr lang="en-US" sz="2000" dirty="0">
                <a:cs typeface="Times New Roman" panose="02020603050405020304" pitchFamily="18" charset="0"/>
              </a:rPr>
              <a:t>: </a:t>
            </a:r>
            <a:r>
              <a:rPr lang="en-US" sz="2000" dirty="0">
                <a:latin typeface="+mn-lt"/>
              </a:rPr>
              <a:t>There is </a:t>
            </a:r>
            <a:r>
              <a:rPr lang="en-US" sz="2000" b="1" dirty="0">
                <a:solidFill>
                  <a:srgbClr val="FF6600"/>
                </a:solidFill>
                <a:latin typeface="+mn-lt"/>
              </a:rPr>
              <a:t>no difference </a:t>
            </a:r>
            <a:r>
              <a:rPr lang="en-US" sz="2000" dirty="0">
                <a:latin typeface="+mn-lt"/>
              </a:rPr>
              <a:t>between the observed end the expected frequencies. </a:t>
            </a:r>
            <a:endParaRPr lang="en-US" sz="20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ECF67C7-E047-CE81-BC51-2440408F1D1A}"/>
              </a:ext>
            </a:extLst>
          </p:cNvPr>
          <p:cNvSpPr/>
          <p:nvPr/>
        </p:nvSpPr>
        <p:spPr>
          <a:xfrm>
            <a:off x="433750" y="6164749"/>
            <a:ext cx="85025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cs typeface="Times New Roman" panose="02020603050405020304" pitchFamily="18" charset="0"/>
              </a:rPr>
              <a:t>H</a:t>
            </a:r>
            <a:r>
              <a:rPr lang="en-US" sz="2000" baseline="-25000" dirty="0">
                <a:cs typeface="Times New Roman" panose="02020603050405020304" pitchFamily="18" charset="0"/>
              </a:rPr>
              <a:t>1</a:t>
            </a:r>
            <a:r>
              <a:rPr lang="en-US" sz="2000" dirty="0">
                <a:cs typeface="Times New Roman" panose="02020603050405020304" pitchFamily="18" charset="0"/>
              </a:rPr>
              <a:t>: </a:t>
            </a:r>
            <a:r>
              <a:rPr lang="en-US" sz="2000" dirty="0">
                <a:latin typeface="+mn-lt"/>
              </a:rPr>
              <a:t>There is </a:t>
            </a:r>
            <a:r>
              <a:rPr lang="en-US" sz="2000" b="1" dirty="0">
                <a:solidFill>
                  <a:srgbClr val="FF6600"/>
                </a:solidFill>
                <a:latin typeface="+mn-lt"/>
              </a:rPr>
              <a:t>a difference </a:t>
            </a:r>
            <a:r>
              <a:rPr lang="en-US" sz="2000" dirty="0">
                <a:latin typeface="+mn-lt"/>
              </a:rPr>
              <a:t>between them.</a:t>
            </a:r>
            <a:endParaRPr lang="en-US" sz="20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4D7AF82-D366-91A4-DF27-066A6C39ACE8}"/>
              </a:ext>
            </a:extLst>
          </p:cNvPr>
          <p:cNvSpPr/>
          <p:nvPr/>
        </p:nvSpPr>
        <p:spPr>
          <a:xfrm>
            <a:off x="433750" y="5148795"/>
            <a:ext cx="85025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  <a:cs typeface="Times New Roman" panose="02020603050405020304" pitchFamily="18" charset="0"/>
              </a:rPr>
              <a:t>The hypotheses that we could investigate are:</a:t>
            </a:r>
          </a:p>
        </p:txBody>
      </p:sp>
    </p:spTree>
    <p:extLst>
      <p:ext uri="{BB962C8B-B14F-4D97-AF65-F5344CB8AC3E}">
        <p14:creationId xmlns:p14="http://schemas.microsoft.com/office/powerpoint/2010/main" val="2876941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7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91754"/>
            <a:ext cx="7772400" cy="680103"/>
          </a:xfrm>
        </p:spPr>
        <p:txBody>
          <a:bodyPr>
            <a:normAutofit fontScale="90000"/>
          </a:bodyPr>
          <a:lstStyle/>
          <a:p>
            <a:r>
              <a:rPr lang="en-US" dirty="0"/>
              <a:t>Forming a hypothesis</a:t>
            </a:r>
          </a:p>
        </p:txBody>
      </p:sp>
      <p:sp>
        <p:nvSpPr>
          <p:cNvPr id="4" name="Rectangle 3"/>
          <p:cNvSpPr/>
          <p:nvPr/>
        </p:nvSpPr>
        <p:spPr>
          <a:xfrm>
            <a:off x="512608" y="689832"/>
            <a:ext cx="834486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Taking the results of the experiment with a die, together with the expected frequencies, we get:</a:t>
            </a:r>
          </a:p>
        </p:txBody>
      </p:sp>
      <p:sp>
        <p:nvSpPr>
          <p:cNvPr id="6" name="Rectangle 5"/>
          <p:cNvSpPr/>
          <p:nvPr/>
        </p:nvSpPr>
        <p:spPr>
          <a:xfrm>
            <a:off x="512608" y="2608873"/>
            <a:ext cx="852991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We can form a hypothesis that </a:t>
            </a:r>
            <a:r>
              <a:rPr lang="en-GB" sz="2000" i="1" dirty="0">
                <a:latin typeface="+mn-lt"/>
              </a:rPr>
              <a:t>the observed distribution does not differ from a theoretical one</a:t>
            </a:r>
            <a:r>
              <a:rPr lang="en-GB" sz="2000" dirty="0">
                <a:latin typeface="+mn-lt"/>
              </a:rPr>
              <a:t>, and that any differences are due to natural variations.</a:t>
            </a:r>
          </a:p>
        </p:txBody>
      </p:sp>
      <p:sp>
        <p:nvSpPr>
          <p:cNvPr id="8" name="Rectangle 7"/>
          <p:cNvSpPr/>
          <p:nvPr/>
        </p:nvSpPr>
        <p:spPr>
          <a:xfrm>
            <a:off x="512608" y="3542520"/>
            <a:ext cx="85025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Because this statement assumes </a:t>
            </a:r>
            <a:r>
              <a:rPr lang="en-US" sz="2000" b="1" dirty="0">
                <a:solidFill>
                  <a:srgbClr val="FF6600"/>
                </a:solidFill>
                <a:latin typeface="+mn-lt"/>
              </a:rPr>
              <a:t>no difference </a:t>
            </a:r>
            <a:r>
              <a:rPr lang="en-US" sz="2000" dirty="0">
                <a:latin typeface="+mn-lt"/>
              </a:rPr>
              <a:t>it is called the </a:t>
            </a:r>
            <a:r>
              <a:rPr lang="en-US" sz="2000" b="1" dirty="0">
                <a:solidFill>
                  <a:srgbClr val="FF6600"/>
                </a:solidFill>
                <a:latin typeface="+mn-lt"/>
              </a:rPr>
              <a:t>null hypothesis</a:t>
            </a:r>
            <a:r>
              <a:rPr lang="en-US" sz="2000" dirty="0">
                <a:latin typeface="+mn-lt"/>
              </a:rPr>
              <a:t>. </a:t>
            </a:r>
            <a:r>
              <a:rPr lang="en-US" sz="2000" dirty="0">
                <a:cs typeface="Times New Roman" panose="02020603050405020304" pitchFamily="18" charset="0"/>
              </a:rPr>
              <a:t>(H</a:t>
            </a:r>
            <a:r>
              <a:rPr lang="en-US" sz="2000" baseline="-25000" dirty="0">
                <a:cs typeface="Times New Roman" panose="02020603050405020304" pitchFamily="18" charset="0"/>
              </a:rPr>
              <a:t>0</a:t>
            </a:r>
            <a:r>
              <a:rPr lang="en-US" sz="2000" dirty="0"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8" name="Rectangle 17">
            <a:hlinkClick r:id="rId3"/>
            <a:extLst>
              <a:ext uri="{FF2B5EF4-FFF2-40B4-BE49-F238E27FC236}">
                <a16:creationId xmlns:a16="http://schemas.microsoft.com/office/drawing/2014/main" id="{97A9E3FA-3DA8-4333-81DA-FEC23A81738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Rectangle 18">
            <a:hlinkClick r:id="rId3"/>
            <a:extLst>
              <a:ext uri="{FF2B5EF4-FFF2-40B4-BE49-F238E27FC236}">
                <a16:creationId xmlns:a16="http://schemas.microsoft.com/office/drawing/2014/main" id="{4DE46536-9953-4767-AC5E-E770656A5F6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75D1479-A621-E7A5-F606-6176DB9F9203}"/>
              </a:ext>
            </a:extLst>
          </p:cNvPr>
          <p:cNvSpPr/>
          <p:nvPr/>
        </p:nvSpPr>
        <p:spPr>
          <a:xfrm>
            <a:off x="512608" y="4227238"/>
            <a:ext cx="850257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The </a:t>
            </a:r>
            <a:r>
              <a:rPr lang="en-US" sz="2000" b="1" dirty="0">
                <a:solidFill>
                  <a:srgbClr val="FF6600"/>
                </a:solidFill>
                <a:latin typeface="+mn-lt"/>
              </a:rPr>
              <a:t>alternative hypothesis </a:t>
            </a:r>
            <a:r>
              <a:rPr lang="en-US" sz="2000" dirty="0">
                <a:cs typeface="Times New Roman" panose="02020603050405020304" pitchFamily="18" charset="0"/>
              </a:rPr>
              <a:t>(H</a:t>
            </a:r>
            <a:r>
              <a:rPr lang="en-US" sz="2000" baseline="-25000" dirty="0">
                <a:cs typeface="Times New Roman" panose="02020603050405020304" pitchFamily="18" charset="0"/>
              </a:rPr>
              <a:t>1</a:t>
            </a:r>
            <a:r>
              <a:rPr lang="en-US" sz="2000" dirty="0">
                <a:cs typeface="Times New Roman" panose="02020603050405020304" pitchFamily="18" charset="0"/>
              </a:rPr>
              <a:t>) </a:t>
            </a:r>
            <a:r>
              <a:rPr lang="en-US" sz="2000" dirty="0">
                <a:latin typeface="+mn-lt"/>
              </a:rPr>
              <a:t>is that </a:t>
            </a:r>
            <a:r>
              <a:rPr lang="en-US" sz="2000" i="1" dirty="0">
                <a:latin typeface="+mn-lt"/>
              </a:rPr>
              <a:t>the observed distribution does differ from the theoretical one </a:t>
            </a:r>
            <a:r>
              <a:rPr lang="en-US" sz="2000" dirty="0">
                <a:latin typeface="+mn-lt"/>
              </a:rPr>
              <a:t>and that any differences are due to not only natural variations but the bias of the die as well.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6087A1CC-ADDB-8339-A4B0-1125E135221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826589" y="1443643"/>
              <a:ext cx="7498080" cy="1128649"/>
            </p:xfrm>
            <a:graphic>
              <a:graphicData uri="http://schemas.openxmlformats.org/drawingml/2006/table">
                <a:tbl>
                  <a:tblPr firstCol="1" bandRow="1">
                    <a:tableStyleId>{5C22544A-7EE6-4342-B048-85BDC9FD1C3A}</a:tableStyleId>
                  </a:tblPr>
                  <a:tblGrid>
                    <a:gridCol w="3108960">
                      <a:extLst>
                        <a:ext uri="{9D8B030D-6E8A-4147-A177-3AD203B41FA5}">
                          <a16:colId xmlns:a16="http://schemas.microsoft.com/office/drawing/2014/main" val="2007488910"/>
                        </a:ext>
                      </a:extLst>
                    </a:gridCol>
                    <a:gridCol w="731520">
                      <a:extLst>
                        <a:ext uri="{9D8B030D-6E8A-4147-A177-3AD203B41FA5}">
                          <a16:colId xmlns:a16="http://schemas.microsoft.com/office/drawing/2014/main" val="372562356"/>
                        </a:ext>
                      </a:extLst>
                    </a:gridCol>
                    <a:gridCol w="731520">
                      <a:extLst>
                        <a:ext uri="{9D8B030D-6E8A-4147-A177-3AD203B41FA5}">
                          <a16:colId xmlns:a16="http://schemas.microsoft.com/office/drawing/2014/main" val="2120764226"/>
                        </a:ext>
                      </a:extLst>
                    </a:gridCol>
                    <a:gridCol w="731520">
                      <a:extLst>
                        <a:ext uri="{9D8B030D-6E8A-4147-A177-3AD203B41FA5}">
                          <a16:colId xmlns:a16="http://schemas.microsoft.com/office/drawing/2014/main" val="2876400302"/>
                        </a:ext>
                      </a:extLst>
                    </a:gridCol>
                    <a:gridCol w="731520">
                      <a:extLst>
                        <a:ext uri="{9D8B030D-6E8A-4147-A177-3AD203B41FA5}">
                          <a16:colId xmlns:a16="http://schemas.microsoft.com/office/drawing/2014/main" val="2446691688"/>
                        </a:ext>
                      </a:extLst>
                    </a:gridCol>
                    <a:gridCol w="731520">
                      <a:extLst>
                        <a:ext uri="{9D8B030D-6E8A-4147-A177-3AD203B41FA5}">
                          <a16:colId xmlns:a16="http://schemas.microsoft.com/office/drawing/2014/main" val="2091998600"/>
                        </a:ext>
                      </a:extLst>
                    </a:gridCol>
                    <a:gridCol w="731520">
                      <a:extLst>
                        <a:ext uri="{9D8B030D-6E8A-4147-A177-3AD203B41FA5}">
                          <a16:colId xmlns:a16="http://schemas.microsoft.com/office/drawing/2014/main" val="137939718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Number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7755896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Expected Frequency 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𝑒𝑥𝑝</m:t>
                                  </m:r>
                                </m:sub>
                              </m:sSub>
                            </m:oMath>
                          </a14:m>
                          <a:r>
                            <a:rPr lang="en-GB" dirty="0"/>
                            <a:t>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2429151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Observed Frequency 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𝑜𝑏𝑠</m:t>
                                  </m:r>
                                </m:sub>
                              </m:sSub>
                            </m:oMath>
                          </a14:m>
                          <a:r>
                            <a:rPr lang="en-GB" dirty="0"/>
                            <a:t>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15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18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15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2444893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6087A1CC-ADDB-8339-A4B0-1125E135221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826589" y="1443643"/>
              <a:ext cx="7498080" cy="1128649"/>
            </p:xfrm>
            <a:graphic>
              <a:graphicData uri="http://schemas.openxmlformats.org/drawingml/2006/table">
                <a:tbl>
                  <a:tblPr firstCol="1" bandRow="1">
                    <a:tableStyleId>{5C22544A-7EE6-4342-B048-85BDC9FD1C3A}</a:tableStyleId>
                  </a:tblPr>
                  <a:tblGrid>
                    <a:gridCol w="3108960">
                      <a:extLst>
                        <a:ext uri="{9D8B030D-6E8A-4147-A177-3AD203B41FA5}">
                          <a16:colId xmlns:a16="http://schemas.microsoft.com/office/drawing/2014/main" val="2007488910"/>
                        </a:ext>
                      </a:extLst>
                    </a:gridCol>
                    <a:gridCol w="731520">
                      <a:extLst>
                        <a:ext uri="{9D8B030D-6E8A-4147-A177-3AD203B41FA5}">
                          <a16:colId xmlns:a16="http://schemas.microsoft.com/office/drawing/2014/main" val="372562356"/>
                        </a:ext>
                      </a:extLst>
                    </a:gridCol>
                    <a:gridCol w="731520">
                      <a:extLst>
                        <a:ext uri="{9D8B030D-6E8A-4147-A177-3AD203B41FA5}">
                          <a16:colId xmlns:a16="http://schemas.microsoft.com/office/drawing/2014/main" val="2120764226"/>
                        </a:ext>
                      </a:extLst>
                    </a:gridCol>
                    <a:gridCol w="731520">
                      <a:extLst>
                        <a:ext uri="{9D8B030D-6E8A-4147-A177-3AD203B41FA5}">
                          <a16:colId xmlns:a16="http://schemas.microsoft.com/office/drawing/2014/main" val="2876400302"/>
                        </a:ext>
                      </a:extLst>
                    </a:gridCol>
                    <a:gridCol w="731520">
                      <a:extLst>
                        <a:ext uri="{9D8B030D-6E8A-4147-A177-3AD203B41FA5}">
                          <a16:colId xmlns:a16="http://schemas.microsoft.com/office/drawing/2014/main" val="2446691688"/>
                        </a:ext>
                      </a:extLst>
                    </a:gridCol>
                    <a:gridCol w="731520">
                      <a:extLst>
                        <a:ext uri="{9D8B030D-6E8A-4147-A177-3AD203B41FA5}">
                          <a16:colId xmlns:a16="http://schemas.microsoft.com/office/drawing/2014/main" val="2091998600"/>
                        </a:ext>
                      </a:extLst>
                    </a:gridCol>
                    <a:gridCol w="731520">
                      <a:extLst>
                        <a:ext uri="{9D8B030D-6E8A-4147-A177-3AD203B41FA5}">
                          <a16:colId xmlns:a16="http://schemas.microsoft.com/office/drawing/2014/main" val="137939718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Number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77558965"/>
                      </a:ext>
                    </a:extLst>
                  </a:tr>
                  <a:tr h="38696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96" t="-101563" r="-141765" b="-1203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2429151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96" t="-211475" r="-141765" b="-262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15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21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18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/>
                            <a:t>15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2444893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7" name="Rectangle 6">
            <a:extLst>
              <a:ext uri="{FF2B5EF4-FFF2-40B4-BE49-F238E27FC236}">
                <a16:creationId xmlns:a16="http://schemas.microsoft.com/office/drawing/2014/main" id="{A7820792-43DC-1246-FB8B-7A786A7F1F8C}"/>
              </a:ext>
            </a:extLst>
          </p:cNvPr>
          <p:cNvSpPr/>
          <p:nvPr/>
        </p:nvSpPr>
        <p:spPr>
          <a:xfrm>
            <a:off x="430306" y="5495337"/>
            <a:ext cx="85025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cs typeface="Times New Roman" panose="02020603050405020304" pitchFamily="18" charset="0"/>
              </a:rPr>
              <a:t>H</a:t>
            </a:r>
            <a:r>
              <a:rPr lang="en-US" sz="2000" baseline="-25000" dirty="0">
                <a:cs typeface="Times New Roman" panose="02020603050405020304" pitchFamily="18" charset="0"/>
              </a:rPr>
              <a:t>0</a:t>
            </a:r>
            <a:r>
              <a:rPr lang="en-US" sz="2000" dirty="0">
                <a:cs typeface="Times New Roman" panose="02020603050405020304" pitchFamily="18" charset="0"/>
              </a:rPr>
              <a:t>: </a:t>
            </a:r>
            <a:r>
              <a:rPr lang="en-US" sz="2000" dirty="0">
                <a:latin typeface="+mn-lt"/>
              </a:rPr>
              <a:t>There is </a:t>
            </a:r>
            <a:r>
              <a:rPr lang="en-US" sz="2000" b="1" dirty="0">
                <a:solidFill>
                  <a:srgbClr val="FF6600"/>
                </a:solidFill>
                <a:latin typeface="+mn-lt"/>
              </a:rPr>
              <a:t>no difference </a:t>
            </a:r>
            <a:r>
              <a:rPr lang="en-US" sz="2000" dirty="0">
                <a:latin typeface="+mn-lt"/>
              </a:rPr>
              <a:t>between the observed end the expected frequencies. </a:t>
            </a:r>
            <a:endParaRPr lang="en-US" sz="20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ECF67C7-E047-CE81-BC51-2440408F1D1A}"/>
              </a:ext>
            </a:extLst>
          </p:cNvPr>
          <p:cNvSpPr/>
          <p:nvPr/>
        </p:nvSpPr>
        <p:spPr>
          <a:xfrm>
            <a:off x="433750" y="6164749"/>
            <a:ext cx="85025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cs typeface="Times New Roman" panose="02020603050405020304" pitchFamily="18" charset="0"/>
              </a:rPr>
              <a:t>H</a:t>
            </a:r>
            <a:r>
              <a:rPr lang="en-US" sz="2000" baseline="-25000" dirty="0">
                <a:cs typeface="Times New Roman" panose="02020603050405020304" pitchFamily="18" charset="0"/>
              </a:rPr>
              <a:t>1</a:t>
            </a:r>
            <a:r>
              <a:rPr lang="en-US" sz="2000" dirty="0">
                <a:cs typeface="Times New Roman" panose="02020603050405020304" pitchFamily="18" charset="0"/>
              </a:rPr>
              <a:t>: </a:t>
            </a:r>
            <a:r>
              <a:rPr lang="en-US" sz="2000" dirty="0">
                <a:latin typeface="+mn-lt"/>
              </a:rPr>
              <a:t>There is </a:t>
            </a:r>
            <a:r>
              <a:rPr lang="en-US" sz="2000" b="1" dirty="0">
                <a:solidFill>
                  <a:srgbClr val="FF6600"/>
                </a:solidFill>
                <a:latin typeface="+mn-lt"/>
              </a:rPr>
              <a:t>a difference </a:t>
            </a:r>
            <a:r>
              <a:rPr lang="en-US" sz="2000" dirty="0">
                <a:latin typeface="+mn-lt"/>
              </a:rPr>
              <a:t>between them.</a:t>
            </a:r>
            <a:endParaRPr lang="en-US" sz="20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4D7AF82-D366-91A4-DF27-066A6C39ACE8}"/>
              </a:ext>
            </a:extLst>
          </p:cNvPr>
          <p:cNvSpPr/>
          <p:nvPr/>
        </p:nvSpPr>
        <p:spPr>
          <a:xfrm>
            <a:off x="433750" y="5148795"/>
            <a:ext cx="85025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  <a:cs typeface="Times New Roman" panose="02020603050405020304" pitchFamily="18" charset="0"/>
              </a:rPr>
              <a:t>The hypotheses that we could investigate are:</a:t>
            </a:r>
          </a:p>
        </p:txBody>
      </p:sp>
    </p:spTree>
    <p:extLst>
      <p:ext uri="{BB962C8B-B14F-4D97-AF65-F5344CB8AC3E}">
        <p14:creationId xmlns:p14="http://schemas.microsoft.com/office/powerpoint/2010/main" val="2383161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7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91754"/>
            <a:ext cx="7772400" cy="680103"/>
          </a:xfrm>
        </p:spPr>
        <p:txBody>
          <a:bodyPr>
            <a:normAutofit fontScale="90000"/>
          </a:bodyPr>
          <a:lstStyle/>
          <a:p>
            <a:r>
              <a:rPr lang="en-US" dirty="0"/>
              <a:t>Hypothesis Testing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537882" y="744698"/>
            <a:ext cx="79472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The hypothesis test we studied before consider a population mean. </a:t>
            </a:r>
          </a:p>
        </p:txBody>
      </p:sp>
      <p:sp>
        <p:nvSpPr>
          <p:cNvPr id="6" name="Rectangle 5"/>
          <p:cNvSpPr/>
          <p:nvPr/>
        </p:nvSpPr>
        <p:spPr>
          <a:xfrm>
            <a:off x="537882" y="1537443"/>
            <a:ext cx="85299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We can also consider claims about </a:t>
            </a:r>
            <a:r>
              <a:rPr lang="en-GB" sz="2400" b="1" dirty="0">
                <a:solidFill>
                  <a:srgbClr val="FF6600"/>
                </a:solidFill>
                <a:latin typeface="+mn-lt"/>
              </a:rPr>
              <a:t>population proportions</a:t>
            </a:r>
            <a:r>
              <a:rPr lang="en-GB" sz="2400" dirty="0">
                <a:latin typeface="+mn-lt"/>
              </a:rPr>
              <a:t>. </a:t>
            </a:r>
          </a:p>
        </p:txBody>
      </p:sp>
      <p:sp>
        <p:nvSpPr>
          <p:cNvPr id="7" name="Rectangle 6"/>
          <p:cNvSpPr/>
          <p:nvPr/>
        </p:nvSpPr>
        <p:spPr>
          <a:xfrm>
            <a:off x="537882" y="1996950"/>
            <a:ext cx="16585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+mn-lt"/>
              </a:rPr>
              <a:t>Example:</a:t>
            </a:r>
          </a:p>
        </p:txBody>
      </p:sp>
      <p:sp>
        <p:nvSpPr>
          <p:cNvPr id="8" name="Rectangle 7"/>
          <p:cNvSpPr/>
          <p:nvPr/>
        </p:nvSpPr>
        <p:spPr>
          <a:xfrm>
            <a:off x="852854" y="2401790"/>
            <a:ext cx="79472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Ryan wonders whether the die he was given is fair. </a:t>
            </a:r>
          </a:p>
        </p:txBody>
      </p:sp>
      <p:sp>
        <p:nvSpPr>
          <p:cNvPr id="18" name="Rectangle 17">
            <a:hlinkClick r:id="rId3"/>
            <a:extLst>
              <a:ext uri="{FF2B5EF4-FFF2-40B4-BE49-F238E27FC236}">
                <a16:creationId xmlns:a16="http://schemas.microsoft.com/office/drawing/2014/main" id="{97A9E3FA-3DA8-4333-81DA-FEC23A81738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Rectangle 18">
            <a:hlinkClick r:id="rId3"/>
            <a:extLst>
              <a:ext uri="{FF2B5EF4-FFF2-40B4-BE49-F238E27FC236}">
                <a16:creationId xmlns:a16="http://schemas.microsoft.com/office/drawing/2014/main" id="{4DE46536-9953-4767-AC5E-E770656A5F6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98057F5-7800-8622-E9CF-FFEAB1507043}"/>
              </a:ext>
            </a:extLst>
          </p:cNvPr>
          <p:cNvSpPr/>
          <p:nvPr/>
        </p:nvSpPr>
        <p:spPr>
          <a:xfrm>
            <a:off x="852854" y="2791853"/>
            <a:ext cx="82403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He rolls it 300 times. His results are shown in the table.</a:t>
            </a:r>
          </a:p>
        </p:txBody>
      </p: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5490AB0A-14C1-FF35-060B-8A1E39B0C9B8}"/>
              </a:ext>
            </a:extLst>
          </p:cNvPr>
          <p:cNvGraphicFramePr>
            <a:graphicFrameLocks noGrp="1"/>
          </p:cNvGraphicFramePr>
          <p:nvPr/>
        </p:nvGraphicFramePr>
        <p:xfrm>
          <a:off x="430306" y="3455034"/>
          <a:ext cx="2509842" cy="3095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2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75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28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Frequency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91803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2400494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347204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F75D1479-A621-E7A5-F606-6176DB9F9203}"/>
              </a:ext>
            </a:extLst>
          </p:cNvPr>
          <p:cNvSpPr/>
          <p:nvPr/>
        </p:nvSpPr>
        <p:spPr>
          <a:xfrm>
            <a:off x="3869581" y="3196693"/>
            <a:ext cx="495086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Since the frequencies are quite different, Ryan claims that his die is biased.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F19C1E8-7409-BF4F-74DE-326E29D323E0}"/>
              </a:ext>
            </a:extLst>
          </p:cNvPr>
          <p:cNvSpPr/>
          <p:nvPr/>
        </p:nvSpPr>
        <p:spPr>
          <a:xfrm>
            <a:off x="3810897" y="4397022"/>
            <a:ext cx="500954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We will study the </a:t>
            </a:r>
            <a:r>
              <a:rPr lang="el-GR" dirty="0">
                <a:latin typeface="Brush Script Std"/>
                <a:cs typeface="Brush Script Std"/>
                <a:sym typeface="Symbol" panose="05050102010706020507" pitchFamily="18" charset="2"/>
              </a:rPr>
              <a:t></a:t>
            </a:r>
            <a:r>
              <a:rPr lang="en-US" baseline="30000" dirty="0"/>
              <a:t>2</a:t>
            </a:r>
            <a:r>
              <a:rPr lang="en-US" dirty="0"/>
              <a:t> </a:t>
            </a:r>
            <a:r>
              <a:rPr lang="en-US" dirty="0">
                <a:latin typeface="+mn-lt"/>
              </a:rPr>
              <a:t>(chi-squared) </a:t>
            </a:r>
            <a:br>
              <a:rPr lang="en-US" dirty="0">
                <a:latin typeface="+mn-lt"/>
              </a:rPr>
            </a:br>
            <a:r>
              <a:rPr lang="en-US" dirty="0">
                <a:latin typeface="+mn-lt"/>
              </a:rPr>
              <a:t>Goodness of fit test and </a:t>
            </a:r>
            <a:r>
              <a:rPr lang="en-US" sz="2400" dirty="0">
                <a:latin typeface="+mn-lt"/>
              </a:rPr>
              <a:t>see how it can be used to test hypotheses about population proportions</a:t>
            </a:r>
          </a:p>
        </p:txBody>
      </p:sp>
    </p:spTree>
    <p:extLst>
      <p:ext uri="{BB962C8B-B14F-4D97-AF65-F5344CB8AC3E}">
        <p14:creationId xmlns:p14="http://schemas.microsoft.com/office/powerpoint/2010/main" val="3745888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22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91754"/>
            <a:ext cx="7772400" cy="680103"/>
          </a:xfrm>
        </p:spPr>
        <p:txBody>
          <a:bodyPr>
            <a:normAutofit fontScale="90000"/>
          </a:bodyPr>
          <a:lstStyle/>
          <a:p>
            <a:r>
              <a:rPr lang="en-US" dirty="0"/>
              <a:t>Hypothesis Testing</a:t>
            </a:r>
          </a:p>
        </p:txBody>
      </p:sp>
      <p:sp>
        <p:nvSpPr>
          <p:cNvPr id="7" name="Rectangle 6"/>
          <p:cNvSpPr/>
          <p:nvPr/>
        </p:nvSpPr>
        <p:spPr>
          <a:xfrm>
            <a:off x="438615" y="740522"/>
            <a:ext cx="16585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+mn-lt"/>
              </a:rPr>
              <a:t>Example:</a:t>
            </a:r>
          </a:p>
        </p:txBody>
      </p:sp>
      <p:sp>
        <p:nvSpPr>
          <p:cNvPr id="8" name="Rectangle 7"/>
          <p:cNvSpPr/>
          <p:nvPr/>
        </p:nvSpPr>
        <p:spPr>
          <a:xfrm>
            <a:off x="753587" y="1145362"/>
            <a:ext cx="79472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Ryan wonders whether the die he was given is fair. </a:t>
            </a:r>
          </a:p>
        </p:txBody>
      </p:sp>
      <p:sp>
        <p:nvSpPr>
          <p:cNvPr id="18" name="Rectangle 17">
            <a:hlinkClick r:id="rId3"/>
            <a:extLst>
              <a:ext uri="{FF2B5EF4-FFF2-40B4-BE49-F238E27FC236}">
                <a16:creationId xmlns:a16="http://schemas.microsoft.com/office/drawing/2014/main" id="{97A9E3FA-3DA8-4333-81DA-FEC23A81738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Rectangle 18">
            <a:hlinkClick r:id="rId3"/>
            <a:extLst>
              <a:ext uri="{FF2B5EF4-FFF2-40B4-BE49-F238E27FC236}">
                <a16:creationId xmlns:a16="http://schemas.microsoft.com/office/drawing/2014/main" id="{4DE46536-9953-4767-AC5E-E770656A5F6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98057F5-7800-8622-E9CF-FFEAB1507043}"/>
              </a:ext>
            </a:extLst>
          </p:cNvPr>
          <p:cNvSpPr/>
          <p:nvPr/>
        </p:nvSpPr>
        <p:spPr>
          <a:xfrm>
            <a:off x="753587" y="1535425"/>
            <a:ext cx="82403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He rolls it 300 times. His results are shown in the table.</a:t>
            </a:r>
          </a:p>
        </p:txBody>
      </p: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5490AB0A-14C1-FF35-060B-8A1E39B0C9B8}"/>
              </a:ext>
            </a:extLst>
          </p:cNvPr>
          <p:cNvGraphicFramePr>
            <a:graphicFrameLocks noGrp="1"/>
          </p:cNvGraphicFramePr>
          <p:nvPr/>
        </p:nvGraphicFramePr>
        <p:xfrm>
          <a:off x="430306" y="3455034"/>
          <a:ext cx="2509842" cy="3095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2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75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28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Frequency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91803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2400494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347204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F75D1479-A621-E7A5-F606-6176DB9F9203}"/>
              </a:ext>
            </a:extLst>
          </p:cNvPr>
          <p:cNvSpPr/>
          <p:nvPr/>
        </p:nvSpPr>
        <p:spPr>
          <a:xfrm>
            <a:off x="753587" y="1943592"/>
            <a:ext cx="8066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Since the frequencies are quite different, Ryan claims that his die is biased.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F19C1E8-7409-BF4F-74DE-326E29D323E0}"/>
              </a:ext>
            </a:extLst>
          </p:cNvPr>
          <p:cNvSpPr/>
          <p:nvPr/>
        </p:nvSpPr>
        <p:spPr>
          <a:xfrm>
            <a:off x="753587" y="2660131"/>
            <a:ext cx="82403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For Ryan’s die, suppose we let </a:t>
            </a:r>
            <a:r>
              <a:rPr lang="en-US" sz="2400" i="1" dirty="0">
                <a:cs typeface="Times New Roman" panose="02020603050405020304" pitchFamily="18" charset="0"/>
              </a:rPr>
              <a:t>p</a:t>
            </a:r>
            <a:r>
              <a:rPr lang="en-US" sz="2400" baseline="-25000" dirty="0">
                <a:cs typeface="Times New Roman" panose="02020603050405020304" pitchFamily="18" charset="0"/>
              </a:rPr>
              <a:t>1</a:t>
            </a:r>
            <a:r>
              <a:rPr lang="en-US" sz="2400" dirty="0">
                <a:latin typeface="+mn-lt"/>
              </a:rPr>
              <a:t> be the probability of rolling a </a:t>
            </a:r>
            <a:r>
              <a:rPr lang="en-US" sz="2400" dirty="0">
                <a:cs typeface="Times New Roman" panose="02020603050405020304" pitchFamily="18" charset="0"/>
              </a:rPr>
              <a:t>1</a:t>
            </a:r>
            <a:r>
              <a:rPr lang="en-US" sz="2400" dirty="0">
                <a:latin typeface="+mn-lt"/>
              </a:rPr>
              <a:t>, </a:t>
            </a:r>
            <a:r>
              <a:rPr lang="en-US" i="1" dirty="0">
                <a:cs typeface="Times New Roman" panose="02020603050405020304" pitchFamily="18" charset="0"/>
              </a:rPr>
              <a:t>p</a:t>
            </a:r>
            <a:r>
              <a:rPr lang="en-US" baseline="-25000" dirty="0"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+mn-lt"/>
              </a:rPr>
              <a:t> be the probability of rolling a </a:t>
            </a:r>
            <a:r>
              <a:rPr lang="en-US" sz="2400" dirty="0"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+mn-lt"/>
              </a:rPr>
              <a:t>, and so 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FCE4A63A-1A93-8026-355F-6BE4BAD4C558}"/>
                  </a:ext>
                </a:extLst>
              </p:cNvPr>
              <p:cNvSpPr/>
              <p:nvPr/>
            </p:nvSpPr>
            <p:spPr>
              <a:xfrm>
                <a:off x="3657600" y="3407713"/>
                <a:ext cx="5261317" cy="14521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>
                    <a:latin typeface="+mn-lt"/>
                  </a:rPr>
                  <a:t>Our null hypothesis </a:t>
                </a:r>
                <a:r>
                  <a:rPr lang="en-US" sz="2000" i="1" dirty="0">
                    <a:cs typeface="Times New Roman" panose="02020603050405020304" pitchFamily="18" charset="0"/>
                  </a:rPr>
                  <a:t>H</a:t>
                </a:r>
                <a:r>
                  <a:rPr lang="en-US" sz="2000" baseline="-25000" dirty="0">
                    <a:cs typeface="Times New Roman" panose="02020603050405020304" pitchFamily="18" charset="0"/>
                  </a:rPr>
                  <a:t>0</a:t>
                </a:r>
                <a:r>
                  <a:rPr lang="en-US" sz="2000" dirty="0">
                    <a:latin typeface="+mn-lt"/>
                  </a:rPr>
                  <a:t> is that the die is fair. If this is the case, then each number is equally likely to occur on each roll. We therefore have </a:t>
                </a:r>
                <a:r>
                  <a:rPr lang="en-US" sz="2000" i="1" dirty="0">
                    <a:cs typeface="Times New Roman" panose="02020603050405020304" pitchFamily="18" charset="0"/>
                  </a:rPr>
                  <a:t>H</a:t>
                </a:r>
                <a:r>
                  <a:rPr lang="en-US" sz="2000" baseline="-25000" dirty="0">
                    <a:cs typeface="Times New Roman" panose="02020603050405020304" pitchFamily="18" charset="0"/>
                  </a:rPr>
                  <a:t>0</a:t>
                </a:r>
                <a:r>
                  <a:rPr lang="en-US" sz="2000" dirty="0">
                    <a:cs typeface="Times New Roman" panose="02020603050405020304" pitchFamily="18" charset="0"/>
                  </a:rPr>
                  <a:t>:</a:t>
                </a:r>
                <a:r>
                  <a:rPr lang="en-US" sz="2000" dirty="0">
                    <a:latin typeface="+mn-lt"/>
                  </a:rPr>
                  <a:t> </a:t>
                </a:r>
                <a:r>
                  <a:rPr lang="en-US" sz="2000" i="1" dirty="0">
                    <a:cs typeface="Times New Roman" panose="02020603050405020304" pitchFamily="18" charset="0"/>
                  </a:rPr>
                  <a:t>p</a:t>
                </a:r>
                <a:r>
                  <a:rPr lang="en-US" sz="2000" baseline="-25000" dirty="0">
                    <a:cs typeface="Times New Roman" panose="02020603050405020304" pitchFamily="18" charset="0"/>
                  </a:rPr>
                  <a:t>1 </a:t>
                </a:r>
                <a:r>
                  <a:rPr lang="en-US" sz="2000" dirty="0"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2000" dirty="0">
                    <a:latin typeface="+mn-lt"/>
                  </a:rPr>
                  <a:t>, </a:t>
                </a:r>
                <a:r>
                  <a:rPr lang="en-US" sz="2000" i="1" dirty="0">
                    <a:cs typeface="Times New Roman" panose="02020603050405020304" pitchFamily="18" charset="0"/>
                  </a:rPr>
                  <a:t>p</a:t>
                </a:r>
                <a:r>
                  <a:rPr lang="en-US" sz="2000" baseline="-25000" dirty="0">
                    <a:cs typeface="Times New Roman" panose="02020603050405020304" pitchFamily="18" charset="0"/>
                  </a:rPr>
                  <a:t>2 </a:t>
                </a:r>
                <a:r>
                  <a:rPr lang="en-US" sz="2000" dirty="0"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2000" dirty="0"/>
                  <a:t>, …, </a:t>
                </a:r>
                <a:r>
                  <a:rPr lang="en-US" sz="2000" i="1" dirty="0">
                    <a:cs typeface="Times New Roman" panose="02020603050405020304" pitchFamily="18" charset="0"/>
                  </a:rPr>
                  <a:t>p</a:t>
                </a:r>
                <a:r>
                  <a:rPr lang="en-US" sz="2000" baseline="-25000" dirty="0">
                    <a:cs typeface="Times New Roman" panose="02020603050405020304" pitchFamily="18" charset="0"/>
                  </a:rPr>
                  <a:t>6 </a:t>
                </a:r>
                <a:r>
                  <a:rPr lang="en-US" sz="2000" dirty="0"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2000" dirty="0"/>
                  <a:t>,</a:t>
                </a:r>
                <a:endParaRPr lang="en-US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FCE4A63A-1A93-8026-355F-6BE4BAD4C5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3407713"/>
                <a:ext cx="5261317" cy="1452192"/>
              </a:xfrm>
              <a:prstGeom prst="rect">
                <a:avLst/>
              </a:prstGeom>
              <a:blipFill>
                <a:blip r:embed="rId4"/>
                <a:stretch>
                  <a:fillRect l="-1159" t="-2101" r="-1275" b="-21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9879D399-F4DD-4805-A959-CDCA0F20D480}"/>
                  </a:ext>
                </a:extLst>
              </p:cNvPr>
              <p:cNvSpPr/>
              <p:nvPr/>
            </p:nvSpPr>
            <p:spPr>
              <a:xfrm>
                <a:off x="3671669" y="4765925"/>
                <a:ext cx="5396131" cy="17599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>
                    <a:latin typeface="+mn-lt"/>
                  </a:rPr>
                  <a:t>Our alternative hypothesis </a:t>
                </a:r>
                <a:r>
                  <a:rPr lang="en-US" sz="2000" i="1" dirty="0">
                    <a:cs typeface="Times New Roman" panose="02020603050405020304" pitchFamily="18" charset="0"/>
                  </a:rPr>
                  <a:t>H</a:t>
                </a:r>
                <a:r>
                  <a:rPr lang="en-US" sz="2000" baseline="-25000" dirty="0">
                    <a:cs typeface="Times New Roman" panose="02020603050405020304" pitchFamily="18" charset="0"/>
                  </a:rPr>
                  <a:t>0</a:t>
                </a:r>
                <a:r>
                  <a:rPr lang="en-US" sz="2000" dirty="0">
                    <a:latin typeface="+mn-lt"/>
                  </a:rPr>
                  <a:t> is that the die is not fair. If this is the case, then at least one outcome has a probability which is different from the others. We therefore have </a:t>
                </a:r>
                <a:r>
                  <a:rPr lang="en-US" sz="2000" i="1" dirty="0">
                    <a:cs typeface="Times New Roman" panose="02020603050405020304" pitchFamily="18" charset="0"/>
                  </a:rPr>
                  <a:t>H</a:t>
                </a:r>
                <a:r>
                  <a:rPr lang="en-US" sz="2000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sz="2000" dirty="0">
                    <a:cs typeface="Times New Roman" panose="02020603050405020304" pitchFamily="18" charset="0"/>
                  </a:rPr>
                  <a:t>: at least one of</a:t>
                </a:r>
                <a:r>
                  <a:rPr lang="en-US" sz="2000" dirty="0">
                    <a:latin typeface="+mn-lt"/>
                  </a:rPr>
                  <a:t> </a:t>
                </a:r>
                <a:r>
                  <a:rPr lang="en-US" sz="2000" i="1" dirty="0">
                    <a:cs typeface="Times New Roman" panose="02020603050405020304" pitchFamily="18" charset="0"/>
                  </a:rPr>
                  <a:t>p</a:t>
                </a:r>
                <a:r>
                  <a:rPr lang="en-US" sz="2000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sz="2000" dirty="0">
                    <a:latin typeface="+mn-lt"/>
                  </a:rPr>
                  <a:t>, </a:t>
                </a:r>
                <a:r>
                  <a:rPr lang="en-US" sz="2000" i="1" dirty="0">
                    <a:cs typeface="Times New Roman" panose="02020603050405020304" pitchFamily="18" charset="0"/>
                  </a:rPr>
                  <a:t>p</a:t>
                </a:r>
                <a:r>
                  <a:rPr lang="en-US" sz="2000" baseline="-25000" dirty="0">
                    <a:cs typeface="Times New Roman" panose="02020603050405020304" pitchFamily="18" charset="0"/>
                  </a:rPr>
                  <a:t>2</a:t>
                </a:r>
                <a:r>
                  <a:rPr lang="en-US" sz="2000" dirty="0"/>
                  <a:t>, …, </a:t>
                </a:r>
                <a:r>
                  <a:rPr lang="en-US" sz="2000" i="1" dirty="0">
                    <a:cs typeface="Times New Roman" panose="02020603050405020304" pitchFamily="18" charset="0"/>
                  </a:rPr>
                  <a:t>p</a:t>
                </a:r>
                <a:r>
                  <a:rPr lang="en-US" sz="2000" baseline="-25000" dirty="0">
                    <a:cs typeface="Times New Roman" panose="02020603050405020304" pitchFamily="18" charset="0"/>
                  </a:rPr>
                  <a:t>6 </a:t>
                </a:r>
                <a:r>
                  <a:rPr lang="en-US" sz="20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≠</a:t>
                </a:r>
                <a:r>
                  <a:rPr lang="en-US" sz="20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2000" dirty="0"/>
                  <a:t>,</a:t>
                </a:r>
                <a:endParaRPr lang="en-US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9879D399-F4DD-4805-A959-CDCA0F20D48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1669" y="4765925"/>
                <a:ext cx="5396131" cy="1759969"/>
              </a:xfrm>
              <a:prstGeom prst="rect">
                <a:avLst/>
              </a:prstGeom>
              <a:blipFill>
                <a:blip r:embed="rId5"/>
                <a:stretch>
                  <a:fillRect l="-1129" t="-2076" r="-2032" b="-13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0075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9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91754"/>
            <a:ext cx="7772400" cy="680103"/>
          </a:xfrm>
        </p:spPr>
        <p:txBody>
          <a:bodyPr>
            <a:normAutofit fontScale="90000"/>
          </a:bodyPr>
          <a:lstStyle/>
          <a:p>
            <a:r>
              <a:rPr lang="en-US" dirty="0"/>
              <a:t>Hypothesis Testing</a:t>
            </a:r>
          </a:p>
        </p:txBody>
      </p:sp>
      <p:sp>
        <p:nvSpPr>
          <p:cNvPr id="7" name="Rectangle 6"/>
          <p:cNvSpPr/>
          <p:nvPr/>
        </p:nvSpPr>
        <p:spPr>
          <a:xfrm>
            <a:off x="438615" y="740522"/>
            <a:ext cx="16585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+mn-lt"/>
              </a:rPr>
              <a:t>Example:</a:t>
            </a:r>
          </a:p>
        </p:txBody>
      </p:sp>
      <p:sp>
        <p:nvSpPr>
          <p:cNvPr id="8" name="Rectangle 7"/>
          <p:cNvSpPr/>
          <p:nvPr/>
        </p:nvSpPr>
        <p:spPr>
          <a:xfrm>
            <a:off x="753587" y="1145362"/>
            <a:ext cx="79472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Ryan wonders whether the die he was given is fair. </a:t>
            </a:r>
          </a:p>
        </p:txBody>
      </p:sp>
      <p:sp>
        <p:nvSpPr>
          <p:cNvPr id="18" name="Rectangle 17">
            <a:hlinkClick r:id="rId3"/>
            <a:extLst>
              <a:ext uri="{FF2B5EF4-FFF2-40B4-BE49-F238E27FC236}">
                <a16:creationId xmlns:a16="http://schemas.microsoft.com/office/drawing/2014/main" id="{97A9E3FA-3DA8-4333-81DA-FEC23A81738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Rectangle 18">
            <a:hlinkClick r:id="rId3"/>
            <a:extLst>
              <a:ext uri="{FF2B5EF4-FFF2-40B4-BE49-F238E27FC236}">
                <a16:creationId xmlns:a16="http://schemas.microsoft.com/office/drawing/2014/main" id="{4DE46536-9953-4767-AC5E-E770656A5F6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98057F5-7800-8622-E9CF-FFEAB1507043}"/>
              </a:ext>
            </a:extLst>
          </p:cNvPr>
          <p:cNvSpPr/>
          <p:nvPr/>
        </p:nvSpPr>
        <p:spPr>
          <a:xfrm>
            <a:off x="753587" y="1535425"/>
            <a:ext cx="82403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He rolls it 300 times. His results are shown in the table.</a:t>
            </a:r>
          </a:p>
        </p:txBody>
      </p: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5490AB0A-14C1-FF35-060B-8A1E39B0C9B8}"/>
              </a:ext>
            </a:extLst>
          </p:cNvPr>
          <p:cNvGraphicFramePr>
            <a:graphicFrameLocks noGrp="1"/>
          </p:cNvGraphicFramePr>
          <p:nvPr/>
        </p:nvGraphicFramePr>
        <p:xfrm>
          <a:off x="430306" y="3455034"/>
          <a:ext cx="2509842" cy="3095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2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75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28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Frequency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91803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2400494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347204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F75D1479-A621-E7A5-F606-6176DB9F9203}"/>
              </a:ext>
            </a:extLst>
          </p:cNvPr>
          <p:cNvSpPr/>
          <p:nvPr/>
        </p:nvSpPr>
        <p:spPr>
          <a:xfrm>
            <a:off x="753587" y="1943592"/>
            <a:ext cx="8066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We are going to test the hypothesis at a significance level of 5%.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F19C1E8-7409-BF4F-74DE-326E29D323E0}"/>
              </a:ext>
            </a:extLst>
          </p:cNvPr>
          <p:cNvSpPr/>
          <p:nvPr/>
        </p:nvSpPr>
        <p:spPr>
          <a:xfrm>
            <a:off x="580085" y="2660131"/>
            <a:ext cx="841386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In our study of probability, we calculated the number of times we expect an event to occur given its theoretical probability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FCE4A63A-1A93-8026-355F-6BE4BAD4C558}"/>
                  </a:ext>
                </a:extLst>
              </p:cNvPr>
              <p:cNvSpPr/>
              <p:nvPr/>
            </p:nvSpPr>
            <p:spPr>
              <a:xfrm>
                <a:off x="3657600" y="3407713"/>
                <a:ext cx="5261317" cy="11444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>
                    <a:latin typeface="+mn-lt"/>
                  </a:rPr>
                  <a:t>For example, if Ryan’s die was fair we would expect to see 300 </a:t>
                </a:r>
                <a:r>
                  <a:rPr lang="en-US" sz="2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×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2000" dirty="0">
                    <a:latin typeface="+mn-lt"/>
                  </a:rPr>
                  <a:t> </a:t>
                </a:r>
                <a:r>
                  <a:rPr lang="en-US" sz="2000" dirty="0">
                    <a:cs typeface="Times New Roman" panose="02020603050405020304" pitchFamily="18" charset="0"/>
                  </a:rPr>
                  <a:t>=</a:t>
                </a:r>
                <a:r>
                  <a:rPr lang="en-US" sz="2000" dirty="0">
                    <a:latin typeface="+mn-lt"/>
                  </a:rPr>
                  <a:t> 50 of each number</a:t>
                </a: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FCE4A63A-1A93-8026-355F-6BE4BAD4C5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3407713"/>
                <a:ext cx="5261317" cy="1144416"/>
              </a:xfrm>
              <a:prstGeom prst="rect">
                <a:avLst/>
              </a:prstGeom>
              <a:blipFill>
                <a:blip r:embed="rId4"/>
                <a:stretch>
                  <a:fillRect l="-1159" t="-2660" b="-79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9879D399-F4DD-4805-A959-CDCA0F20D480}"/>
              </a:ext>
            </a:extLst>
          </p:cNvPr>
          <p:cNvSpPr/>
          <p:nvPr/>
        </p:nvSpPr>
        <p:spPr>
          <a:xfrm>
            <a:off x="3657600" y="4455125"/>
            <a:ext cx="539613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We are therefore interested in how the observed frequencies differ from their expected values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5D81D13E-D215-E66C-F260-8C262C5A9FFB}"/>
                  </a:ext>
                </a:extLst>
              </p:cNvPr>
              <p:cNvSpPr/>
              <p:nvPr/>
            </p:nvSpPr>
            <p:spPr>
              <a:xfrm>
                <a:off x="3657600" y="5803653"/>
                <a:ext cx="3349352" cy="9750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𝑐𝑎𝑙𝑐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0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20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  <m:sub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𝑜𝑏𝑠</m:t>
                                          </m:r>
                                        </m:sub>
                                      </m:sSub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  <m:sub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𝑒𝑥𝑝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sSub>
                                <m:sSubPr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𝑒𝑥𝑝</m:t>
                                  </m:r>
                                </m:sub>
                              </m:sSub>
                            </m:den>
                          </m:f>
                        </m:e>
                      </m:nary>
                    </m:oMath>
                  </m:oMathPara>
                </a14:m>
                <a:endParaRPr lang="en-US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5D81D13E-D215-E66C-F260-8C262C5A9FF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5803653"/>
                <a:ext cx="3349352" cy="9750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4784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9" grpId="0"/>
      <p:bldP spid="12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91754"/>
            <a:ext cx="7772400" cy="680103"/>
          </a:xfrm>
        </p:spPr>
        <p:txBody>
          <a:bodyPr>
            <a:normAutofit fontScale="90000"/>
          </a:bodyPr>
          <a:lstStyle/>
          <a:p>
            <a:r>
              <a:rPr lang="en-US" dirty="0"/>
              <a:t>Hypothesis Testing</a:t>
            </a:r>
          </a:p>
        </p:txBody>
      </p:sp>
      <p:sp>
        <p:nvSpPr>
          <p:cNvPr id="7" name="Rectangle 6"/>
          <p:cNvSpPr/>
          <p:nvPr/>
        </p:nvSpPr>
        <p:spPr>
          <a:xfrm>
            <a:off x="438615" y="740522"/>
            <a:ext cx="16585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+mn-lt"/>
              </a:rPr>
              <a:t>Example:</a:t>
            </a:r>
          </a:p>
        </p:txBody>
      </p:sp>
      <p:sp>
        <p:nvSpPr>
          <p:cNvPr id="8" name="Rectangle 7"/>
          <p:cNvSpPr/>
          <p:nvPr/>
        </p:nvSpPr>
        <p:spPr>
          <a:xfrm>
            <a:off x="753587" y="1145362"/>
            <a:ext cx="79472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Ryan wonders whether the die he was given is fair. </a:t>
            </a:r>
          </a:p>
        </p:txBody>
      </p:sp>
      <p:sp>
        <p:nvSpPr>
          <p:cNvPr id="18" name="Rectangle 17">
            <a:hlinkClick r:id="rId3"/>
            <a:extLst>
              <a:ext uri="{FF2B5EF4-FFF2-40B4-BE49-F238E27FC236}">
                <a16:creationId xmlns:a16="http://schemas.microsoft.com/office/drawing/2014/main" id="{97A9E3FA-3DA8-4333-81DA-FEC23A81738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Rectangle 18">
            <a:hlinkClick r:id="rId3"/>
            <a:extLst>
              <a:ext uri="{FF2B5EF4-FFF2-40B4-BE49-F238E27FC236}">
                <a16:creationId xmlns:a16="http://schemas.microsoft.com/office/drawing/2014/main" id="{4DE46536-9953-4767-AC5E-E770656A5F6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98057F5-7800-8622-E9CF-FFEAB1507043}"/>
              </a:ext>
            </a:extLst>
          </p:cNvPr>
          <p:cNvSpPr/>
          <p:nvPr/>
        </p:nvSpPr>
        <p:spPr>
          <a:xfrm>
            <a:off x="753587" y="1535425"/>
            <a:ext cx="82403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He rolls it 300 times. His results are shown in the table.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1F19C1E8-7409-BF4F-74DE-326E29D323E0}"/>
                  </a:ext>
                </a:extLst>
              </p:cNvPr>
              <p:cNvSpPr/>
              <p:nvPr/>
            </p:nvSpPr>
            <p:spPr>
              <a:xfrm>
                <a:off x="580085" y="1959063"/>
                <a:ext cx="8413860" cy="4762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200" dirty="0">
                    <a:latin typeface="+mn-lt"/>
                  </a:rPr>
                  <a:t>So, to calculate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𝑐𝑎𝑙𝑐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sz="2200" dirty="0">
                    <a:latin typeface="+mn-lt"/>
                  </a:rPr>
                  <a:t> we will use the table with more columns</a:t>
                </a: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1F19C1E8-7409-BF4F-74DE-326E29D323E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085" y="1959063"/>
                <a:ext cx="8413860" cy="476284"/>
              </a:xfrm>
              <a:prstGeom prst="rect">
                <a:avLst/>
              </a:prstGeom>
              <a:blipFill>
                <a:blip r:embed="rId4"/>
                <a:stretch>
                  <a:fillRect l="-942" b="-243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5D81D13E-D215-E66C-F260-8C262C5A9FFB}"/>
                  </a:ext>
                </a:extLst>
              </p:cNvPr>
              <p:cNvSpPr/>
              <p:nvPr/>
            </p:nvSpPr>
            <p:spPr>
              <a:xfrm>
                <a:off x="5950634" y="164418"/>
                <a:ext cx="3349352" cy="9750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𝑐𝑎𝑙𝑐</m:t>
                          </m:r>
                        </m:sub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0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20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  <m:sub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𝑜𝑏𝑠</m:t>
                                          </m:r>
                                        </m:sub>
                                      </m:sSub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  <m:sub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𝑒𝑥𝑝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sSub>
                                <m:sSubPr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𝑒𝑥𝑝</m:t>
                                  </m:r>
                                </m:sub>
                              </m:sSub>
                            </m:den>
                          </m:f>
                        </m:e>
                      </m:nary>
                    </m:oMath>
                  </m:oMathPara>
                </a14:m>
                <a:endParaRPr lang="en-US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5D81D13E-D215-E66C-F260-8C262C5A9FF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0634" y="164418"/>
                <a:ext cx="3349352" cy="9750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EC585191-2C9F-FE83-7C0C-C88C3185AA3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41058952"/>
                  </p:ext>
                </p:extLst>
              </p:nvPr>
            </p:nvGraphicFramePr>
            <p:xfrm>
              <a:off x="326072" y="2792470"/>
              <a:ext cx="7509632" cy="326835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79171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33643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041010">
                      <a:extLst>
                        <a:ext uri="{9D8B030D-6E8A-4147-A177-3AD203B41FA5}">
                          <a16:colId xmlns:a16="http://schemas.microsoft.com/office/drawing/2014/main" val="3242491239"/>
                        </a:ext>
                      </a:extLst>
                    </a:gridCol>
                    <a:gridCol w="1223889">
                      <a:extLst>
                        <a:ext uri="{9D8B030D-6E8A-4147-A177-3AD203B41FA5}">
                          <a16:colId xmlns:a16="http://schemas.microsoft.com/office/drawing/2014/main" val="1201382703"/>
                        </a:ext>
                      </a:extLst>
                    </a:gridCol>
                    <a:gridCol w="1378634">
                      <a:extLst>
                        <a:ext uri="{9D8B030D-6E8A-4147-A177-3AD203B41FA5}">
                          <a16:colId xmlns:a16="http://schemas.microsoft.com/office/drawing/2014/main" val="2692106247"/>
                        </a:ext>
                      </a:extLst>
                    </a:gridCol>
                    <a:gridCol w="1350498">
                      <a:extLst>
                        <a:ext uri="{9D8B030D-6E8A-4147-A177-3AD203B41FA5}">
                          <a16:colId xmlns:a16="http://schemas.microsoft.com/office/drawing/2014/main" val="3530602779"/>
                        </a:ext>
                      </a:extLst>
                    </a:gridCol>
                  </a:tblGrid>
                  <a:tr h="47286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Number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</a:t>
                          </a:r>
                          <a:r>
                            <a:rPr lang="en-US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obs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</a:t>
                          </a:r>
                          <a:r>
                            <a:rPr lang="en-US" baseline="-250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exp</a:t>
                          </a:r>
                          <a:endParaRPr lang="en-US" baseline="-25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</a:t>
                          </a:r>
                          <a:r>
                            <a:rPr lang="en-US" i="1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obs</a:t>
                          </a:r>
                          <a:r>
                            <a:rPr lang="en-US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</a:t>
                          </a:r>
                          <a:r>
                            <a:rPr 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–  </a:t>
                          </a:r>
                          <a:r>
                            <a:rPr lang="en-US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</a:t>
                          </a:r>
                          <a:r>
                            <a:rPr lang="en-US" baseline="-250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exp</a:t>
                          </a:r>
                          <a:endParaRPr lang="en-US" baseline="-25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(f</a:t>
                          </a:r>
                          <a:r>
                            <a:rPr lang="en-US" i="1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obs</a:t>
                          </a:r>
                          <a:r>
                            <a:rPr lang="en-US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</a:t>
                          </a:r>
                          <a:r>
                            <a:rPr 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–  </a:t>
                          </a:r>
                          <a:r>
                            <a:rPr lang="en-US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</a:t>
                          </a:r>
                          <a:r>
                            <a:rPr lang="en-US" baseline="-250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exp</a:t>
                          </a:r>
                          <a:r>
                            <a:rPr 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r>
                            <a:rPr lang="en-US" baseline="30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/>
                            <a:t>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8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18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sz="180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8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𝑓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8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𝑜𝑏𝑠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1800" b="0" i="1" smtClean="0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sz="1800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8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𝑓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8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𝑒𝑥𝑝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8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e>
                                    <m:sub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𝑒𝑥𝑝</m:t>
                                      </m:r>
                                    </m:sub>
                                  </m:sSub>
                                </m:den>
                              </m:f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706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303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52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303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47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303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71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0591803"/>
                      </a:ext>
                    </a:extLst>
                  </a:tr>
                  <a:tr h="4303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62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2400494"/>
                      </a:ext>
                    </a:extLst>
                  </a:tr>
                  <a:tr h="4303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33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43472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EC585191-2C9F-FE83-7C0C-C88C3185AA3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41058952"/>
                  </p:ext>
                </p:extLst>
              </p:nvPr>
            </p:nvGraphicFramePr>
            <p:xfrm>
              <a:off x="326072" y="2792470"/>
              <a:ext cx="7509632" cy="326835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79171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33643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041010">
                      <a:extLst>
                        <a:ext uri="{9D8B030D-6E8A-4147-A177-3AD203B41FA5}">
                          <a16:colId xmlns:a16="http://schemas.microsoft.com/office/drawing/2014/main" val="3242491239"/>
                        </a:ext>
                      </a:extLst>
                    </a:gridCol>
                    <a:gridCol w="1223889">
                      <a:extLst>
                        <a:ext uri="{9D8B030D-6E8A-4147-A177-3AD203B41FA5}">
                          <a16:colId xmlns:a16="http://schemas.microsoft.com/office/drawing/2014/main" val="1201382703"/>
                        </a:ext>
                      </a:extLst>
                    </a:gridCol>
                    <a:gridCol w="1378634">
                      <a:extLst>
                        <a:ext uri="{9D8B030D-6E8A-4147-A177-3AD203B41FA5}">
                          <a16:colId xmlns:a16="http://schemas.microsoft.com/office/drawing/2014/main" val="2692106247"/>
                        </a:ext>
                      </a:extLst>
                    </a:gridCol>
                    <a:gridCol w="1350498">
                      <a:extLst>
                        <a:ext uri="{9D8B030D-6E8A-4147-A177-3AD203B41FA5}">
                          <a16:colId xmlns:a16="http://schemas.microsoft.com/office/drawing/2014/main" val="3530602779"/>
                        </a:ext>
                      </a:extLst>
                    </a:gridCol>
                  </a:tblGrid>
                  <a:tr h="646176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Number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</a:t>
                          </a:r>
                          <a:r>
                            <a:rPr lang="en-US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obs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</a:t>
                          </a:r>
                          <a:r>
                            <a:rPr lang="en-US" baseline="-250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exp</a:t>
                          </a:r>
                          <a:endParaRPr lang="en-US" baseline="-25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</a:t>
                          </a:r>
                          <a:r>
                            <a:rPr lang="en-US" i="1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obs</a:t>
                          </a:r>
                          <a:r>
                            <a:rPr lang="en-US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</a:t>
                          </a:r>
                          <a:r>
                            <a:rPr 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–  </a:t>
                          </a:r>
                          <a:r>
                            <a:rPr lang="en-US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</a:t>
                          </a:r>
                          <a:r>
                            <a:rPr lang="en-US" baseline="-250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exp</a:t>
                          </a:r>
                          <a:endParaRPr lang="en-US" baseline="-25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(f</a:t>
                          </a:r>
                          <a:r>
                            <a:rPr lang="en-US" i="1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obs</a:t>
                          </a:r>
                          <a:r>
                            <a:rPr lang="en-US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</a:t>
                          </a:r>
                          <a:r>
                            <a:rPr 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–  </a:t>
                          </a:r>
                          <a:r>
                            <a:rPr lang="en-US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</a:t>
                          </a:r>
                          <a:r>
                            <a:rPr lang="en-US" baseline="-250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exp</a:t>
                          </a:r>
                          <a:r>
                            <a:rPr 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r>
                            <a:rPr lang="en-US" baseline="30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455856" t="-943" r="-1802" b="-41226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706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303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52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303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47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303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71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0591803"/>
                      </a:ext>
                    </a:extLst>
                  </a:tr>
                  <a:tr h="4303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62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2400494"/>
                      </a:ext>
                    </a:extLst>
                  </a:tr>
                  <a:tr h="4303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33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434720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C873A5A0-A54D-92EF-CFFF-A50425A430EE}"/>
              </a:ext>
            </a:extLst>
          </p:cNvPr>
          <p:cNvSpPr txBox="1"/>
          <p:nvPr/>
        </p:nvSpPr>
        <p:spPr>
          <a:xfrm>
            <a:off x="3097236" y="3461928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F4B7299-DEE4-0EEC-1EBB-033DEB30048E}"/>
              </a:ext>
            </a:extLst>
          </p:cNvPr>
          <p:cNvSpPr txBox="1"/>
          <p:nvPr/>
        </p:nvSpPr>
        <p:spPr>
          <a:xfrm>
            <a:off x="3097235" y="3916705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81A4145-A025-FE26-BD54-1005C6BFFBAB}"/>
              </a:ext>
            </a:extLst>
          </p:cNvPr>
          <p:cNvSpPr txBox="1"/>
          <p:nvPr/>
        </p:nvSpPr>
        <p:spPr>
          <a:xfrm>
            <a:off x="3097236" y="4392043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A9D0268-0BE7-88DB-D54B-65E80A77C472}"/>
              </a:ext>
            </a:extLst>
          </p:cNvPr>
          <p:cNvSpPr txBox="1"/>
          <p:nvPr/>
        </p:nvSpPr>
        <p:spPr>
          <a:xfrm>
            <a:off x="3097236" y="4837605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D0152B2-28C4-481E-4739-1D9B9F7FA262}"/>
              </a:ext>
            </a:extLst>
          </p:cNvPr>
          <p:cNvSpPr txBox="1"/>
          <p:nvPr/>
        </p:nvSpPr>
        <p:spPr>
          <a:xfrm>
            <a:off x="3097236" y="5228757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FAE883E-615E-86F1-918C-16540EA32E26}"/>
              </a:ext>
            </a:extLst>
          </p:cNvPr>
          <p:cNvSpPr txBox="1"/>
          <p:nvPr/>
        </p:nvSpPr>
        <p:spPr>
          <a:xfrm>
            <a:off x="3097236" y="5619909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989AB7E-C284-4D03-8B70-9FF1170C90EF}"/>
              </a:ext>
            </a:extLst>
          </p:cNvPr>
          <p:cNvSpPr txBox="1"/>
          <p:nvPr/>
        </p:nvSpPr>
        <p:spPr>
          <a:xfrm>
            <a:off x="4144105" y="3453227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800" dirty="0">
                <a:solidFill>
                  <a:schemeClr val="dk1"/>
                </a:solidFill>
                <a:latin typeface="+mn-lt"/>
              </a:rPr>
              <a:t>-15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BAE3594-3B99-3804-9236-85673AEE5930}"/>
              </a:ext>
            </a:extLst>
          </p:cNvPr>
          <p:cNvSpPr txBox="1"/>
          <p:nvPr/>
        </p:nvSpPr>
        <p:spPr>
          <a:xfrm>
            <a:off x="4144104" y="3908004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800" dirty="0">
                <a:solidFill>
                  <a:schemeClr val="dk1"/>
                </a:solidFill>
                <a:latin typeface="+mn-lt"/>
              </a:rPr>
              <a:t>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47F3012-E90B-A7AC-F746-026F7EB68542}"/>
              </a:ext>
            </a:extLst>
          </p:cNvPr>
          <p:cNvSpPr txBox="1"/>
          <p:nvPr/>
        </p:nvSpPr>
        <p:spPr>
          <a:xfrm>
            <a:off x="4144105" y="4383342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800" dirty="0">
                <a:solidFill>
                  <a:schemeClr val="dk1"/>
                </a:solidFill>
                <a:latin typeface="+mn-lt"/>
              </a:rPr>
              <a:t>-3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A32B9A8-8E3A-18D7-E049-52663CECCB13}"/>
              </a:ext>
            </a:extLst>
          </p:cNvPr>
          <p:cNvSpPr txBox="1"/>
          <p:nvPr/>
        </p:nvSpPr>
        <p:spPr>
          <a:xfrm>
            <a:off x="4144105" y="4828904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800" dirty="0">
                <a:solidFill>
                  <a:schemeClr val="dk1"/>
                </a:solidFill>
                <a:latin typeface="+mn-lt"/>
              </a:rPr>
              <a:t>21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E537826-F13E-F467-5915-871B4DFE1450}"/>
              </a:ext>
            </a:extLst>
          </p:cNvPr>
          <p:cNvSpPr txBox="1"/>
          <p:nvPr/>
        </p:nvSpPr>
        <p:spPr>
          <a:xfrm>
            <a:off x="4144105" y="5220056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800" dirty="0">
                <a:solidFill>
                  <a:schemeClr val="dk1"/>
                </a:solidFill>
                <a:latin typeface="+mn-lt"/>
              </a:rPr>
              <a:t>12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4FF23C9-F044-E502-E346-5D8A37A1EEF5}"/>
              </a:ext>
            </a:extLst>
          </p:cNvPr>
          <p:cNvSpPr txBox="1"/>
          <p:nvPr/>
        </p:nvSpPr>
        <p:spPr>
          <a:xfrm>
            <a:off x="4144105" y="5611208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800" dirty="0">
                <a:solidFill>
                  <a:schemeClr val="dk1"/>
                </a:solidFill>
                <a:latin typeface="+mn-lt"/>
              </a:rPr>
              <a:t>-17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96DDB32-448C-C21E-0E14-6B3B7A831F9D}"/>
              </a:ext>
            </a:extLst>
          </p:cNvPr>
          <p:cNvSpPr txBox="1"/>
          <p:nvPr/>
        </p:nvSpPr>
        <p:spPr>
          <a:xfrm>
            <a:off x="5386751" y="3442974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800" dirty="0">
                <a:solidFill>
                  <a:schemeClr val="dk1"/>
                </a:solidFill>
                <a:latin typeface="+mn-lt"/>
              </a:rPr>
              <a:t>225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BFC6260-7A61-3691-60FA-B5476758ED4F}"/>
              </a:ext>
            </a:extLst>
          </p:cNvPr>
          <p:cNvSpPr txBox="1"/>
          <p:nvPr/>
        </p:nvSpPr>
        <p:spPr>
          <a:xfrm>
            <a:off x="5386750" y="3897751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800" dirty="0">
                <a:solidFill>
                  <a:schemeClr val="dk1"/>
                </a:solidFill>
                <a:latin typeface="+mn-lt"/>
              </a:rPr>
              <a:t>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338BED1-BF97-EF59-5CF5-E7F5EBDC31CB}"/>
              </a:ext>
            </a:extLst>
          </p:cNvPr>
          <p:cNvSpPr txBox="1"/>
          <p:nvPr/>
        </p:nvSpPr>
        <p:spPr>
          <a:xfrm>
            <a:off x="5386751" y="4373089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800" dirty="0">
                <a:solidFill>
                  <a:schemeClr val="dk1"/>
                </a:solidFill>
                <a:latin typeface="+mn-lt"/>
              </a:rPr>
              <a:t>9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23DEF37-D55C-F1F9-EDD9-F9DEBDAF32FA}"/>
              </a:ext>
            </a:extLst>
          </p:cNvPr>
          <p:cNvSpPr txBox="1"/>
          <p:nvPr/>
        </p:nvSpPr>
        <p:spPr>
          <a:xfrm>
            <a:off x="5386751" y="4818651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800" dirty="0">
                <a:solidFill>
                  <a:schemeClr val="dk1"/>
                </a:solidFill>
                <a:latin typeface="+mn-lt"/>
              </a:rPr>
              <a:t>441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6CAB1BE-47FC-3FDC-9D67-84BB4E87AA30}"/>
              </a:ext>
            </a:extLst>
          </p:cNvPr>
          <p:cNvSpPr txBox="1"/>
          <p:nvPr/>
        </p:nvSpPr>
        <p:spPr>
          <a:xfrm>
            <a:off x="5386751" y="5209803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800" dirty="0">
                <a:solidFill>
                  <a:schemeClr val="dk1"/>
                </a:solidFill>
                <a:latin typeface="+mn-lt"/>
              </a:rPr>
              <a:t>144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7CB8EB5-BBEA-EEC2-9C10-2AB6C0EDC69E}"/>
              </a:ext>
            </a:extLst>
          </p:cNvPr>
          <p:cNvSpPr txBox="1"/>
          <p:nvPr/>
        </p:nvSpPr>
        <p:spPr>
          <a:xfrm>
            <a:off x="5386751" y="5600955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800" dirty="0">
                <a:solidFill>
                  <a:schemeClr val="dk1"/>
                </a:solidFill>
                <a:latin typeface="+mn-lt"/>
              </a:rPr>
              <a:t>289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39486B9-C947-D27A-A5A3-B4BA3C8094FD}"/>
              </a:ext>
            </a:extLst>
          </p:cNvPr>
          <p:cNvSpPr txBox="1"/>
          <p:nvPr/>
        </p:nvSpPr>
        <p:spPr>
          <a:xfrm>
            <a:off x="6822831" y="3448135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4.5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5E9B75A-A253-D5A0-2DF4-083CF53FAFED}"/>
              </a:ext>
            </a:extLst>
          </p:cNvPr>
          <p:cNvSpPr txBox="1"/>
          <p:nvPr/>
        </p:nvSpPr>
        <p:spPr>
          <a:xfrm>
            <a:off x="6822830" y="3902912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0.08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6000591-3303-B3E9-55B6-892380BE2C82}"/>
              </a:ext>
            </a:extLst>
          </p:cNvPr>
          <p:cNvSpPr txBox="1"/>
          <p:nvPr/>
        </p:nvSpPr>
        <p:spPr>
          <a:xfrm>
            <a:off x="6822831" y="4378250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0.18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9C9E3F8-CED0-DD8C-438C-2C2635518510}"/>
              </a:ext>
            </a:extLst>
          </p:cNvPr>
          <p:cNvSpPr txBox="1"/>
          <p:nvPr/>
        </p:nvSpPr>
        <p:spPr>
          <a:xfrm>
            <a:off x="6822831" y="4823812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8.82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A0E8431-ABE5-10EA-448C-3776E7F830FE}"/>
              </a:ext>
            </a:extLst>
          </p:cNvPr>
          <p:cNvSpPr txBox="1"/>
          <p:nvPr/>
        </p:nvSpPr>
        <p:spPr>
          <a:xfrm>
            <a:off x="6822831" y="5214964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2.88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075156A-49C6-D403-F2C8-2004BF9B7A8E}"/>
              </a:ext>
            </a:extLst>
          </p:cNvPr>
          <p:cNvSpPr txBox="1"/>
          <p:nvPr/>
        </p:nvSpPr>
        <p:spPr>
          <a:xfrm>
            <a:off x="6822831" y="5606116"/>
            <a:ext cx="686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5.78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FEFEA34-13DA-4D73-E392-442A368B9BF2}"/>
              </a:ext>
            </a:extLst>
          </p:cNvPr>
          <p:cNvSpPr txBox="1"/>
          <p:nvPr/>
        </p:nvSpPr>
        <p:spPr>
          <a:xfrm>
            <a:off x="5471158" y="6003003"/>
            <a:ext cx="102577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Total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C58AC9E-B624-F33F-5A18-6CF01A80587E}"/>
              </a:ext>
            </a:extLst>
          </p:cNvPr>
          <p:cNvSpPr txBox="1"/>
          <p:nvPr/>
        </p:nvSpPr>
        <p:spPr>
          <a:xfrm>
            <a:off x="6657538" y="6008164"/>
            <a:ext cx="8804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dk1"/>
                </a:solidFill>
                <a:latin typeface="+mn-lt"/>
              </a:rPr>
              <a:t>22.24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AAD9B157-A987-D4F8-CBA5-9C7C777EEC75}"/>
                  </a:ext>
                </a:extLst>
              </p:cNvPr>
              <p:cNvSpPr txBox="1"/>
              <p:nvPr/>
            </p:nvSpPr>
            <p:spPr>
              <a:xfrm>
                <a:off x="4078612" y="6320132"/>
                <a:ext cx="1761980" cy="41229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𝑐𝑎𝑙𝑐</m:t>
                        </m:r>
                      </m:sub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000" dirty="0"/>
                  <a:t> </a:t>
                </a:r>
                <a:r>
                  <a:rPr lang="en-GB" sz="2000" dirty="0">
                    <a:latin typeface="+mn-lt"/>
                  </a:rPr>
                  <a:t>22.24</a:t>
                </a:r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AAD9B157-A987-D4F8-CBA5-9C7C777EEC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8612" y="6320132"/>
                <a:ext cx="1761980" cy="412292"/>
              </a:xfrm>
              <a:prstGeom prst="rect">
                <a:avLst/>
              </a:prstGeom>
              <a:blipFill>
                <a:blip r:embed="rId7"/>
                <a:stretch>
                  <a:fillRect t="-5970" r="-1384" b="-268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Rectangle 44">
            <a:extLst>
              <a:ext uri="{FF2B5EF4-FFF2-40B4-BE49-F238E27FC236}">
                <a16:creationId xmlns:a16="http://schemas.microsoft.com/office/drawing/2014/main" id="{06791899-6DF9-002B-9ECB-548C2B339404}"/>
              </a:ext>
            </a:extLst>
          </p:cNvPr>
          <p:cNvSpPr/>
          <p:nvPr/>
        </p:nvSpPr>
        <p:spPr>
          <a:xfrm>
            <a:off x="2855742" y="2669857"/>
            <a:ext cx="4979962" cy="34167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861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5" grpId="0"/>
      <p:bldP spid="6" grpId="0"/>
      <p:bldP spid="13" grpId="0"/>
      <p:bldP spid="14" grpId="0"/>
      <p:bldP spid="15" grpId="0"/>
      <p:bldP spid="20" grpId="0"/>
      <p:bldP spid="21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4" grpId="0"/>
      <p:bldP spid="4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91754"/>
            <a:ext cx="7772400" cy="680103"/>
          </a:xfrm>
        </p:spPr>
        <p:txBody>
          <a:bodyPr>
            <a:normAutofit fontScale="90000"/>
          </a:bodyPr>
          <a:lstStyle/>
          <a:p>
            <a:r>
              <a:rPr lang="en-US" dirty="0"/>
              <a:t>Hypothesis Testing</a:t>
            </a:r>
          </a:p>
        </p:txBody>
      </p:sp>
      <p:sp>
        <p:nvSpPr>
          <p:cNvPr id="7" name="Rectangle 6"/>
          <p:cNvSpPr/>
          <p:nvPr/>
        </p:nvSpPr>
        <p:spPr>
          <a:xfrm>
            <a:off x="438615" y="740522"/>
            <a:ext cx="16585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+mn-lt"/>
              </a:rPr>
              <a:t>Example:</a:t>
            </a:r>
          </a:p>
        </p:txBody>
      </p:sp>
      <p:sp>
        <p:nvSpPr>
          <p:cNvPr id="8" name="Rectangle 7"/>
          <p:cNvSpPr/>
          <p:nvPr/>
        </p:nvSpPr>
        <p:spPr>
          <a:xfrm>
            <a:off x="753587" y="1145362"/>
            <a:ext cx="79472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Ryan wonders whether the die he was given is fair. </a:t>
            </a:r>
          </a:p>
        </p:txBody>
      </p:sp>
      <p:sp>
        <p:nvSpPr>
          <p:cNvPr id="18" name="Rectangle 17">
            <a:hlinkClick r:id="rId3"/>
            <a:extLst>
              <a:ext uri="{FF2B5EF4-FFF2-40B4-BE49-F238E27FC236}">
                <a16:creationId xmlns:a16="http://schemas.microsoft.com/office/drawing/2014/main" id="{97A9E3FA-3DA8-4333-81DA-FEC23A81738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Rectangle 18">
            <a:hlinkClick r:id="rId3"/>
            <a:extLst>
              <a:ext uri="{FF2B5EF4-FFF2-40B4-BE49-F238E27FC236}">
                <a16:creationId xmlns:a16="http://schemas.microsoft.com/office/drawing/2014/main" id="{4DE46536-9953-4767-AC5E-E770656A5F68}"/>
              </a:ext>
            </a:extLst>
          </p:cNvPr>
          <p:cNvSpPr/>
          <p:nvPr/>
        </p:nvSpPr>
        <p:spPr>
          <a:xfrm>
            <a:off x="800100" y="6553203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98057F5-7800-8622-E9CF-FFEAB1507043}"/>
              </a:ext>
            </a:extLst>
          </p:cNvPr>
          <p:cNvSpPr/>
          <p:nvPr/>
        </p:nvSpPr>
        <p:spPr>
          <a:xfrm>
            <a:off x="753587" y="1535425"/>
            <a:ext cx="82403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He rolls it 300 times. His results are shown in the table.</a:t>
            </a:r>
          </a:p>
        </p:txBody>
      </p: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5490AB0A-14C1-FF35-060B-8A1E39B0C9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1623587"/>
              </p:ext>
            </p:extLst>
          </p:nvPr>
        </p:nvGraphicFramePr>
        <p:xfrm>
          <a:off x="430306" y="3159609"/>
          <a:ext cx="2509842" cy="3095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2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75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28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Frequency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64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91803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2400494"/>
                  </a:ext>
                </a:extLst>
              </a:tr>
              <a:tr h="43030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34720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1F19C1E8-7409-BF4F-74DE-326E29D323E0}"/>
                  </a:ext>
                </a:extLst>
              </p:cNvPr>
              <p:cNvSpPr/>
              <p:nvPr/>
            </p:nvSpPr>
            <p:spPr>
              <a:xfrm>
                <a:off x="580085" y="1980532"/>
                <a:ext cx="8413860" cy="8148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200" dirty="0">
                    <a:latin typeface="+mn-lt"/>
                  </a:rPr>
                  <a:t>After finding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𝑐𝑎𝑙𝑐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sz="2200" dirty="0">
                    <a:latin typeface="+mn-lt"/>
                  </a:rPr>
                  <a:t> </a:t>
                </a:r>
                <a:r>
                  <a:rPr lang="en-US" sz="2200" dirty="0">
                    <a:cs typeface="Times New Roman" panose="02020603050405020304" pitchFamily="18" charset="0"/>
                  </a:rPr>
                  <a:t>=</a:t>
                </a:r>
                <a:r>
                  <a:rPr lang="en-US" sz="2200" dirty="0">
                    <a:latin typeface="+mn-lt"/>
                  </a:rPr>
                  <a:t> 22.24 we have to determine if we accept the null hypothesis that the die is fair  </a:t>
                </a: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1F19C1E8-7409-BF4F-74DE-326E29D323E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085" y="1980532"/>
                <a:ext cx="8413860" cy="814838"/>
              </a:xfrm>
              <a:prstGeom prst="rect">
                <a:avLst/>
              </a:prstGeom>
              <a:blipFill>
                <a:blip r:embed="rId4"/>
                <a:stretch>
                  <a:fillRect l="-942" t="-746" r="-290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FCE4A63A-1A93-8026-355F-6BE4BAD4C558}"/>
              </a:ext>
            </a:extLst>
          </p:cNvPr>
          <p:cNvSpPr/>
          <p:nvPr/>
        </p:nvSpPr>
        <p:spPr>
          <a:xfrm>
            <a:off x="4552862" y="2818194"/>
            <a:ext cx="28244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Degrees of freedom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5D81D13E-D215-E66C-F260-8C262C5A9FFB}"/>
                  </a:ext>
                </a:extLst>
              </p:cNvPr>
              <p:cNvSpPr/>
              <p:nvPr/>
            </p:nvSpPr>
            <p:spPr>
              <a:xfrm>
                <a:off x="5595649" y="91754"/>
                <a:ext cx="3349352" cy="9750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𝑐𝑎𝑙𝑐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0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20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  <m:sub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𝑜𝑏𝑠</m:t>
                                          </m:r>
                                        </m:sub>
                                      </m:sSub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  <m:sub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𝑒𝑥𝑝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sSub>
                                <m:sSubPr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𝑒𝑥𝑝</m:t>
                                  </m:r>
                                </m:sub>
                              </m:sSub>
                            </m:den>
                          </m:f>
                        </m:e>
                      </m:nary>
                    </m:oMath>
                  </m:oMathPara>
                </a14:m>
                <a:endParaRPr lang="en-US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5D81D13E-D215-E66C-F260-8C262C5A9FF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5649" y="91754"/>
                <a:ext cx="3349352" cy="9750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11711D2-7CE9-97F8-66A3-C1D629805E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0909855"/>
              </p:ext>
            </p:extLst>
          </p:nvPr>
        </p:nvGraphicFramePr>
        <p:xfrm>
          <a:off x="430306" y="3070926"/>
          <a:ext cx="3947951" cy="3386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5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63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2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33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9644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Degrees of freedom (</a:t>
                      </a:r>
                      <a:r>
                        <a:rPr lang="en-US" sz="1600" dirty="0" err="1"/>
                        <a:t>df</a:t>
                      </a:r>
                      <a:r>
                        <a:rPr lang="en-US" sz="1600" dirty="0"/>
                        <a:t>)</a:t>
                      </a:r>
                    </a:p>
                  </a:txBody>
                  <a:tcPr marT="0" marB="0"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Significance level</a:t>
                      </a:r>
                    </a:p>
                  </a:txBody>
                  <a:tcPr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047"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10%</a:t>
                      </a:r>
                    </a:p>
                  </a:txBody>
                  <a:tcPr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1%</a:t>
                      </a:r>
                    </a:p>
                  </a:txBody>
                  <a:tcPr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81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2.71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3.84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6.63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1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4.61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5.99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9.21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404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6.25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7.81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11.34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493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7.78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9.49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13.28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28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9.24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11.07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15.09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728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10.64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12.59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16.81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915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12.02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14.07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18.48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493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13.36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15.51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20.09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370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14.68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16.92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21.67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135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15.99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18.31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23.21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2581B03A-5265-01BC-3E5F-ACFE49B36E23}"/>
              </a:ext>
            </a:extLst>
          </p:cNvPr>
          <p:cNvSpPr/>
          <p:nvPr/>
        </p:nvSpPr>
        <p:spPr>
          <a:xfrm>
            <a:off x="4620529" y="3246922"/>
            <a:ext cx="409316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>
                <a:latin typeface="+mn-lt"/>
              </a:rPr>
              <a:t>df</a:t>
            </a:r>
            <a:r>
              <a:rPr lang="en-US" sz="2000" dirty="0">
                <a:latin typeface="+mn-lt"/>
              </a:rPr>
              <a:t> = number of categories - 1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B2FCAB4-840C-0411-585E-93078A3EF1DE}"/>
              </a:ext>
            </a:extLst>
          </p:cNvPr>
          <p:cNvSpPr/>
          <p:nvPr/>
        </p:nvSpPr>
        <p:spPr>
          <a:xfrm>
            <a:off x="4653940" y="3770659"/>
            <a:ext cx="228722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>
                <a:latin typeface="+mn-lt"/>
              </a:rPr>
              <a:t>df</a:t>
            </a:r>
            <a:r>
              <a:rPr lang="en-US" sz="2000" dirty="0">
                <a:latin typeface="+mn-lt"/>
              </a:rPr>
              <a:t> = 6 – 1 = 5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CA03D1-B0FB-9149-558F-FAE267CC3A5A}"/>
              </a:ext>
            </a:extLst>
          </p:cNvPr>
          <p:cNvSpPr/>
          <p:nvPr/>
        </p:nvSpPr>
        <p:spPr>
          <a:xfrm>
            <a:off x="4648664" y="4270897"/>
            <a:ext cx="35540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Significance level (</a:t>
            </a:r>
            <a:r>
              <a:rPr lang="en-US" sz="2000" dirty="0">
                <a:latin typeface="Symbol" panose="05050102010706020507" pitchFamily="18" charset="2"/>
              </a:rPr>
              <a:t>a</a:t>
            </a:r>
            <a:r>
              <a:rPr lang="en-US" sz="2000" dirty="0">
                <a:latin typeface="+mn-lt"/>
              </a:rPr>
              <a:t>) = 5%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EBB6122-EABD-62AE-2964-1A65FEF9CA3F}"/>
              </a:ext>
            </a:extLst>
          </p:cNvPr>
          <p:cNvCxnSpPr>
            <a:cxnSpLocks/>
          </p:cNvCxnSpPr>
          <p:nvPr/>
        </p:nvCxnSpPr>
        <p:spPr>
          <a:xfrm flipH="1">
            <a:off x="1267885" y="4029088"/>
            <a:ext cx="4869337" cy="883406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78A6A16-2847-9111-4E6E-9095E1C559B0}"/>
              </a:ext>
            </a:extLst>
          </p:cNvPr>
          <p:cNvCxnSpPr>
            <a:cxnSpLocks/>
          </p:cNvCxnSpPr>
          <p:nvPr/>
        </p:nvCxnSpPr>
        <p:spPr>
          <a:xfrm flipH="1">
            <a:off x="3537577" y="4605194"/>
            <a:ext cx="3403588" cy="350756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1">
            <a:extLst>
              <a:ext uri="{FF2B5EF4-FFF2-40B4-BE49-F238E27FC236}">
                <a16:creationId xmlns:a16="http://schemas.microsoft.com/office/drawing/2014/main" id="{79A65718-A0CA-F58A-D451-805204631902}"/>
              </a:ext>
            </a:extLst>
          </p:cNvPr>
          <p:cNvSpPr/>
          <p:nvPr/>
        </p:nvSpPr>
        <p:spPr>
          <a:xfrm>
            <a:off x="2902616" y="4862099"/>
            <a:ext cx="705453" cy="278156"/>
          </a:xfrm>
          <a:prstGeom prst="round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405614B1-0CF8-EC70-FA85-E836BED6A9EA}"/>
                  </a:ext>
                </a:extLst>
              </p:cNvPr>
              <p:cNvSpPr txBox="1"/>
              <p:nvPr/>
            </p:nvSpPr>
            <p:spPr>
              <a:xfrm>
                <a:off x="5092357" y="4659847"/>
                <a:ext cx="1696529" cy="47628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𝑐𝑎𝑙𝑐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sz="2200" dirty="0">
                    <a:latin typeface="+mn-lt"/>
                  </a:rPr>
                  <a:t> </a:t>
                </a:r>
                <a:r>
                  <a:rPr lang="en-US" sz="2200" dirty="0">
                    <a:cs typeface="Times New Roman" panose="02020603050405020304" pitchFamily="18" charset="0"/>
                  </a:rPr>
                  <a:t>&gt;</a:t>
                </a:r>
                <a:r>
                  <a:rPr lang="en-US" sz="2200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𝑟𝑖𝑡</m:t>
                        </m:r>
                      </m:sub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sz="2200" dirty="0">
                    <a:latin typeface="+mn-lt"/>
                  </a:rPr>
                  <a:t> </a:t>
                </a:r>
                <a:endParaRPr lang="en-GB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405614B1-0CF8-EC70-FA85-E836BED6A9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2357" y="4659847"/>
                <a:ext cx="1696529" cy="476284"/>
              </a:xfrm>
              <a:prstGeom prst="rect">
                <a:avLst/>
              </a:prstGeom>
              <a:blipFill>
                <a:blip r:embed="rId6"/>
                <a:stretch>
                  <a:fillRect b="-227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7EC02529-C228-D601-7A46-67D88FA53842}"/>
                  </a:ext>
                </a:extLst>
              </p:cNvPr>
              <p:cNvSpPr txBox="1"/>
              <p:nvPr/>
            </p:nvSpPr>
            <p:spPr>
              <a:xfrm>
                <a:off x="5075104" y="5140255"/>
                <a:ext cx="1696529" cy="47628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𝑐𝑎𝑙𝑐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sz="2200" dirty="0">
                    <a:latin typeface="+mn-lt"/>
                  </a:rPr>
                  <a:t> </a:t>
                </a:r>
                <a:r>
                  <a:rPr lang="en-US" sz="2200" dirty="0">
                    <a:cs typeface="Times New Roman" panose="02020603050405020304" pitchFamily="18" charset="0"/>
                  </a:rPr>
                  <a:t>&lt;</a:t>
                </a:r>
                <a:r>
                  <a:rPr lang="en-US" sz="2200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𝑟𝑖𝑡</m:t>
                        </m:r>
                      </m:sub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sz="2200" dirty="0">
                    <a:latin typeface="+mn-lt"/>
                  </a:rPr>
                  <a:t> </a:t>
                </a:r>
                <a:endParaRPr lang="en-GB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7EC02529-C228-D601-7A46-67D88FA538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5104" y="5140255"/>
                <a:ext cx="1696529" cy="476284"/>
              </a:xfrm>
              <a:prstGeom prst="rect">
                <a:avLst/>
              </a:prstGeom>
              <a:blipFill>
                <a:blip r:embed="rId7"/>
                <a:stretch>
                  <a:fillRect t="-1282" b="-243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ectangle 25">
            <a:extLst>
              <a:ext uri="{FF2B5EF4-FFF2-40B4-BE49-F238E27FC236}">
                <a16:creationId xmlns:a16="http://schemas.microsoft.com/office/drawing/2014/main" id="{2636E5D4-D406-2F5E-09AE-AF1F5330C55B}"/>
              </a:ext>
            </a:extLst>
          </p:cNvPr>
          <p:cNvSpPr/>
          <p:nvPr/>
        </p:nvSpPr>
        <p:spPr>
          <a:xfrm>
            <a:off x="7023865" y="4792858"/>
            <a:ext cx="211227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Reject </a:t>
            </a:r>
            <a:r>
              <a:rPr lang="en-US" sz="2000" dirty="0">
                <a:cs typeface="Times New Roman" panose="02020603050405020304" pitchFamily="18" charset="0"/>
              </a:rPr>
              <a:t>H</a:t>
            </a:r>
            <a:r>
              <a:rPr lang="en-US" sz="2000" baseline="-25000" dirty="0"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816D14F-9EDE-8D4A-8E73-2EE143DD64D2}"/>
              </a:ext>
            </a:extLst>
          </p:cNvPr>
          <p:cNvSpPr/>
          <p:nvPr/>
        </p:nvSpPr>
        <p:spPr>
          <a:xfrm>
            <a:off x="7006613" y="5276012"/>
            <a:ext cx="204460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Accept </a:t>
            </a:r>
            <a:r>
              <a:rPr lang="en-US" sz="2000" dirty="0">
                <a:cs typeface="Times New Roman" panose="02020603050405020304" pitchFamily="18" charset="0"/>
              </a:rPr>
              <a:t>H</a:t>
            </a:r>
            <a:r>
              <a:rPr lang="en-US" sz="2000" baseline="-25000" dirty="0"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EC9AE8A-337B-431D-B846-1CD48408A524}"/>
              </a:ext>
            </a:extLst>
          </p:cNvPr>
          <p:cNvSpPr/>
          <p:nvPr/>
        </p:nvSpPr>
        <p:spPr>
          <a:xfrm>
            <a:off x="4582202" y="4793705"/>
            <a:ext cx="78533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If</a:t>
            </a:r>
            <a:endParaRPr lang="en-US" sz="2000" baseline="-25000" dirty="0">
              <a:cs typeface="Times New Roman" panose="02020603050405020304" pitchFamily="18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D108DC3-1DEB-1B69-5AAF-01C4402AD605}"/>
              </a:ext>
            </a:extLst>
          </p:cNvPr>
          <p:cNvSpPr/>
          <p:nvPr/>
        </p:nvSpPr>
        <p:spPr>
          <a:xfrm>
            <a:off x="4572000" y="5235350"/>
            <a:ext cx="78533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If</a:t>
            </a:r>
            <a:endParaRPr lang="en-US" sz="2000" baseline="-25000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C71EE36A-49CC-2F0C-BDDD-9B724E28B434}"/>
                  </a:ext>
                </a:extLst>
              </p:cNvPr>
              <p:cNvSpPr txBox="1"/>
              <p:nvPr/>
            </p:nvSpPr>
            <p:spPr>
              <a:xfrm>
                <a:off x="4964666" y="5676718"/>
                <a:ext cx="2412597" cy="4531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22.24</m:t>
                    </m:r>
                  </m:oMath>
                </a14:m>
                <a:r>
                  <a:rPr lang="en-US" sz="2200" dirty="0">
                    <a:latin typeface="+mn-lt"/>
                  </a:rPr>
                  <a:t> </a:t>
                </a:r>
                <a:r>
                  <a:rPr lang="en-US" sz="2200" dirty="0">
                    <a:cs typeface="Times New Roman" panose="02020603050405020304" pitchFamily="18" charset="0"/>
                  </a:rPr>
                  <a:t>&gt;</a:t>
                </a:r>
                <a:r>
                  <a:rPr lang="en-US" sz="2200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1.07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C71EE36A-49CC-2F0C-BDDD-9B724E28B4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4666" y="5676718"/>
                <a:ext cx="2412597" cy="453137"/>
              </a:xfrm>
              <a:prstGeom prst="rect">
                <a:avLst/>
              </a:prstGeom>
              <a:blipFill>
                <a:blip r:embed="rId8"/>
                <a:stretch>
                  <a:fillRect l="-505" t="-5333" b="-25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>
            <a:extLst>
              <a:ext uri="{FF2B5EF4-FFF2-40B4-BE49-F238E27FC236}">
                <a16:creationId xmlns:a16="http://schemas.microsoft.com/office/drawing/2014/main" id="{6315A275-5268-5B61-344E-D02EACEB6289}"/>
              </a:ext>
            </a:extLst>
          </p:cNvPr>
          <p:cNvSpPr/>
          <p:nvPr/>
        </p:nvSpPr>
        <p:spPr>
          <a:xfrm>
            <a:off x="7021063" y="5703231"/>
            <a:ext cx="211227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Reject </a:t>
            </a:r>
            <a:r>
              <a:rPr lang="en-US" sz="2000" dirty="0">
                <a:cs typeface="Times New Roman" panose="02020603050405020304" pitchFamily="18" charset="0"/>
              </a:rPr>
              <a:t>H</a:t>
            </a:r>
            <a:r>
              <a:rPr lang="en-US" sz="2000" baseline="-25000" dirty="0"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11463E3-B196-BB78-966F-C0373AF7D73C}"/>
              </a:ext>
            </a:extLst>
          </p:cNvPr>
          <p:cNvSpPr txBox="1"/>
          <p:nvPr/>
        </p:nvSpPr>
        <p:spPr>
          <a:xfrm>
            <a:off x="4405659" y="6103341"/>
            <a:ext cx="379704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We reject our null hypothesis </a:t>
            </a:r>
            <a:r>
              <a:rPr lang="en-US" sz="2000" i="1" dirty="0">
                <a:cs typeface="Times New Roman" panose="02020603050405020304" pitchFamily="18" charset="0"/>
              </a:rPr>
              <a:t>H</a:t>
            </a:r>
            <a:r>
              <a:rPr lang="en-US" sz="2000" baseline="-25000" dirty="0">
                <a:cs typeface="Times New Roman" panose="02020603050405020304" pitchFamily="18" charset="0"/>
              </a:rPr>
              <a:t>0</a:t>
            </a:r>
            <a:r>
              <a:rPr lang="en-US" sz="2000" dirty="0">
                <a:latin typeface="+mn-lt"/>
              </a:rPr>
              <a:t> is that the die is fair.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464193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9" grpId="0"/>
      <p:bldP spid="4" grpId="0"/>
      <p:bldP spid="5" grpId="0"/>
      <p:bldP spid="6" grpId="0"/>
      <p:bldP spid="15" grpId="0" animBg="1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_IBAA" id="{6ADC0F22-E213-402E-8B07-8ABD4CD42FB9}" vid="{34CA1712-6305-4A55-BB9B-2B838D6F99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3_IBAI</Template>
  <TotalTime>9937</TotalTime>
  <Words>2182</Words>
  <Application>Microsoft Office PowerPoint</Application>
  <PresentationFormat>On-screen Show (4:3)</PresentationFormat>
  <Paragraphs>636</Paragraphs>
  <Slides>22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</vt:lpstr>
      <vt:lpstr>Brush Script Std</vt:lpstr>
      <vt:lpstr>Calibri</vt:lpstr>
      <vt:lpstr>Cambria Math</vt:lpstr>
      <vt:lpstr>Comic Sans MS</vt:lpstr>
      <vt:lpstr>Symbol</vt:lpstr>
      <vt:lpstr>Times New Roman</vt:lpstr>
      <vt:lpstr>Wingdings 2</vt:lpstr>
      <vt:lpstr>Theme1</vt:lpstr>
      <vt:lpstr>The Chi-squared (2)  Goodness of fit test </vt:lpstr>
      <vt:lpstr>Forming a hypothesis</vt:lpstr>
      <vt:lpstr>Forming a hypothesis</vt:lpstr>
      <vt:lpstr>Forming a hypothesis</vt:lpstr>
      <vt:lpstr>Hypothesis Testing</vt:lpstr>
      <vt:lpstr>Hypothesis Testing</vt:lpstr>
      <vt:lpstr>Hypothesis Testing</vt:lpstr>
      <vt:lpstr>Hypothesis Testing</vt:lpstr>
      <vt:lpstr>Hypothesis Testing</vt:lpstr>
      <vt:lpstr>Hypothesis Testing</vt:lpstr>
      <vt:lpstr>Hypothesis Testing</vt:lpstr>
      <vt:lpstr>Hypothesis Testing</vt:lpstr>
      <vt:lpstr>Hypothesis Testing</vt:lpstr>
      <vt:lpstr>Hypothesis Testing</vt:lpstr>
      <vt:lpstr>Hypothesis Testing</vt:lpstr>
      <vt:lpstr>Hypothesis Testing</vt:lpstr>
      <vt:lpstr>Hypothesis Testing</vt:lpstr>
      <vt:lpstr>Hypothesis Testing</vt:lpstr>
      <vt:lpstr>Hypothesis Testing</vt:lpstr>
      <vt:lpstr>Summary of the 2 (chi-squared) Goodness of fit test </vt:lpstr>
      <vt:lpstr>Summary of the 2 (chi-squared) Goodness of fit test </vt:lpstr>
      <vt:lpstr>PowerPoint Presentation</vt:lpstr>
    </vt:vector>
  </TitlesOfParts>
  <Company>MLC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Statistics 2 – (Two Variable)</dc:title>
  <dc:creator>Mathssupport</dc:creator>
  <cp:lastModifiedBy>Orlando Hurtado</cp:lastModifiedBy>
  <cp:revision>144</cp:revision>
  <dcterms:created xsi:type="dcterms:W3CDTF">2010-01-26T22:27:49Z</dcterms:created>
  <dcterms:modified xsi:type="dcterms:W3CDTF">2023-08-13T08:19:34Z</dcterms:modified>
</cp:coreProperties>
</file>