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6" r:id="rId3"/>
    <p:sldId id="325" r:id="rId4"/>
    <p:sldId id="331" r:id="rId5"/>
    <p:sldId id="328" r:id="rId6"/>
    <p:sldId id="329" r:id="rId7"/>
    <p:sldId id="330" r:id="rId8"/>
    <p:sldId id="332" r:id="rId9"/>
    <p:sldId id="334" r:id="rId10"/>
    <p:sldId id="333" r:id="rId11"/>
    <p:sldId id="335" r:id="rId12"/>
    <p:sldId id="317" r:id="rId1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99"/>
    <a:srgbClr val="99CCFF"/>
    <a:srgbClr val="FF7C80"/>
    <a:srgbClr val="33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B19CAC-4ADF-40D9-80E2-CF329D1A44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51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0EA90-397B-41BE-BFFD-EAEE08333F1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3FFAF-1E6C-494C-BB6B-3F3017F4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6D3DE5-514F-4ADB-AB8E-795063092085}" type="slidenum">
              <a:rPr lang="en-GB" altLang="en-US" sz="1200">
                <a:solidFill>
                  <a:schemeClr val="tx1"/>
                </a:solidFill>
              </a:rPr>
              <a:pPr/>
              <a:t>3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88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6D3DE5-514F-4ADB-AB8E-795063092085}" type="slidenum">
              <a:rPr lang="en-GB" altLang="en-US" sz="1200">
                <a:solidFill>
                  <a:schemeClr val="tx1"/>
                </a:solidFill>
              </a:rPr>
              <a:pPr/>
              <a:t>4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70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BC5FDF6F-438B-4719-B23F-CF9DE862B1F0}" type="datetime3">
              <a:rPr lang="en-US" smtClean="0"/>
              <a:pPr/>
              <a:t>10 August 2023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28F193-2188-4718-80BD-7C19B35F0039}"/>
              </a:ext>
            </a:extLst>
          </p:cNvPr>
          <p:cNvSpPr/>
          <p:nvPr userDrawn="1"/>
        </p:nvSpPr>
        <p:spPr>
          <a:xfrm>
            <a:off x="603504" y="6518702"/>
            <a:ext cx="161621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86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5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8706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0B0EB38-D865-4788-8E80-0EC6B0459E67}"/>
              </a:ext>
            </a:extLst>
          </p:cNvPr>
          <p:cNvSpPr/>
          <p:nvPr userDrawn="1"/>
        </p:nvSpPr>
        <p:spPr>
          <a:xfrm>
            <a:off x="603504" y="6518702"/>
            <a:ext cx="161621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5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977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188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1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6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6AA83E-88AB-4D99-BC5A-95B9DD304D24}"/>
              </a:ext>
            </a:extLst>
          </p:cNvPr>
          <p:cNvSpPr/>
          <p:nvPr userDrawn="1"/>
        </p:nvSpPr>
        <p:spPr>
          <a:xfrm>
            <a:off x="603504" y="6518702"/>
            <a:ext cx="161621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187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athssuppor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8/10/2023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2">
                    <a:shade val="90000"/>
                  </a:schemeClr>
                </a:solidFill>
              </a:rPr>
              <a:t>www.mathssupport.org</a:t>
            </a: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BDFDB0-8D90-46E4-99DE-37E7B970D526}"/>
              </a:ext>
            </a:extLst>
          </p:cNvPr>
          <p:cNvSpPr/>
          <p:nvPr userDrawn="1"/>
        </p:nvSpPr>
        <p:spPr>
          <a:xfrm>
            <a:off x="603504" y="6518702"/>
            <a:ext cx="161621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3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://www.mathssupport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www.mathssupport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mathssupport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://www.mathssuppor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0" y="457200"/>
            <a:ext cx="3200400" cy="457200"/>
          </a:xfrm>
        </p:spPr>
        <p:txBody>
          <a:bodyPr/>
          <a:lstStyle/>
          <a:p>
            <a:fld id="{418FB1FA-1B83-4CC8-939D-C627A9A0057A}" type="datetime3">
              <a:rPr lang="en-US" sz="2400" smtClean="0"/>
              <a:t>10 August 2023</a:t>
            </a:fld>
            <a:endParaRPr lang="en-US" sz="24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7848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Angles of elevation and depression</a:t>
            </a: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48600" cy="1600200"/>
          </a:xfrm>
        </p:spPr>
        <p:txBody>
          <a:bodyPr>
            <a:normAutofit/>
          </a:bodyPr>
          <a:lstStyle/>
          <a:p>
            <a:pPr marL="633413" indent="-633413"/>
            <a:r>
              <a:rPr lang="en-GB" dirty="0"/>
              <a:t>LO: To use trigonometric ratios to solve problems involving angles of elevation and angles of depression.</a:t>
            </a:r>
          </a:p>
          <a:p>
            <a:pPr marL="2743200" indent="-2743200" algn="l"/>
            <a:endParaRPr lang="en-GB" dirty="0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5A492D4E-3523-4186-9BA3-D545373B821B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2FF173F7-D172-44F3-B99B-DE8A154AA37F}"/>
              </a:ext>
            </a:extLst>
          </p:cNvPr>
          <p:cNvSpPr/>
          <p:nvPr/>
        </p:nvSpPr>
        <p:spPr>
          <a:xfrm>
            <a:off x="521368" y="6545179"/>
            <a:ext cx="2005263" cy="188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6FFFC920-AB6C-41BA-9071-2E14D8123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3891716"/>
            <a:ext cx="3726258" cy="212620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E71C118-2A05-4FC4-B53B-AE3A1F7E5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44842"/>
            <a:ext cx="3733525" cy="9980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320" y="1051322"/>
            <a:ext cx="8968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top of a 150 m high-rise building, two cars on the same road below the building are seen at an </a:t>
            </a:r>
            <a:r>
              <a:rPr lang="en-GB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of depression </a:t>
            </a:r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GB" baseline="30000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60</a:t>
            </a:r>
            <a:r>
              <a:rPr lang="en-GB" baseline="30000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each side of the tower. Find the distance between the two cars, correct to the nearest metre.</a:t>
            </a:r>
          </a:p>
        </p:txBody>
      </p:sp>
      <p:pic>
        <p:nvPicPr>
          <p:cNvPr id="4" name="Picture 4" descr="http://www.pngall.com/wp-content/uploads/2016/03/Apartment-Building-P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08"/>
          <a:stretch/>
        </p:blipFill>
        <p:spPr bwMode="auto">
          <a:xfrm>
            <a:off x="2143916" y="4065940"/>
            <a:ext cx="849528" cy="17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e 4"/>
          <p:cNvSpPr/>
          <p:nvPr/>
        </p:nvSpPr>
        <p:spPr>
          <a:xfrm>
            <a:off x="1884450" y="3532195"/>
            <a:ext cx="1296144" cy="1090450"/>
          </a:xfrm>
          <a:prstGeom prst="pie">
            <a:avLst>
              <a:gd name="adj1" fmla="val 21580832"/>
              <a:gd name="adj2" fmla="val 3214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8625" y="4142315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60</a:t>
            </a:r>
            <a:r>
              <a:rPr lang="en-GB" baseline="30000" dirty="0">
                <a:solidFill>
                  <a:srgbClr val="002060"/>
                </a:solidFill>
              </a:rPr>
              <a:t>o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515" y="700673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 3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0" y="150813"/>
            <a:ext cx="7773988" cy="611187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Angles of depression</a:t>
            </a:r>
          </a:p>
        </p:txBody>
      </p:sp>
      <p:cxnSp>
        <p:nvCxnSpPr>
          <p:cNvPr id="9" name="Straight Connector 8"/>
          <p:cNvCxnSpPr>
            <a:cxnSpLocks/>
            <a:stCxn id="37" idx="3"/>
          </p:cNvCxnSpPr>
          <p:nvPr/>
        </p:nvCxnSpPr>
        <p:spPr>
          <a:xfrm flipV="1">
            <a:off x="947547" y="4095487"/>
            <a:ext cx="1566112" cy="17647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828800" y="4065940"/>
            <a:ext cx="146304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27882" y="4628083"/>
            <a:ext cx="10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150 m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5242164" y="3678745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tan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dirty="0">
                <a:cs typeface="Times New Roman" panose="02020603050405020304" pitchFamily="18" charset="0"/>
              </a:rPr>
              <a:t>=</a:t>
            </a:r>
            <a:endParaRPr lang="en-GB" dirty="0"/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6766560" y="3505200"/>
            <a:ext cx="1350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opposite</a:t>
            </a:r>
          </a:p>
        </p:txBody>
      </p:sp>
      <p:sp>
        <p:nvSpPr>
          <p:cNvPr id="15" name="Line 50"/>
          <p:cNvSpPr>
            <a:spLocks noChangeShapeType="1"/>
          </p:cNvSpPr>
          <p:nvPr/>
        </p:nvSpPr>
        <p:spPr bwMode="auto">
          <a:xfrm>
            <a:off x="6766560" y="3944313"/>
            <a:ext cx="14630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6757035" y="3923676"/>
            <a:ext cx="1350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adjacent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5274252" y="4436541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tan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dirty="0">
                <a:cs typeface="Times New Roman" panose="02020603050405020304" pitchFamily="18" charset="0"/>
              </a:rPr>
              <a:t>=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04701" y="4343400"/>
                <a:ext cx="586699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701" y="4343400"/>
                <a:ext cx="586699" cy="7013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7"/>
              <p:cNvSpPr txBox="1">
                <a:spLocks noChangeArrowheads="1"/>
              </p:cNvSpPr>
              <p:nvPr/>
            </p:nvSpPr>
            <p:spPr bwMode="auto">
              <a:xfrm>
                <a:off x="6045791" y="5057148"/>
                <a:ext cx="1418978" cy="622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5791" y="5057148"/>
                <a:ext cx="1418978" cy="622222"/>
              </a:xfrm>
              <a:prstGeom prst="rect">
                <a:avLst/>
              </a:prstGeom>
              <a:blipFill>
                <a:blip r:embed="rId6"/>
                <a:stretch>
                  <a:fillRect l="-6867"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6047056" y="5670716"/>
            <a:ext cx="1269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/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GB" dirty="0"/>
              <a:t> 86.6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447675" y="6076874"/>
            <a:ext cx="7795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distance from the blue car to the tower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/>
              <a:t>) is 87 m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51520" y="2902803"/>
            <a:ext cx="87467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We are given the </a:t>
            </a:r>
            <a:r>
              <a:rPr lang="en-GB" altLang="en-US" b="1" dirty="0">
                <a:solidFill>
                  <a:srgbClr val="FF6600"/>
                </a:solidFill>
              </a:rPr>
              <a:t>opposite</a:t>
            </a:r>
            <a:r>
              <a:rPr lang="en-GB" altLang="en-US" dirty="0"/>
              <a:t> side and we want to find the length of the side </a:t>
            </a:r>
            <a:r>
              <a:rPr lang="en-GB" altLang="en-US" b="1" dirty="0">
                <a:solidFill>
                  <a:srgbClr val="FF6600"/>
                </a:solidFill>
              </a:rPr>
              <a:t>adjacent</a:t>
            </a:r>
            <a:r>
              <a:rPr lang="en-GB" altLang="en-US" dirty="0"/>
              <a:t> to the </a:t>
            </a:r>
            <a:r>
              <a:rPr lang="en-GB" dirty="0"/>
              <a:t>60</a:t>
            </a:r>
            <a:r>
              <a:rPr lang="en-GB" baseline="30000" dirty="0"/>
              <a:t>o </a:t>
            </a:r>
            <a:r>
              <a:rPr lang="en-GB" altLang="en-US" dirty="0"/>
              <a:t>angle, so we use: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68808" y="2553735"/>
            <a:ext cx="31235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dirty="0">
                <a:solidFill>
                  <a:schemeClr val="tx1"/>
                </a:solidFill>
              </a:rPr>
              <a:t>We have the sketch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99102" y="4917872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h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3660549" y="4539901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o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3021596" y="362233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a</a:t>
            </a:r>
            <a:endParaRPr lang="en-GB" dirty="0"/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338384" y="2525528"/>
            <a:ext cx="26598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dirty="0">
                <a:solidFill>
                  <a:schemeClr val="tx1"/>
                </a:solidFill>
              </a:rPr>
              <a:t>Now label the sides</a:t>
            </a:r>
          </a:p>
        </p:txBody>
      </p:sp>
      <p:sp>
        <p:nvSpPr>
          <p:cNvPr id="28" name="Pie 7">
            <a:extLst>
              <a:ext uri="{FF2B5EF4-FFF2-40B4-BE49-F238E27FC236}">
                <a16:creationId xmlns:a16="http://schemas.microsoft.com/office/drawing/2014/main" id="{1F003253-DDC0-4D7E-B938-1F02021365AA}"/>
              </a:ext>
            </a:extLst>
          </p:cNvPr>
          <p:cNvSpPr/>
          <p:nvPr/>
        </p:nvSpPr>
        <p:spPr>
          <a:xfrm>
            <a:off x="1861425" y="3520714"/>
            <a:ext cx="1296144" cy="1090450"/>
          </a:xfrm>
          <a:prstGeom prst="pie">
            <a:avLst>
              <a:gd name="adj1" fmla="val 7961121"/>
              <a:gd name="adj2" fmla="val 10778714"/>
            </a:avLst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8575EF-4F74-41D8-AA64-63BFB63C87A2}"/>
              </a:ext>
            </a:extLst>
          </p:cNvPr>
          <p:cNvSpPr/>
          <p:nvPr/>
        </p:nvSpPr>
        <p:spPr>
          <a:xfrm>
            <a:off x="1501628" y="415829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45</a:t>
            </a:r>
            <a:r>
              <a:rPr lang="en-GB" sz="2400" baseline="30000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22CC15-9E0E-48AB-9DC4-61D4A5A42E48}"/>
              </a:ext>
            </a:extLst>
          </p:cNvPr>
          <p:cNvCxnSpPr>
            <a:cxnSpLocks/>
          </p:cNvCxnSpPr>
          <p:nvPr/>
        </p:nvCxnSpPr>
        <p:spPr>
          <a:xfrm flipV="1">
            <a:off x="2551095" y="4056098"/>
            <a:ext cx="0" cy="192024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5515B15-C088-43F3-A947-A5A3200DAE3B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574845" y="4108950"/>
            <a:ext cx="1100080" cy="172483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5847F06-1D68-4AC8-BBF9-785D6A9DD018}"/>
              </a:ext>
            </a:extLst>
          </p:cNvPr>
          <p:cNvSpPr txBox="1"/>
          <p:nvPr/>
        </p:nvSpPr>
        <p:spPr>
          <a:xfrm>
            <a:off x="1330151" y="5658988"/>
            <a:ext cx="72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BAEFA8-E6E9-4101-879C-FE1783BF05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159">
            <a:off x="411009" y="5672391"/>
            <a:ext cx="541525" cy="479225"/>
          </a:xfrm>
          <a:prstGeom prst="rect">
            <a:avLst/>
          </a:prstGeom>
        </p:spPr>
      </p:pic>
      <p:pic>
        <p:nvPicPr>
          <p:cNvPr id="39" name="Picture 38" descr="A close up of a car&#10;&#10;Description automatically generated">
            <a:extLst>
              <a:ext uri="{FF2B5EF4-FFF2-40B4-BE49-F238E27FC236}">
                <a16:creationId xmlns:a16="http://schemas.microsoft.com/office/drawing/2014/main" id="{087E47D8-5716-49E5-86EE-DA10932876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029">
            <a:off x="3667696" y="5744551"/>
            <a:ext cx="597102" cy="30906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213C2E6-3D22-4F93-AA3C-0A8D6B06CF25}"/>
              </a:ext>
            </a:extLst>
          </p:cNvPr>
          <p:cNvSpPr txBox="1"/>
          <p:nvPr/>
        </p:nvSpPr>
        <p:spPr>
          <a:xfrm>
            <a:off x="2911671" y="5670233"/>
            <a:ext cx="55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0BEEA5-AA1E-4FA4-AB50-D7BCF2B26BCC}"/>
              </a:ext>
            </a:extLst>
          </p:cNvPr>
          <p:cNvCxnSpPr>
            <a:cxnSpLocks/>
          </p:cNvCxnSpPr>
          <p:nvPr/>
        </p:nvCxnSpPr>
        <p:spPr>
          <a:xfrm flipV="1">
            <a:off x="873919" y="4009079"/>
            <a:ext cx="0" cy="192024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17">
            <a:extLst>
              <a:ext uri="{FF2B5EF4-FFF2-40B4-BE49-F238E27FC236}">
                <a16:creationId xmlns:a16="http://schemas.microsoft.com/office/drawing/2014/main" id="{AFAF863F-E9D3-495F-9B85-391219292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173" y="2551360"/>
            <a:ext cx="3718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dirty="0">
                <a:solidFill>
                  <a:schemeClr val="tx1"/>
                </a:solidFill>
              </a:rPr>
              <a:t>Working the triangle at the right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DAB9A42-424E-44A6-BFF8-793232002E6B}"/>
              </a:ext>
            </a:extLst>
          </p:cNvPr>
          <p:cNvCxnSpPr>
            <a:cxnSpLocks/>
          </p:cNvCxnSpPr>
          <p:nvPr/>
        </p:nvCxnSpPr>
        <p:spPr>
          <a:xfrm>
            <a:off x="896304" y="4065940"/>
            <a:ext cx="100584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6FAA231-C30A-4E2A-96E1-EA7858828D50}"/>
              </a:ext>
            </a:extLst>
          </p:cNvPr>
          <p:cNvSpPr txBox="1"/>
          <p:nvPr/>
        </p:nvSpPr>
        <p:spPr>
          <a:xfrm>
            <a:off x="2236697" y="5686110"/>
            <a:ext cx="55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52875BA-5108-4E48-9CFB-7B11103C9049}"/>
              </a:ext>
            </a:extLst>
          </p:cNvPr>
          <p:cNvCxnSpPr>
            <a:cxnSpLocks/>
          </p:cNvCxnSpPr>
          <p:nvPr/>
        </p:nvCxnSpPr>
        <p:spPr>
          <a:xfrm>
            <a:off x="2677674" y="4063972"/>
            <a:ext cx="100584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DC0BDAA-80B3-4E90-95EC-9BC00EBC9286}"/>
              </a:ext>
            </a:extLst>
          </p:cNvPr>
          <p:cNvCxnSpPr>
            <a:cxnSpLocks/>
          </p:cNvCxnSpPr>
          <p:nvPr/>
        </p:nvCxnSpPr>
        <p:spPr>
          <a:xfrm flipV="1">
            <a:off x="3697582" y="4009079"/>
            <a:ext cx="0" cy="192024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47">
            <a:extLst>
              <a:ext uri="{FF2B5EF4-FFF2-40B4-BE49-F238E27FC236}">
                <a16:creationId xmlns:a16="http://schemas.microsoft.com/office/drawing/2014/main" id="{3C8A984E-8C53-4ECF-AA29-B69F5174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049" y="6397440"/>
            <a:ext cx="2531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dirty="0"/>
              <a:t>To the nearest metre</a:t>
            </a:r>
          </a:p>
        </p:txBody>
      </p:sp>
      <p:sp>
        <p:nvSpPr>
          <p:cNvPr id="61" name="Rectangle 60">
            <a:hlinkClick r:id="rId9"/>
            <a:extLst>
              <a:ext uri="{FF2B5EF4-FFF2-40B4-BE49-F238E27FC236}">
                <a16:creationId xmlns:a16="http://schemas.microsoft.com/office/drawing/2014/main" id="{7A9790FD-2CB8-4287-BFA3-00A033633D20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hlinkClick r:id="rId9"/>
            <a:extLst>
              <a:ext uri="{FF2B5EF4-FFF2-40B4-BE49-F238E27FC236}">
                <a16:creationId xmlns:a16="http://schemas.microsoft.com/office/drawing/2014/main" id="{7699CD43-D47B-4C22-BEFF-7B155709B67D}"/>
              </a:ext>
            </a:extLst>
          </p:cNvPr>
          <p:cNvSpPr/>
          <p:nvPr/>
        </p:nvSpPr>
        <p:spPr>
          <a:xfrm>
            <a:off x="521368" y="6545179"/>
            <a:ext cx="2005263" cy="188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55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6FFFC920-AB6C-41BA-9071-2E14D8123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3891716"/>
            <a:ext cx="3726258" cy="212620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E71C118-2A05-4FC4-B53B-AE3A1F7E5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44842"/>
            <a:ext cx="3733525" cy="9980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320" y="1051322"/>
            <a:ext cx="8968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top of a 150 m high-rise building, two cars on the same road below the building are seen at an </a:t>
            </a:r>
            <a:r>
              <a:rPr lang="en-GB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of depression </a:t>
            </a:r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GB" baseline="30000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60</a:t>
            </a:r>
            <a:r>
              <a:rPr lang="en-GB" baseline="30000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each side of the tower. Find the distance between the two cars, correct to the nearest metre.</a:t>
            </a:r>
          </a:p>
        </p:txBody>
      </p:sp>
      <p:pic>
        <p:nvPicPr>
          <p:cNvPr id="4" name="Picture 4" descr="http://www.pngall.com/wp-content/uploads/2016/03/Apartment-Building-P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08"/>
          <a:stretch/>
        </p:blipFill>
        <p:spPr bwMode="auto">
          <a:xfrm>
            <a:off x="2143916" y="4065940"/>
            <a:ext cx="849528" cy="17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e 4"/>
          <p:cNvSpPr/>
          <p:nvPr/>
        </p:nvSpPr>
        <p:spPr>
          <a:xfrm>
            <a:off x="1884450" y="3532195"/>
            <a:ext cx="1296144" cy="1090450"/>
          </a:xfrm>
          <a:prstGeom prst="pie">
            <a:avLst>
              <a:gd name="adj1" fmla="val 21580832"/>
              <a:gd name="adj2" fmla="val 3214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8625" y="4142315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60</a:t>
            </a:r>
            <a:r>
              <a:rPr lang="en-GB" baseline="30000" dirty="0">
                <a:solidFill>
                  <a:srgbClr val="002060"/>
                </a:solidFill>
              </a:rPr>
              <a:t>o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515" y="700673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 3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0" y="150813"/>
            <a:ext cx="7773988" cy="611187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Angles of depression</a:t>
            </a:r>
          </a:p>
        </p:txBody>
      </p:sp>
      <p:cxnSp>
        <p:nvCxnSpPr>
          <p:cNvPr id="9" name="Straight Connector 8"/>
          <p:cNvCxnSpPr>
            <a:cxnSpLocks/>
            <a:stCxn id="37" idx="3"/>
          </p:cNvCxnSpPr>
          <p:nvPr/>
        </p:nvCxnSpPr>
        <p:spPr>
          <a:xfrm flipV="1">
            <a:off x="947547" y="4095487"/>
            <a:ext cx="1566112" cy="17647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828800" y="4065940"/>
            <a:ext cx="146304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27882" y="4628083"/>
            <a:ext cx="10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150 m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4959734" y="3749716"/>
            <a:ext cx="1648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Distance </a:t>
            </a:r>
            <a:r>
              <a:rPr lang="en-GB" dirty="0">
                <a:cs typeface="Times New Roman" panose="02020603050405020304" pitchFamily="18" charset="0"/>
              </a:rPr>
              <a:t>=</a:t>
            </a:r>
            <a:endParaRPr lang="en-GB" dirty="0"/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6662491" y="3745465"/>
            <a:ext cx="841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y</a:t>
            </a: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5002513" y="5056892"/>
            <a:ext cx="2318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Distance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/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dirty="0"/>
              <a:t> 237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447675" y="6076874"/>
            <a:ext cx="7661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distance from the blue car to the red car is 237 m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51520" y="2902803"/>
            <a:ext cx="87467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distance between the two cars, correct to the nearest metre is the sum of the two distances</a:t>
            </a:r>
            <a:endParaRPr lang="en-GB" altLang="en-US" dirty="0"/>
          </a:p>
        </p:txBody>
      </p:sp>
      <p:sp>
        <p:nvSpPr>
          <p:cNvPr id="28" name="Pie 7">
            <a:extLst>
              <a:ext uri="{FF2B5EF4-FFF2-40B4-BE49-F238E27FC236}">
                <a16:creationId xmlns:a16="http://schemas.microsoft.com/office/drawing/2014/main" id="{1F003253-DDC0-4D7E-B938-1F02021365AA}"/>
              </a:ext>
            </a:extLst>
          </p:cNvPr>
          <p:cNvSpPr/>
          <p:nvPr/>
        </p:nvSpPr>
        <p:spPr>
          <a:xfrm>
            <a:off x="1861425" y="3520714"/>
            <a:ext cx="1296144" cy="1090450"/>
          </a:xfrm>
          <a:prstGeom prst="pie">
            <a:avLst>
              <a:gd name="adj1" fmla="val 7961121"/>
              <a:gd name="adj2" fmla="val 10778714"/>
            </a:avLst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8575EF-4F74-41D8-AA64-63BFB63C87A2}"/>
              </a:ext>
            </a:extLst>
          </p:cNvPr>
          <p:cNvSpPr/>
          <p:nvPr/>
        </p:nvSpPr>
        <p:spPr>
          <a:xfrm>
            <a:off x="1501628" y="415829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45</a:t>
            </a:r>
            <a:r>
              <a:rPr lang="en-GB" sz="2400" baseline="30000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22CC15-9E0E-48AB-9DC4-61D4A5A42E48}"/>
              </a:ext>
            </a:extLst>
          </p:cNvPr>
          <p:cNvCxnSpPr>
            <a:cxnSpLocks/>
          </p:cNvCxnSpPr>
          <p:nvPr/>
        </p:nvCxnSpPr>
        <p:spPr>
          <a:xfrm flipV="1">
            <a:off x="2551095" y="4056098"/>
            <a:ext cx="0" cy="192024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5515B15-C088-43F3-A947-A5A3200DAE3B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574845" y="4108950"/>
            <a:ext cx="1100080" cy="172483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5847F06-1D68-4AC8-BBF9-785D6A9DD018}"/>
              </a:ext>
            </a:extLst>
          </p:cNvPr>
          <p:cNvSpPr txBox="1"/>
          <p:nvPr/>
        </p:nvSpPr>
        <p:spPr>
          <a:xfrm>
            <a:off x="1330151" y="5658988"/>
            <a:ext cx="72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BAEFA8-E6E9-4101-879C-FE1783BF05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159">
            <a:off x="411009" y="5672391"/>
            <a:ext cx="541525" cy="479225"/>
          </a:xfrm>
          <a:prstGeom prst="rect">
            <a:avLst/>
          </a:prstGeom>
        </p:spPr>
      </p:pic>
      <p:pic>
        <p:nvPicPr>
          <p:cNvPr id="39" name="Picture 38" descr="A close up of a car&#10;&#10;Description automatically generated">
            <a:extLst>
              <a:ext uri="{FF2B5EF4-FFF2-40B4-BE49-F238E27FC236}">
                <a16:creationId xmlns:a16="http://schemas.microsoft.com/office/drawing/2014/main" id="{087E47D8-5716-49E5-86EE-DA10932876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029">
            <a:off x="3667696" y="5744551"/>
            <a:ext cx="597102" cy="30906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213C2E6-3D22-4F93-AA3C-0A8D6B06CF25}"/>
              </a:ext>
            </a:extLst>
          </p:cNvPr>
          <p:cNvSpPr txBox="1"/>
          <p:nvPr/>
        </p:nvSpPr>
        <p:spPr>
          <a:xfrm>
            <a:off x="2911671" y="5670233"/>
            <a:ext cx="55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0BEEA5-AA1E-4FA4-AB50-D7BCF2B26BCC}"/>
              </a:ext>
            </a:extLst>
          </p:cNvPr>
          <p:cNvCxnSpPr>
            <a:cxnSpLocks/>
          </p:cNvCxnSpPr>
          <p:nvPr/>
        </p:nvCxnSpPr>
        <p:spPr>
          <a:xfrm flipV="1">
            <a:off x="873919" y="4009079"/>
            <a:ext cx="0" cy="192024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DAB9A42-424E-44A6-BFF8-793232002E6B}"/>
              </a:ext>
            </a:extLst>
          </p:cNvPr>
          <p:cNvCxnSpPr>
            <a:cxnSpLocks/>
          </p:cNvCxnSpPr>
          <p:nvPr/>
        </p:nvCxnSpPr>
        <p:spPr>
          <a:xfrm>
            <a:off x="896304" y="4065940"/>
            <a:ext cx="100584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6FAA231-C30A-4E2A-96E1-EA7858828D50}"/>
              </a:ext>
            </a:extLst>
          </p:cNvPr>
          <p:cNvSpPr txBox="1"/>
          <p:nvPr/>
        </p:nvSpPr>
        <p:spPr>
          <a:xfrm>
            <a:off x="2236697" y="5686110"/>
            <a:ext cx="55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52875BA-5108-4E48-9CFB-7B11103C9049}"/>
              </a:ext>
            </a:extLst>
          </p:cNvPr>
          <p:cNvCxnSpPr>
            <a:cxnSpLocks/>
          </p:cNvCxnSpPr>
          <p:nvPr/>
        </p:nvCxnSpPr>
        <p:spPr>
          <a:xfrm>
            <a:off x="2677674" y="4063972"/>
            <a:ext cx="100584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DC0BDAA-80B3-4E90-95EC-9BC00EBC9286}"/>
              </a:ext>
            </a:extLst>
          </p:cNvPr>
          <p:cNvCxnSpPr>
            <a:cxnSpLocks/>
          </p:cNvCxnSpPr>
          <p:nvPr/>
        </p:nvCxnSpPr>
        <p:spPr>
          <a:xfrm flipV="1">
            <a:off x="3697582" y="4009079"/>
            <a:ext cx="0" cy="192024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47">
            <a:extLst>
              <a:ext uri="{FF2B5EF4-FFF2-40B4-BE49-F238E27FC236}">
                <a16:creationId xmlns:a16="http://schemas.microsoft.com/office/drawing/2014/main" id="{3C8A984E-8C53-4ECF-AA29-B69F5174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049" y="6397440"/>
            <a:ext cx="2531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dirty="0"/>
              <a:t>To the nearest metre</a:t>
            </a:r>
          </a:p>
        </p:txBody>
      </p:sp>
      <p:sp>
        <p:nvSpPr>
          <p:cNvPr id="43" name="Text Box 47">
            <a:extLst>
              <a:ext uri="{FF2B5EF4-FFF2-40B4-BE49-F238E27FC236}">
                <a16:creationId xmlns:a16="http://schemas.microsoft.com/office/drawing/2014/main" id="{1320F0D7-01DE-44A7-90A4-3064A9BFA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459" y="4390957"/>
            <a:ext cx="1648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Distance </a:t>
            </a:r>
            <a:r>
              <a:rPr lang="en-GB" dirty="0">
                <a:cs typeface="Times New Roman" panose="02020603050405020304" pitchFamily="18" charset="0"/>
              </a:rPr>
              <a:t>=</a:t>
            </a:r>
            <a:endParaRPr lang="en-GB" dirty="0"/>
          </a:p>
        </p:txBody>
      </p:sp>
      <p:sp>
        <p:nvSpPr>
          <p:cNvPr id="45" name="Text Box 49">
            <a:extLst>
              <a:ext uri="{FF2B5EF4-FFF2-40B4-BE49-F238E27FC236}">
                <a16:creationId xmlns:a16="http://schemas.microsoft.com/office/drawing/2014/main" id="{6CA406BD-7866-4C6A-959B-027BFE0AC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16" y="4386706"/>
            <a:ext cx="1281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+ 87</a:t>
            </a:r>
          </a:p>
        </p:txBody>
      </p:sp>
      <p:sp>
        <p:nvSpPr>
          <p:cNvPr id="46" name="Rectangle 45">
            <a:hlinkClick r:id="rId7"/>
            <a:extLst>
              <a:ext uri="{FF2B5EF4-FFF2-40B4-BE49-F238E27FC236}">
                <a16:creationId xmlns:a16="http://schemas.microsoft.com/office/drawing/2014/main" id="{0D5F7A66-AE72-4593-91D2-3216165C7CFF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hlinkClick r:id="rId7"/>
            <a:extLst>
              <a:ext uri="{FF2B5EF4-FFF2-40B4-BE49-F238E27FC236}">
                <a16:creationId xmlns:a16="http://schemas.microsoft.com/office/drawing/2014/main" id="{2A7A1AAE-AE78-4110-A428-90DA05AB6CB7}"/>
              </a:ext>
            </a:extLst>
          </p:cNvPr>
          <p:cNvSpPr/>
          <p:nvPr/>
        </p:nvSpPr>
        <p:spPr>
          <a:xfrm>
            <a:off x="521368" y="6545179"/>
            <a:ext cx="2005263" cy="188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6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  <p:bldP spid="21" grpId="0"/>
      <p:bldP spid="60" grpId="0"/>
      <p:bldP spid="43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4572000" cy="2937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using resources from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16894" y="4050015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88194" y="448562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have a special request, drop us an email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4896652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74731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3657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resources visit our website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8896E2-D8DB-4758-8A10-D5AAB1A6E5AC}"/>
              </a:ext>
            </a:extLst>
          </p:cNvPr>
          <p:cNvSpPr txBox="1"/>
          <p:nvPr/>
        </p:nvSpPr>
        <p:spPr>
          <a:xfrm>
            <a:off x="76200" y="5342672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20% off in your next purchase from our website, just use this code when checkout: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MSUPPORT_20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>
            <a:hlinkClick r:id="rId5"/>
            <a:extLst>
              <a:ext uri="{FF2B5EF4-FFF2-40B4-BE49-F238E27FC236}">
                <a16:creationId xmlns:a16="http://schemas.microsoft.com/office/drawing/2014/main" id="{3C973669-28B2-4B31-9311-8EF7AC9BF16E}"/>
              </a:ext>
            </a:extLst>
          </p:cNvPr>
          <p:cNvSpPr/>
          <p:nvPr/>
        </p:nvSpPr>
        <p:spPr>
          <a:xfrm>
            <a:off x="8077200" y="76200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5"/>
            <a:extLst>
              <a:ext uri="{FF2B5EF4-FFF2-40B4-BE49-F238E27FC236}">
                <a16:creationId xmlns:a16="http://schemas.microsoft.com/office/drawing/2014/main" id="{D36DC034-F56A-439A-AE3D-E5C2D3AF4EE9}"/>
              </a:ext>
            </a:extLst>
          </p:cNvPr>
          <p:cNvSpPr/>
          <p:nvPr/>
        </p:nvSpPr>
        <p:spPr>
          <a:xfrm>
            <a:off x="828236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28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79413" y="692696"/>
            <a:ext cx="8078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When problems are solved using trigonometry we follow these steps: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79413" y="-2733"/>
            <a:ext cx="7772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solving using trigonometry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71600" y="1484784"/>
            <a:ext cx="7848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>
                <a:solidFill>
                  <a:srgbClr val="FF6600"/>
                </a:solidFill>
              </a:rPr>
              <a:t>Step 1 : </a:t>
            </a:r>
            <a:r>
              <a:rPr lang="en-GB" dirty="0"/>
              <a:t>Read the question carefully.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71600" y="1943483"/>
            <a:ext cx="7848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>
                <a:solidFill>
                  <a:srgbClr val="FF6600"/>
                </a:solidFill>
              </a:rPr>
              <a:t>Step 2 : </a:t>
            </a:r>
            <a:r>
              <a:rPr lang="en-GB" dirty="0"/>
              <a:t>Draw a diagram, not necessarily to scale, with the given information clearly marked.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71600" y="2816871"/>
            <a:ext cx="7848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>
                <a:solidFill>
                  <a:srgbClr val="FF6600"/>
                </a:solidFill>
              </a:rPr>
              <a:t>Step 3 : </a:t>
            </a:r>
            <a:r>
              <a:rPr lang="en-GB" dirty="0"/>
              <a:t>If necessary, label the vertices of triangles in the figure.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71600" y="3618251"/>
            <a:ext cx="7848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>
                <a:solidFill>
                  <a:srgbClr val="FF6600"/>
                </a:solidFill>
              </a:rPr>
              <a:t>Step 4 : </a:t>
            </a:r>
            <a:r>
              <a:rPr lang="en-GB" dirty="0"/>
              <a:t>State clearly any assumptions you make which enable you to use right angles triangles or properties of other geometric figures 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71600" y="4725144"/>
            <a:ext cx="7848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>
                <a:solidFill>
                  <a:srgbClr val="FF6600"/>
                </a:solidFill>
              </a:rPr>
              <a:t>Step 5 : </a:t>
            </a:r>
            <a:r>
              <a:rPr lang="en-GB" dirty="0"/>
              <a:t>Choose an appropriate trigonometric ratio and use it to generate an equation connecting the quantities.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71600" y="5589240"/>
            <a:ext cx="7848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>
                <a:solidFill>
                  <a:srgbClr val="FF6600"/>
                </a:solidFill>
              </a:rPr>
              <a:t>Step 6 : </a:t>
            </a:r>
            <a:r>
              <a:rPr lang="en-GB" dirty="0"/>
              <a:t>Solve the equations(s) to find the unknown.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71600" y="6063679"/>
            <a:ext cx="7848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>
                <a:solidFill>
                  <a:srgbClr val="FF6600"/>
                </a:solidFill>
              </a:rPr>
              <a:t>Step 7 : </a:t>
            </a:r>
            <a:r>
              <a:rPr lang="en-GB" dirty="0"/>
              <a:t>Answer the question in words.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DF6654B5-33E6-4E06-A92A-08950DAAAD21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C3197A76-3CE1-4F8B-ACEF-EB1181EA1469}"/>
              </a:ext>
            </a:extLst>
          </p:cNvPr>
          <p:cNvSpPr/>
          <p:nvPr/>
        </p:nvSpPr>
        <p:spPr>
          <a:xfrm>
            <a:off x="521368" y="6545179"/>
            <a:ext cx="2005263" cy="188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8"/>
          <p:cNvSpPr>
            <a:spLocks noChangeShapeType="1"/>
          </p:cNvSpPr>
          <p:nvPr/>
        </p:nvSpPr>
        <p:spPr bwMode="auto">
          <a:xfrm>
            <a:off x="1371600" y="2819400"/>
            <a:ext cx="8382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295400" y="5105400"/>
            <a:ext cx="17526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1566" y="88999"/>
            <a:ext cx="8229600" cy="64293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600" dirty="0"/>
              <a:t>Problem solving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441325" y="836712"/>
            <a:ext cx="8093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A 5 m ladder is resting against a wall. It makes an angle of 70° with the ground.</a:t>
            </a:r>
          </a:p>
        </p:txBody>
      </p:sp>
      <p:sp>
        <p:nvSpPr>
          <p:cNvPr id="37896" name="Rectangle 7" descr="Horizontal brick"/>
          <p:cNvSpPr>
            <a:spLocks noChangeArrowheads="1"/>
          </p:cNvSpPr>
          <p:nvPr/>
        </p:nvSpPr>
        <p:spPr bwMode="auto">
          <a:xfrm>
            <a:off x="609600" y="2514600"/>
            <a:ext cx="762000" cy="2895600"/>
          </a:xfrm>
          <a:prstGeom prst="rect">
            <a:avLst/>
          </a:prstGeom>
          <a:pattFill prst="horzBrick">
            <a:fgClr>
              <a:srgbClr val="C0C0C0"/>
            </a:fgClr>
            <a:bgClr>
              <a:srgbClr val="CC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1812925" y="369411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800" b="1" dirty="0"/>
              <a:t>5 m</a:t>
            </a: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1600200" y="4800600"/>
            <a:ext cx="53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800" b="1" dirty="0"/>
              <a:t>70°</a:t>
            </a:r>
          </a:p>
        </p:txBody>
      </p:sp>
      <p:sp>
        <p:nvSpPr>
          <p:cNvPr id="37899" name="Text Box 14"/>
          <p:cNvSpPr txBox="1">
            <a:spLocks noChangeArrowheads="1"/>
          </p:cNvSpPr>
          <p:nvPr/>
        </p:nvSpPr>
        <p:spPr bwMode="auto">
          <a:xfrm>
            <a:off x="1600200" y="5026025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800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3657600" y="1751112"/>
            <a:ext cx="5045075" cy="8509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/>
              <a:t>What is the distance between the base of the ladder and the wall?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2895600" y="2970213"/>
            <a:ext cx="6248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We are given the </a:t>
            </a:r>
            <a:r>
              <a:rPr lang="en-GB" altLang="en-US" b="1" dirty="0">
                <a:solidFill>
                  <a:srgbClr val="FF6600"/>
                </a:solidFill>
              </a:rPr>
              <a:t>hypotenuse</a:t>
            </a:r>
            <a:r>
              <a:rPr lang="en-GB" altLang="en-US" dirty="0"/>
              <a:t> and we want to find the length of the side </a:t>
            </a:r>
            <a:r>
              <a:rPr lang="en-GB" altLang="en-US" b="1" dirty="0">
                <a:solidFill>
                  <a:srgbClr val="FF6600"/>
                </a:solidFill>
              </a:rPr>
              <a:t>adjacent</a:t>
            </a:r>
            <a:r>
              <a:rPr lang="en-GB" altLang="en-US" dirty="0"/>
              <a:t> to the angle, so we use: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572000" y="4002088"/>
            <a:ext cx="2987675" cy="874712"/>
            <a:chOff x="2598" y="2591"/>
            <a:chExt cx="1882" cy="551"/>
          </a:xfrm>
        </p:grpSpPr>
        <p:sp>
          <p:nvSpPr>
            <p:cNvPr id="37910" name="Text Box 18"/>
            <p:cNvSpPr txBox="1">
              <a:spLocks noChangeArrowheads="1"/>
            </p:cNvSpPr>
            <p:nvPr/>
          </p:nvSpPr>
          <p:spPr bwMode="auto">
            <a:xfrm>
              <a:off x="2598" y="2722"/>
              <a:ext cx="7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>
                  <a:solidFill>
                    <a:schemeClr val="tx1"/>
                  </a:solidFill>
                </a:rPr>
                <a:t>cos </a:t>
              </a:r>
              <a:r>
                <a:rPr lang="en-GB" altLang="en-US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GB" alt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GB" altLang="en-US">
                  <a:solidFill>
                    <a:schemeClr val="tx1"/>
                  </a:solidFill>
                  <a:cs typeface="Times New Roman" panose="02020603050405020304" pitchFamily="18" charset="0"/>
                </a:rPr>
                <a:t>=</a:t>
              </a:r>
              <a:endParaRPr lang="en-GB" altLang="en-US">
                <a:solidFill>
                  <a:schemeClr val="tx1"/>
                </a:solidFill>
              </a:endParaRPr>
            </a:p>
          </p:txBody>
        </p:sp>
        <p:grpSp>
          <p:nvGrpSpPr>
            <p:cNvPr id="37911" name="Group 19"/>
            <p:cNvGrpSpPr>
              <a:grpSpLocks/>
            </p:cNvGrpSpPr>
            <p:nvPr/>
          </p:nvGrpSpPr>
          <p:grpSpPr bwMode="auto">
            <a:xfrm>
              <a:off x="3370" y="2591"/>
              <a:ext cx="1110" cy="551"/>
              <a:chOff x="3921" y="2544"/>
              <a:chExt cx="1110" cy="551"/>
            </a:xfrm>
          </p:grpSpPr>
          <p:sp>
            <p:nvSpPr>
              <p:cNvPr id="37912" name="Text Box 20"/>
              <p:cNvSpPr txBox="1">
                <a:spLocks noChangeArrowheads="1"/>
              </p:cNvSpPr>
              <p:nvPr/>
            </p:nvSpPr>
            <p:spPr bwMode="auto">
              <a:xfrm>
                <a:off x="4054" y="2544"/>
                <a:ext cx="8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en-US">
                    <a:solidFill>
                      <a:schemeClr val="tx1"/>
                    </a:solidFill>
                  </a:rPr>
                  <a:t>adjacent</a:t>
                </a:r>
              </a:p>
            </p:txBody>
          </p:sp>
          <p:sp>
            <p:nvSpPr>
              <p:cNvPr id="37913" name="Line 21"/>
              <p:cNvSpPr>
                <a:spLocks noChangeShapeType="1"/>
              </p:cNvSpPr>
              <p:nvPr/>
            </p:nvSpPr>
            <p:spPr bwMode="auto">
              <a:xfrm>
                <a:off x="3927" y="2820"/>
                <a:ext cx="10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14" name="Text Box 22"/>
              <p:cNvSpPr txBox="1">
                <a:spLocks noChangeArrowheads="1"/>
              </p:cNvSpPr>
              <p:nvPr/>
            </p:nvSpPr>
            <p:spPr bwMode="auto">
              <a:xfrm>
                <a:off x="3921" y="2807"/>
                <a:ext cx="11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en-US">
                    <a:solidFill>
                      <a:schemeClr val="tx1"/>
                    </a:solidFill>
                  </a:rPr>
                  <a:t>hypotenuse</a:t>
                </a:r>
              </a:p>
            </p:txBody>
          </p:sp>
        </p:grpSp>
      </p:grp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4343400" y="5035550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tx1"/>
                </a:solidFill>
              </a:rPr>
              <a:t>cos 70° </a:t>
            </a:r>
            <a:r>
              <a:rPr lang="en-GB" altLang="en-US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762625" y="4827588"/>
            <a:ext cx="381000" cy="873125"/>
            <a:chOff x="3630" y="3041"/>
            <a:chExt cx="240" cy="550"/>
          </a:xfrm>
        </p:grpSpPr>
        <p:sp>
          <p:nvSpPr>
            <p:cNvPr id="37907" name="Text Box 26"/>
            <p:cNvSpPr txBox="1">
              <a:spLocks noChangeArrowheads="1"/>
            </p:cNvSpPr>
            <p:nvPr/>
          </p:nvSpPr>
          <p:spPr bwMode="auto">
            <a:xfrm>
              <a:off x="3649" y="3041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7908" name="Line 27"/>
            <p:cNvSpPr>
              <a:spLocks noChangeShapeType="1"/>
            </p:cNvSpPr>
            <p:nvPr/>
          </p:nvSpPr>
          <p:spPr bwMode="auto">
            <a:xfrm>
              <a:off x="3630" y="331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09" name="Text Box 28"/>
            <p:cNvSpPr txBox="1">
              <a:spLocks noChangeArrowheads="1"/>
            </p:cNvSpPr>
            <p:nvPr/>
          </p:nvSpPr>
          <p:spPr bwMode="auto">
            <a:xfrm>
              <a:off x="3638" y="33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96285" name="Text Box 29"/>
          <p:cNvSpPr txBox="1">
            <a:spLocks noChangeArrowheads="1"/>
          </p:cNvSpPr>
          <p:nvPr/>
        </p:nvSpPr>
        <p:spPr bwMode="auto">
          <a:xfrm>
            <a:off x="5116513" y="5651500"/>
            <a:ext cx="2201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i="1">
                <a:latin typeface="Times New Roman" panose="02020603050405020304" pitchFamily="18" charset="0"/>
              </a:rPr>
              <a:t>x</a:t>
            </a:r>
            <a:r>
              <a:rPr lang="en-GB" altLang="en-US"/>
              <a:t> = 5 × cos 70°</a:t>
            </a:r>
          </a:p>
        </p:txBody>
      </p:sp>
      <p:sp>
        <p:nvSpPr>
          <p:cNvPr id="96286" name="Text Box 30"/>
          <p:cNvSpPr txBox="1">
            <a:spLocks noChangeArrowheads="1"/>
          </p:cNvSpPr>
          <p:nvPr/>
        </p:nvSpPr>
        <p:spPr bwMode="auto">
          <a:xfrm>
            <a:off x="5329238" y="6059488"/>
            <a:ext cx="284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tx1"/>
                </a:solidFill>
              </a:rPr>
              <a:t>=</a:t>
            </a:r>
            <a:r>
              <a:rPr lang="en-GB" altLang="en-US" b="1">
                <a:solidFill>
                  <a:srgbClr val="FF6600"/>
                </a:solidFill>
              </a:rPr>
              <a:t> 1.71 m (to 2 d.p.)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756580" y="2608412"/>
            <a:ext cx="3123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tx1"/>
                </a:solidFill>
              </a:rPr>
              <a:t>Now label the sides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41037" y="392683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h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1299791" y="4011514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o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1370421" y="499377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a</a:t>
            </a:r>
            <a:endParaRPr lang="en-GB" dirty="0"/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825156" y="2581063"/>
            <a:ext cx="3123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tx1"/>
                </a:solidFill>
              </a:rPr>
              <a:t>First draw a sketch</a:t>
            </a:r>
          </a:p>
        </p:txBody>
      </p:sp>
      <p:sp>
        <p:nvSpPr>
          <p:cNvPr id="30" name="Rectangle 29">
            <a:hlinkClick r:id="rId3"/>
            <a:extLst>
              <a:ext uri="{FF2B5EF4-FFF2-40B4-BE49-F238E27FC236}">
                <a16:creationId xmlns:a16="http://schemas.microsoft.com/office/drawing/2014/main" id="{32073090-68FE-4CE3-9AA2-9B3968AB8FDF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3"/>
            <a:extLst>
              <a:ext uri="{FF2B5EF4-FFF2-40B4-BE49-F238E27FC236}">
                <a16:creationId xmlns:a16="http://schemas.microsoft.com/office/drawing/2014/main" id="{898A4EE6-1A1A-4406-8222-2F16DCF4DEEA}"/>
              </a:ext>
            </a:extLst>
          </p:cNvPr>
          <p:cNvSpPr/>
          <p:nvPr/>
        </p:nvSpPr>
        <p:spPr>
          <a:xfrm>
            <a:off x="521368" y="6545179"/>
            <a:ext cx="2005263" cy="188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65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6" grpId="0" animBg="1"/>
      <p:bldP spid="37897" grpId="0"/>
      <p:bldP spid="37898" grpId="0"/>
      <p:bldP spid="37899" grpId="0"/>
      <p:bldP spid="96271" grpId="0" animBg="1"/>
      <p:bldP spid="96272" grpId="0"/>
      <p:bldP spid="96280" grpId="0"/>
      <p:bldP spid="96285" grpId="0"/>
      <p:bldP spid="96286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525462" y="827751"/>
            <a:ext cx="8093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The angle between a tangent from point P to a circle and the line from P to the centre of the circle is 27</a:t>
            </a:r>
            <a:r>
              <a:rPr lang="en-GB" altLang="en-US" baseline="30000" dirty="0"/>
              <a:t>o</a:t>
            </a:r>
            <a:r>
              <a:rPr lang="en-GB" altLang="en-US" dirty="0"/>
              <a:t>. 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907520" y="1680938"/>
            <a:ext cx="7328958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Determine the length of the line from P to the centre of the circle if the radius is 3 cm.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525462" y="3056790"/>
            <a:ext cx="8236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We are given the </a:t>
            </a:r>
            <a:r>
              <a:rPr lang="en-GB" altLang="en-US" b="1" dirty="0">
                <a:solidFill>
                  <a:srgbClr val="FF6600"/>
                </a:solidFill>
              </a:rPr>
              <a:t>opposite</a:t>
            </a:r>
            <a:r>
              <a:rPr lang="en-GB" altLang="en-US" dirty="0"/>
              <a:t> and we want to find the length of the </a:t>
            </a:r>
            <a:r>
              <a:rPr lang="en-GB" altLang="en-US" b="1" dirty="0">
                <a:solidFill>
                  <a:srgbClr val="FF6600"/>
                </a:solidFill>
              </a:rPr>
              <a:t>hypotenuse</a:t>
            </a:r>
            <a:r>
              <a:rPr lang="en-GB" altLang="en-US" dirty="0"/>
              <a:t>, so we use: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483099" y="3802861"/>
            <a:ext cx="2987675" cy="874712"/>
            <a:chOff x="2598" y="2591"/>
            <a:chExt cx="1882" cy="551"/>
          </a:xfrm>
        </p:grpSpPr>
        <p:sp>
          <p:nvSpPr>
            <p:cNvPr id="37910" name="Text Box 18"/>
            <p:cNvSpPr txBox="1">
              <a:spLocks noChangeArrowheads="1"/>
            </p:cNvSpPr>
            <p:nvPr/>
          </p:nvSpPr>
          <p:spPr bwMode="auto">
            <a:xfrm>
              <a:off x="2598" y="2722"/>
              <a:ext cx="72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dirty="0">
                  <a:solidFill>
                    <a:schemeClr val="tx1"/>
                  </a:solidFill>
                </a:rPr>
                <a:t>sin </a:t>
              </a:r>
              <a:r>
                <a:rPr lang="en-GB" altLang="en-US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GB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GB" alt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=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7911" name="Group 19"/>
            <p:cNvGrpSpPr>
              <a:grpSpLocks/>
            </p:cNvGrpSpPr>
            <p:nvPr/>
          </p:nvGrpSpPr>
          <p:grpSpPr bwMode="auto">
            <a:xfrm>
              <a:off x="3370" y="2591"/>
              <a:ext cx="1110" cy="551"/>
              <a:chOff x="3921" y="2544"/>
              <a:chExt cx="1110" cy="551"/>
            </a:xfrm>
          </p:grpSpPr>
          <p:sp>
            <p:nvSpPr>
              <p:cNvPr id="37912" name="Text Box 20"/>
              <p:cNvSpPr txBox="1">
                <a:spLocks noChangeArrowheads="1"/>
              </p:cNvSpPr>
              <p:nvPr/>
            </p:nvSpPr>
            <p:spPr bwMode="auto">
              <a:xfrm>
                <a:off x="4054" y="2544"/>
                <a:ext cx="85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en-US" dirty="0">
                    <a:solidFill>
                      <a:schemeClr val="tx1"/>
                    </a:solidFill>
                  </a:rPr>
                  <a:t>opposite</a:t>
                </a:r>
              </a:p>
            </p:txBody>
          </p:sp>
          <p:sp>
            <p:nvSpPr>
              <p:cNvPr id="37913" name="Line 21"/>
              <p:cNvSpPr>
                <a:spLocks noChangeShapeType="1"/>
              </p:cNvSpPr>
              <p:nvPr/>
            </p:nvSpPr>
            <p:spPr bwMode="auto">
              <a:xfrm>
                <a:off x="3927" y="2820"/>
                <a:ext cx="10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14" name="Text Box 22"/>
              <p:cNvSpPr txBox="1">
                <a:spLocks noChangeArrowheads="1"/>
              </p:cNvSpPr>
              <p:nvPr/>
            </p:nvSpPr>
            <p:spPr bwMode="auto">
              <a:xfrm>
                <a:off x="3921" y="2807"/>
                <a:ext cx="11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en-US">
                    <a:solidFill>
                      <a:schemeClr val="tx1"/>
                    </a:solidFill>
                  </a:rPr>
                  <a:t>hypotenuse</a:t>
                </a:r>
              </a:p>
            </p:txBody>
          </p:sp>
        </p:grpSp>
      </p:grp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4259931" y="4821587"/>
            <a:ext cx="1394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tx1"/>
                </a:solidFill>
              </a:rPr>
              <a:t>sin 27° </a:t>
            </a:r>
            <a:r>
              <a:rPr lang="en-GB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679156" y="4654903"/>
            <a:ext cx="381000" cy="750888"/>
            <a:chOff x="3630" y="3067"/>
            <a:chExt cx="240" cy="473"/>
          </a:xfrm>
        </p:grpSpPr>
        <p:sp>
          <p:nvSpPr>
            <p:cNvPr id="37907" name="Text Box 26"/>
            <p:cNvSpPr txBox="1">
              <a:spLocks noChangeArrowheads="1"/>
            </p:cNvSpPr>
            <p:nvPr/>
          </p:nvSpPr>
          <p:spPr bwMode="auto">
            <a:xfrm>
              <a:off x="3649" y="3252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7908" name="Line 27"/>
            <p:cNvSpPr>
              <a:spLocks noChangeShapeType="1"/>
            </p:cNvSpPr>
            <p:nvPr/>
          </p:nvSpPr>
          <p:spPr bwMode="auto">
            <a:xfrm>
              <a:off x="3630" y="331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09" name="Text Box 28"/>
            <p:cNvSpPr txBox="1">
              <a:spLocks noChangeArrowheads="1"/>
            </p:cNvSpPr>
            <p:nvPr/>
          </p:nvSpPr>
          <p:spPr bwMode="auto">
            <a:xfrm>
              <a:off x="3646" y="30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96285" name="Text Box 29"/>
          <p:cNvSpPr txBox="1">
            <a:spLocks noChangeArrowheads="1"/>
          </p:cNvSpPr>
          <p:nvPr/>
        </p:nvSpPr>
        <p:spPr bwMode="auto">
          <a:xfrm>
            <a:off x="5071269" y="5484811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i="1" dirty="0">
                <a:latin typeface="Times New Roman" panose="02020603050405020304" pitchFamily="18" charset="0"/>
              </a:rPr>
              <a:t>x</a:t>
            </a:r>
            <a:r>
              <a:rPr lang="en-GB" altLang="en-US" dirty="0"/>
              <a:t> =</a:t>
            </a:r>
          </a:p>
        </p:txBody>
      </p:sp>
      <p:sp>
        <p:nvSpPr>
          <p:cNvPr id="96286" name="Text Box 30"/>
          <p:cNvSpPr txBox="1">
            <a:spLocks noChangeArrowheads="1"/>
          </p:cNvSpPr>
          <p:nvPr/>
        </p:nvSpPr>
        <p:spPr bwMode="auto">
          <a:xfrm>
            <a:off x="5541509" y="6163780"/>
            <a:ext cx="2694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6600"/>
                </a:solidFill>
              </a:rPr>
              <a:t> 6.61 m (to 2 </a:t>
            </a:r>
            <a:r>
              <a:rPr lang="en-GB" altLang="en-US" b="1" dirty="0" err="1">
                <a:solidFill>
                  <a:srgbClr val="FF6600"/>
                </a:solidFill>
              </a:rPr>
              <a:t>d.p.</a:t>
            </a:r>
            <a:r>
              <a:rPr lang="en-GB" altLang="en-US" b="1" dirty="0">
                <a:solidFill>
                  <a:srgbClr val="FF6600"/>
                </a:solidFill>
              </a:rPr>
              <a:t>)</a:t>
            </a:r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525462" y="4139039"/>
            <a:ext cx="840275" cy="841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951749" y="4559919"/>
            <a:ext cx="2514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 flipH="1" flipV="1">
            <a:off x="1024768" y="4141902"/>
            <a:ext cx="2428562" cy="42062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 flipV="1">
            <a:off x="947360" y="4131026"/>
            <a:ext cx="70550" cy="429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578435">
            <a:off x="1011235" y="4150681"/>
            <a:ext cx="91440" cy="9144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888" name="Pie 37887"/>
          <p:cNvSpPr/>
          <p:nvPr/>
        </p:nvSpPr>
        <p:spPr>
          <a:xfrm>
            <a:off x="3024900" y="4190491"/>
            <a:ext cx="731520" cy="731520"/>
          </a:xfrm>
          <a:prstGeom prst="pie">
            <a:avLst>
              <a:gd name="adj1" fmla="val 10743538"/>
              <a:gd name="adj2" fmla="val 11389015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889" name="TextBox 37888"/>
          <p:cNvSpPr txBox="1"/>
          <p:nvPr/>
        </p:nvSpPr>
        <p:spPr>
          <a:xfrm>
            <a:off x="3042463" y="4266026"/>
            <a:ext cx="470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27</a:t>
            </a:r>
            <a:r>
              <a:rPr lang="en-GB" sz="1200" baseline="30000" dirty="0"/>
              <a:t>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12327" y="4528750"/>
            <a:ext cx="499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1200" i="1" dirty="0">
                <a:cs typeface="Times New Roman" panose="02020603050405020304" pitchFamily="18" charset="0"/>
              </a:rPr>
              <a:t>cm</a:t>
            </a:r>
            <a:endParaRPr lang="en-GB" sz="1200" i="1" baseline="30000" dirty="0"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5722" y="4309460"/>
            <a:ext cx="529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i="1" dirty="0">
                <a:cs typeface="Times New Roman" panose="02020603050405020304" pitchFamily="18" charset="0"/>
              </a:rPr>
              <a:t>cm</a:t>
            </a:r>
            <a:endParaRPr lang="en-GB" sz="1200" i="1" baseline="30000" dirty="0"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4159" y="4506373"/>
            <a:ext cx="499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cs typeface="Times New Roman" panose="02020603050405020304" pitchFamily="18" charset="0"/>
              </a:rPr>
              <a:t>C</a:t>
            </a:r>
            <a:endParaRPr lang="en-GB" sz="1200" i="1" baseline="30000" dirty="0">
              <a:cs typeface="Times New Roman" panose="02020603050405020304" pitchFamily="18" charset="0"/>
            </a:endParaRPr>
          </a:p>
        </p:txBody>
      </p:sp>
      <p:sp>
        <p:nvSpPr>
          <p:cNvPr id="37892" name="Oval 37891"/>
          <p:cNvSpPr>
            <a:spLocks/>
          </p:cNvSpPr>
          <p:nvPr/>
        </p:nvSpPr>
        <p:spPr>
          <a:xfrm>
            <a:off x="937368" y="4543025"/>
            <a:ext cx="27432" cy="16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>
            <a:spLocks/>
          </p:cNvSpPr>
          <p:nvPr/>
        </p:nvSpPr>
        <p:spPr>
          <a:xfrm>
            <a:off x="3424034" y="4547524"/>
            <a:ext cx="27432" cy="16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3310770" y="4587048"/>
            <a:ext cx="499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cs typeface="Times New Roman" panose="02020603050405020304" pitchFamily="18" charset="0"/>
              </a:rPr>
              <a:t>P</a:t>
            </a:r>
            <a:endParaRPr lang="en-GB" sz="1200" i="1" baseline="30000" dirty="0">
              <a:cs typeface="Times New Roman" panose="02020603050405020304" pitchFamily="18" charset="0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4382354" y="2604348"/>
            <a:ext cx="3123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tx1"/>
                </a:solidFill>
              </a:rPr>
              <a:t>Now label the sides</a:t>
            </a:r>
          </a:p>
        </p:txBody>
      </p:sp>
      <p:grpSp>
        <p:nvGrpSpPr>
          <p:cNvPr id="62" name="Group 31"/>
          <p:cNvGrpSpPr>
            <a:grpSpLocks/>
          </p:cNvGrpSpPr>
          <p:nvPr/>
        </p:nvGrpSpPr>
        <p:grpSpPr bwMode="auto">
          <a:xfrm>
            <a:off x="5729289" y="5337179"/>
            <a:ext cx="1160463" cy="814389"/>
            <a:chOff x="3630" y="3046"/>
            <a:chExt cx="731" cy="513"/>
          </a:xfrm>
        </p:grpSpPr>
        <p:sp>
          <p:nvSpPr>
            <p:cNvPr id="63" name="Text Box 26"/>
            <p:cNvSpPr txBox="1">
              <a:spLocks noChangeArrowheads="1"/>
            </p:cNvSpPr>
            <p:nvPr/>
          </p:nvSpPr>
          <p:spPr bwMode="auto">
            <a:xfrm>
              <a:off x="3649" y="3268"/>
              <a:ext cx="7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dirty="0">
                  <a:solidFill>
                    <a:schemeClr val="tx1"/>
                  </a:solidFill>
                </a:rPr>
                <a:t>sin 27°</a:t>
              </a:r>
              <a:endParaRPr lang="en-GB" altLang="en-US" i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Line 27"/>
            <p:cNvSpPr>
              <a:spLocks noChangeShapeType="1"/>
            </p:cNvSpPr>
            <p:nvPr/>
          </p:nvSpPr>
          <p:spPr bwMode="auto">
            <a:xfrm>
              <a:off x="3630" y="3308"/>
              <a:ext cx="6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 Box 28"/>
            <p:cNvSpPr txBox="1">
              <a:spLocks noChangeArrowheads="1"/>
            </p:cNvSpPr>
            <p:nvPr/>
          </p:nvSpPr>
          <p:spPr bwMode="auto">
            <a:xfrm>
              <a:off x="3823" y="304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66" name="Rectangle 65"/>
          <p:cNvSpPr/>
          <p:nvPr/>
        </p:nvSpPr>
        <p:spPr>
          <a:xfrm>
            <a:off x="1708860" y="4543033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FF6600"/>
                </a:solidFill>
              </a:rPr>
              <a:t>h</a:t>
            </a:r>
            <a:endParaRPr lang="en-GB" sz="1400" dirty="0"/>
          </a:p>
        </p:txBody>
      </p:sp>
      <p:sp>
        <p:nvSpPr>
          <p:cNvPr id="67" name="Rectangle 66"/>
          <p:cNvSpPr/>
          <p:nvPr/>
        </p:nvSpPr>
        <p:spPr>
          <a:xfrm>
            <a:off x="737128" y="4149197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FF6600"/>
                </a:solidFill>
              </a:rPr>
              <a:t>o</a:t>
            </a:r>
            <a:endParaRPr lang="en-GB" sz="1400" dirty="0"/>
          </a:p>
        </p:txBody>
      </p:sp>
      <p:sp>
        <p:nvSpPr>
          <p:cNvPr id="68" name="Rectangle 67"/>
          <p:cNvSpPr/>
          <p:nvPr/>
        </p:nvSpPr>
        <p:spPr>
          <a:xfrm>
            <a:off x="1860504" y="405366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FF6600"/>
                </a:solidFill>
              </a:rPr>
              <a:t>a</a:t>
            </a:r>
            <a:endParaRPr lang="en-GB" sz="1400" dirty="0"/>
          </a:p>
        </p:txBody>
      </p:sp>
      <p:sp>
        <p:nvSpPr>
          <p:cNvPr id="69" name="Text Box 29"/>
          <p:cNvSpPr txBox="1">
            <a:spLocks noChangeArrowheads="1"/>
          </p:cNvSpPr>
          <p:nvPr/>
        </p:nvSpPr>
        <p:spPr bwMode="auto">
          <a:xfrm>
            <a:off x="5056980" y="6146897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i="1" dirty="0">
                <a:latin typeface="Times New Roman" panose="02020603050405020304" pitchFamily="18" charset="0"/>
              </a:rPr>
              <a:t>x</a:t>
            </a:r>
            <a:r>
              <a:rPr lang="en-GB" altLang="en-US" dirty="0"/>
              <a:t> =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744159" y="2593693"/>
            <a:ext cx="3123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tx1"/>
                </a:solidFill>
              </a:rPr>
              <a:t>First draw a sketch</a:t>
            </a:r>
          </a:p>
        </p:txBody>
      </p:sp>
      <p:sp>
        <p:nvSpPr>
          <p:cNvPr id="42" name="Rectangle 41">
            <a:hlinkClick r:id="rId3"/>
            <a:extLst>
              <a:ext uri="{FF2B5EF4-FFF2-40B4-BE49-F238E27FC236}">
                <a16:creationId xmlns:a16="http://schemas.microsoft.com/office/drawing/2014/main" id="{DA849004-2F70-4EE9-ABDC-F7BD9BEA7DA8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hlinkClick r:id="rId3"/>
            <a:extLst>
              <a:ext uri="{FF2B5EF4-FFF2-40B4-BE49-F238E27FC236}">
                <a16:creationId xmlns:a16="http://schemas.microsoft.com/office/drawing/2014/main" id="{B468041D-D9DE-404C-B574-8C647A96140A}"/>
              </a:ext>
            </a:extLst>
          </p:cNvPr>
          <p:cNvSpPr/>
          <p:nvPr/>
        </p:nvSpPr>
        <p:spPr>
          <a:xfrm>
            <a:off x="521368" y="6545179"/>
            <a:ext cx="2005263" cy="188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21E96077-81B6-4AE5-8F04-7C4BB22E1E95}"/>
              </a:ext>
            </a:extLst>
          </p:cNvPr>
          <p:cNvSpPr txBox="1">
            <a:spLocks noChangeArrowheads="1"/>
          </p:cNvSpPr>
          <p:nvPr/>
        </p:nvSpPr>
        <p:spPr>
          <a:xfrm>
            <a:off x="221566" y="88999"/>
            <a:ext cx="8229600" cy="642938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sz="3600"/>
              <a:t>Problem solving</a:t>
            </a:r>
            <a:endParaRPr lang="en-GB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210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1" grpId="0" animBg="1"/>
      <p:bldP spid="96272" grpId="0"/>
      <p:bldP spid="96280" grpId="0"/>
      <p:bldP spid="96285" grpId="0"/>
      <p:bldP spid="96286" grpId="0"/>
      <p:bldP spid="3" grpId="0" animBg="1"/>
      <p:bldP spid="18" grpId="0" animBg="1"/>
      <p:bldP spid="37888" grpId="0" animBg="1"/>
      <p:bldP spid="37889" grpId="0"/>
      <p:bldP spid="55" grpId="0"/>
      <p:bldP spid="56" grpId="0"/>
      <p:bldP spid="57" grpId="0"/>
      <p:bldP spid="37892" grpId="0" animBg="1"/>
      <p:bldP spid="59" grpId="0" animBg="1"/>
      <p:bldP spid="60" grpId="0"/>
      <p:bldP spid="61" grpId="0"/>
      <p:bldP spid="66" grpId="0"/>
      <p:bldP spid="67" grpId="0"/>
      <p:bldP spid="68" grpId="0"/>
      <p:bldP spid="6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2620" y="207661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of elevation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the angle made between the horizon and the observer's line of sight to an object when the observer is looking upwards.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023935" y="3339996"/>
            <a:ext cx="5284369" cy="170805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www.pngall.com/wp-content/uploads/2016/03/Apartment-Building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39996"/>
            <a:ext cx="987924" cy="17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051720" y="5085184"/>
            <a:ext cx="482453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e 9"/>
          <p:cNvSpPr/>
          <p:nvPr/>
        </p:nvSpPr>
        <p:spPr>
          <a:xfrm>
            <a:off x="1409729" y="4506093"/>
            <a:ext cx="1296144" cy="1090450"/>
          </a:xfrm>
          <a:prstGeom prst="pie">
            <a:avLst>
              <a:gd name="adj1" fmla="val 20470048"/>
              <a:gd name="adj2" fmla="val 134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6419" y="4623519"/>
            <a:ext cx="2771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Angle of elevation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624" y="1248971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this lesson we will se how to apply the trigonometric ratios to solve problems in real-life situations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150813"/>
            <a:ext cx="7773988" cy="611187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Angles of elevation</a:t>
            </a:r>
          </a:p>
        </p:txBody>
      </p:sp>
      <p:pic>
        <p:nvPicPr>
          <p:cNvPr id="14" name="Picture 12" descr="http://content.mycutegraphics.com/graphics/space/boy-looking-into-telesco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1845" y="4912285"/>
            <a:ext cx="693127" cy="57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078031" y="5122316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Horizon</a:t>
            </a:r>
          </a:p>
        </p:txBody>
      </p:sp>
      <p:sp>
        <p:nvSpPr>
          <p:cNvPr id="16" name="Rectangle 15">
            <a:hlinkClick r:id="rId4"/>
            <a:extLst>
              <a:ext uri="{FF2B5EF4-FFF2-40B4-BE49-F238E27FC236}">
                <a16:creationId xmlns:a16="http://schemas.microsoft.com/office/drawing/2014/main" id="{8C509783-0240-45BB-9FED-87C3569F783D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4"/>
            <a:extLst>
              <a:ext uri="{FF2B5EF4-FFF2-40B4-BE49-F238E27FC236}">
                <a16:creationId xmlns:a16="http://schemas.microsoft.com/office/drawing/2014/main" id="{3322B913-1108-4BCB-A838-121D15D23FDF}"/>
              </a:ext>
            </a:extLst>
          </p:cNvPr>
          <p:cNvSpPr/>
          <p:nvPr/>
        </p:nvSpPr>
        <p:spPr>
          <a:xfrm>
            <a:off x="521368" y="6545179"/>
            <a:ext cx="2005263" cy="188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30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ubmerged.co.uk/gfx/c/crackington%20two%20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4031" y="3627698"/>
            <a:ext cx="4631138" cy="27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kid.com/images/209/cruise-ship-clip-art-png-XsFhiS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966" y="4582760"/>
            <a:ext cx="472094" cy="38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0321" y="1988065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of depression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the angle made between the horizon and the observer’s line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sight to an object when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observer is looking downwards.</a:t>
            </a:r>
          </a:p>
        </p:txBody>
      </p:sp>
      <p:sp>
        <p:nvSpPr>
          <p:cNvPr id="8" name="Pie 7"/>
          <p:cNvSpPr/>
          <p:nvPr/>
        </p:nvSpPr>
        <p:spPr>
          <a:xfrm>
            <a:off x="3076074" y="3373120"/>
            <a:ext cx="1296144" cy="1090450"/>
          </a:xfrm>
          <a:prstGeom prst="pie">
            <a:avLst>
              <a:gd name="adj1" fmla="val 21499394"/>
              <a:gd name="adj2" fmla="val 124308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2769" y="3857656"/>
            <a:ext cx="3028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Angle of depression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321" y="1064245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this lesson we will se how to apply the trigonometric ratios to solve problems in real-life situations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704698" y="3909989"/>
            <a:ext cx="283464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90805" y="3940086"/>
            <a:ext cx="2548229" cy="83765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ttp://content.mycutegraphics.com/graphics/space/boy-looking-into-telesco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9703" y="3833529"/>
            <a:ext cx="474995" cy="3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407743" y="3483605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Horizon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1C196C66-B322-4357-A9BC-328F5185DE0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0813"/>
            <a:ext cx="7773988" cy="611187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Angles of depression</a:t>
            </a:r>
          </a:p>
        </p:txBody>
      </p:sp>
      <p:sp>
        <p:nvSpPr>
          <p:cNvPr id="16" name="Rectangle 15">
            <a:hlinkClick r:id="rId5"/>
            <a:extLst>
              <a:ext uri="{FF2B5EF4-FFF2-40B4-BE49-F238E27FC236}">
                <a16:creationId xmlns:a16="http://schemas.microsoft.com/office/drawing/2014/main" id="{DED0A6D6-2C87-4E65-9969-7CA45B9661A2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5"/>
            <a:extLst>
              <a:ext uri="{FF2B5EF4-FFF2-40B4-BE49-F238E27FC236}">
                <a16:creationId xmlns:a16="http://schemas.microsoft.com/office/drawing/2014/main" id="{C598A583-5733-40E1-8349-75D277BCB353}"/>
              </a:ext>
            </a:extLst>
          </p:cNvPr>
          <p:cNvSpPr/>
          <p:nvPr/>
        </p:nvSpPr>
        <p:spPr>
          <a:xfrm>
            <a:off x="521368" y="6545179"/>
            <a:ext cx="2005263" cy="188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3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052736"/>
            <a:ext cx="8359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 observer stands 100 m from the base of a building. The </a:t>
            </a:r>
            <a:r>
              <a:rPr lang="en-GB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of elevation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 top of the building is 65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How tall is the building, to the nearest metre?</a:t>
            </a:r>
          </a:p>
        </p:txBody>
      </p:sp>
      <p:pic>
        <p:nvPicPr>
          <p:cNvPr id="3" name="Picture 2" descr="https://s-media-cache-ak0.pinimg.com/236x/30/94/d0/3094d071bb4c068c757596a518faf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9" y="4645833"/>
            <a:ext cx="721307" cy="7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pngall.com/wp-content/uploads/2016/03/Apartment-Building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02" y="3332693"/>
            <a:ext cx="987924" cy="17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e 4"/>
          <p:cNvSpPr/>
          <p:nvPr/>
        </p:nvSpPr>
        <p:spPr>
          <a:xfrm>
            <a:off x="281112" y="4498790"/>
            <a:ext cx="1296144" cy="1090450"/>
          </a:xfrm>
          <a:prstGeom prst="pie">
            <a:avLst>
              <a:gd name="adj1" fmla="val 19792716"/>
              <a:gd name="adj2" fmla="val 134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7256" y="4634975"/>
            <a:ext cx="641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65</a:t>
            </a:r>
            <a:r>
              <a:rPr lang="en-GB" baseline="30000" dirty="0">
                <a:solidFill>
                  <a:srgbClr val="002060"/>
                </a:solidFill>
              </a:rPr>
              <a:t>o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72927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0" y="150813"/>
            <a:ext cx="7773988" cy="611187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Angles of elevation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95318" y="3340850"/>
            <a:ext cx="2980113" cy="16998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3103" y="5077881"/>
            <a:ext cx="2614399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17319" y="500737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100 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2981" y="4037125"/>
            <a:ext cx="55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5064266" y="3490368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tan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dirty="0">
                <a:cs typeface="Times New Roman" panose="02020603050405020304" pitchFamily="18" charset="0"/>
              </a:rPr>
              <a:t>=</a:t>
            </a:r>
            <a:endParaRPr lang="en-GB" dirty="0"/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6588662" y="3316823"/>
            <a:ext cx="1350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opposite</a:t>
            </a:r>
          </a:p>
        </p:txBody>
      </p:sp>
      <p:sp>
        <p:nvSpPr>
          <p:cNvPr id="15" name="Line 50"/>
          <p:cNvSpPr>
            <a:spLocks noChangeShapeType="1"/>
          </p:cNvSpPr>
          <p:nvPr/>
        </p:nvSpPr>
        <p:spPr bwMode="auto">
          <a:xfrm>
            <a:off x="6588662" y="3755936"/>
            <a:ext cx="14630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6579137" y="3735299"/>
            <a:ext cx="1350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adjacent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5091399" y="4294749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tan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dirty="0">
                <a:cs typeface="Times New Roman" panose="02020603050405020304" pitchFamily="18" charset="0"/>
              </a:rPr>
              <a:t>=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1848" y="4201608"/>
                <a:ext cx="594715" cy="63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848" y="4201608"/>
                <a:ext cx="594715" cy="6324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5843731" y="4932293"/>
            <a:ext cx="2433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/>
              <a:t> = 100(tan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dirty="0">
                <a:cs typeface="Times New Roman" panose="02020603050405020304" pitchFamily="18" charset="0"/>
              </a:rPr>
              <a:t>)</a:t>
            </a:r>
            <a:endParaRPr lang="en-GB" dirty="0"/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5843731" y="5467654"/>
            <a:ext cx="1612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/>
              <a:t> = 214.45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3131840" y="5957600"/>
            <a:ext cx="44946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To the nearest metre it is 214 m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17746" y="2564904"/>
            <a:ext cx="87467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We are given the </a:t>
            </a:r>
            <a:r>
              <a:rPr lang="en-GB" altLang="en-US" b="1" dirty="0">
                <a:solidFill>
                  <a:srgbClr val="FF6600"/>
                </a:solidFill>
              </a:rPr>
              <a:t>adjacent</a:t>
            </a:r>
            <a:r>
              <a:rPr lang="en-GB" altLang="en-US" dirty="0"/>
              <a:t> side and we want to find the length of the side </a:t>
            </a:r>
            <a:r>
              <a:rPr lang="en-GB" altLang="en-US" b="1" dirty="0">
                <a:solidFill>
                  <a:srgbClr val="FF6600"/>
                </a:solidFill>
              </a:rPr>
              <a:t>opposite</a:t>
            </a:r>
            <a:r>
              <a:rPr lang="en-GB" altLang="en-US" dirty="0"/>
              <a:t> to the angle, so we use: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823579" y="2187343"/>
            <a:ext cx="3123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tx1"/>
                </a:solidFill>
              </a:rPr>
              <a:t>First draw a sketch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41037" y="392683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h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3464374" y="3784791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o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1739013" y="500598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a</a:t>
            </a:r>
            <a:endParaRPr lang="en-GB" dirty="0"/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4591116" y="2173700"/>
            <a:ext cx="3123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tx1"/>
                </a:solidFill>
              </a:rPr>
              <a:t>Now label the sides</a:t>
            </a:r>
          </a:p>
        </p:txBody>
      </p:sp>
      <p:sp>
        <p:nvSpPr>
          <p:cNvPr id="28" name="Rectangle 27">
            <a:hlinkClick r:id="rId5"/>
            <a:extLst>
              <a:ext uri="{FF2B5EF4-FFF2-40B4-BE49-F238E27FC236}">
                <a16:creationId xmlns:a16="http://schemas.microsoft.com/office/drawing/2014/main" id="{CEFC16CD-DB35-4083-9A3F-41A1078FCC7B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hlinkClick r:id="rId5"/>
            <a:extLst>
              <a:ext uri="{FF2B5EF4-FFF2-40B4-BE49-F238E27FC236}">
                <a16:creationId xmlns:a16="http://schemas.microsoft.com/office/drawing/2014/main" id="{B2B2F16E-B958-4B50-9EE6-8598E0EFC118}"/>
              </a:ext>
            </a:extLst>
          </p:cNvPr>
          <p:cNvSpPr/>
          <p:nvPr/>
        </p:nvSpPr>
        <p:spPr>
          <a:xfrm>
            <a:off x="521368" y="6545179"/>
            <a:ext cx="2005263" cy="188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63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ubmerged.co.uk/gfx/c/crackington%20two%20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216" y="3436433"/>
            <a:ext cx="4631138" cy="27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kid.com/images/209/cruise-ship-clip-art-png-XsFhiS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51" y="4391495"/>
            <a:ext cx="472094" cy="38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e 7"/>
          <p:cNvSpPr/>
          <p:nvPr/>
        </p:nvSpPr>
        <p:spPr>
          <a:xfrm>
            <a:off x="1200259" y="3181855"/>
            <a:ext cx="1296144" cy="1090450"/>
          </a:xfrm>
          <a:prstGeom prst="pie">
            <a:avLst>
              <a:gd name="adj1" fmla="val 21499394"/>
              <a:gd name="adj2" fmla="val 124308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6946" y="3646343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6</a:t>
            </a:r>
            <a:r>
              <a:rPr lang="en-GB" sz="2400" baseline="30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748" y="1275838"/>
            <a:ext cx="8746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vertical cliff 80m above sea level, a boat is observed at an angle of depression of 6</a:t>
            </a:r>
            <a:r>
              <a:rPr lang="en-GB" baseline="30000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How far out the sea is the boat?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8883" y="3718724"/>
            <a:ext cx="265176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14990" y="3748821"/>
            <a:ext cx="2548229" cy="83765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ttp://content.mycutegraphics.com/graphics/space/boy-looking-into-telesco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3888" y="3642264"/>
            <a:ext cx="474995" cy="3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4477198" y="3727080"/>
            <a:ext cx="0" cy="88949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5351622" y="3526043"/>
            <a:ext cx="1184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tan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dirty="0">
                <a:cs typeface="Times New Roman" panose="02020603050405020304" pitchFamily="18" charset="0"/>
              </a:rPr>
              <a:t>=</a:t>
            </a:r>
            <a:endParaRPr lang="en-GB" dirty="0"/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6588662" y="3316823"/>
            <a:ext cx="1350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opposite</a:t>
            </a:r>
          </a:p>
        </p:txBody>
      </p:sp>
      <p:sp>
        <p:nvSpPr>
          <p:cNvPr id="16" name="Line 50"/>
          <p:cNvSpPr>
            <a:spLocks noChangeShapeType="1"/>
          </p:cNvSpPr>
          <p:nvPr/>
        </p:nvSpPr>
        <p:spPr bwMode="auto">
          <a:xfrm>
            <a:off x="6588662" y="3755936"/>
            <a:ext cx="14630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6579137" y="3735299"/>
            <a:ext cx="1350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adjacent</a:t>
            </a:r>
          </a:p>
        </p:txBody>
      </p:sp>
      <p:sp>
        <p:nvSpPr>
          <p:cNvPr id="18" name="Text Box 47"/>
          <p:cNvSpPr txBox="1">
            <a:spLocks noChangeArrowheads="1"/>
          </p:cNvSpPr>
          <p:nvPr/>
        </p:nvSpPr>
        <p:spPr bwMode="auto">
          <a:xfrm>
            <a:off x="5351622" y="4339169"/>
            <a:ext cx="1184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tan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dirty="0">
                <a:cs typeface="Times New Roman" panose="02020603050405020304" pitchFamily="18" charset="0"/>
              </a:rPr>
              <a:t>=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21848" y="4201608"/>
                <a:ext cx="424796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848" y="4201608"/>
                <a:ext cx="424796" cy="6939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5943692" y="5083777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/>
              <a:t> =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5815377" y="5754698"/>
            <a:ext cx="1612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/>
              <a:t> = 761.15</a:t>
            </a:r>
          </a:p>
        </p:txBody>
      </p:sp>
      <p:sp>
        <p:nvSpPr>
          <p:cNvPr id="22" name="Text Box 47"/>
          <p:cNvSpPr txBox="1">
            <a:spLocks noChangeArrowheads="1"/>
          </p:cNvSpPr>
          <p:nvPr/>
        </p:nvSpPr>
        <p:spPr bwMode="auto">
          <a:xfrm>
            <a:off x="3568031" y="6247184"/>
            <a:ext cx="44946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To the nearest metre it is 761 m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17746" y="2564904"/>
            <a:ext cx="87467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We are given the </a:t>
            </a:r>
            <a:r>
              <a:rPr lang="en-GB" altLang="en-US" b="1" dirty="0">
                <a:solidFill>
                  <a:srgbClr val="FF6600"/>
                </a:solidFill>
              </a:rPr>
              <a:t>opposite</a:t>
            </a:r>
            <a:r>
              <a:rPr lang="en-GB" altLang="en-US" dirty="0"/>
              <a:t> side and we want to find the length of the side </a:t>
            </a:r>
            <a:r>
              <a:rPr lang="en-GB" altLang="en-US" b="1" dirty="0">
                <a:solidFill>
                  <a:srgbClr val="FF6600"/>
                </a:solidFill>
              </a:rPr>
              <a:t>adjacent</a:t>
            </a:r>
            <a:r>
              <a:rPr lang="en-GB" altLang="en-US" dirty="0"/>
              <a:t> to the angle, so we use: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823579" y="2187343"/>
            <a:ext cx="3123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tx1"/>
                </a:solidFill>
              </a:rPr>
              <a:t>First draw a sketch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591116" y="2173700"/>
            <a:ext cx="3123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tx1"/>
                </a:solidFill>
              </a:rPr>
              <a:t>Now label the sides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77046" y="381064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80 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11134" y="3325522"/>
            <a:ext cx="55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26674" y="4122494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h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4512230" y="3870235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o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2837270" y="332380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72193" y="4934563"/>
                <a:ext cx="847989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193" y="4934563"/>
                <a:ext cx="847989" cy="6939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30BA9FD2-6962-41DD-9135-668AB205D9EA}"/>
              </a:ext>
            </a:extLst>
          </p:cNvPr>
          <p:cNvSpPr/>
          <p:nvPr/>
        </p:nvSpPr>
        <p:spPr>
          <a:xfrm>
            <a:off x="251520" y="72927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 2</a:t>
            </a:r>
          </a:p>
        </p:txBody>
      </p:sp>
      <p:sp>
        <p:nvSpPr>
          <p:cNvPr id="33" name="Rectangle 32">
            <a:hlinkClick r:id="rId7"/>
            <a:extLst>
              <a:ext uri="{FF2B5EF4-FFF2-40B4-BE49-F238E27FC236}">
                <a16:creationId xmlns:a16="http://schemas.microsoft.com/office/drawing/2014/main" id="{151E6127-A4CC-4C93-AB0D-74B2396E4315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hlinkClick r:id="rId7"/>
            <a:extLst>
              <a:ext uri="{FF2B5EF4-FFF2-40B4-BE49-F238E27FC236}">
                <a16:creationId xmlns:a16="http://schemas.microsoft.com/office/drawing/2014/main" id="{5DDE6C97-B6F5-41C9-8705-0029A3CCFA60}"/>
              </a:ext>
            </a:extLst>
          </p:cNvPr>
          <p:cNvSpPr/>
          <p:nvPr/>
        </p:nvSpPr>
        <p:spPr>
          <a:xfrm>
            <a:off x="521368" y="6545179"/>
            <a:ext cx="2005263" cy="188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14B3B224-C1E1-48BF-AE24-29EE56718A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0813"/>
            <a:ext cx="7773988" cy="611187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Angles of depression</a:t>
            </a:r>
          </a:p>
        </p:txBody>
      </p:sp>
    </p:spTree>
    <p:extLst>
      <p:ext uri="{BB962C8B-B14F-4D97-AF65-F5344CB8AC3E}">
        <p14:creationId xmlns:p14="http://schemas.microsoft.com/office/powerpoint/2010/main" val="39746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6FFFC920-AB6C-41BA-9071-2E14D8123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3891716"/>
            <a:ext cx="3726258" cy="212620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E71C118-2A05-4FC4-B53B-AE3A1F7E5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44842"/>
            <a:ext cx="3733525" cy="9980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320" y="1051322"/>
            <a:ext cx="8968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top of a 150 m high-rise building, two cars on the same road below the building are seen at an </a:t>
            </a:r>
            <a:r>
              <a:rPr lang="en-GB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of depression </a:t>
            </a:r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GB" baseline="30000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60</a:t>
            </a:r>
            <a:r>
              <a:rPr lang="en-GB" baseline="30000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each side of the tower. Find the distance between the two cars, correct to the nearest metre.</a:t>
            </a:r>
          </a:p>
        </p:txBody>
      </p:sp>
      <p:pic>
        <p:nvPicPr>
          <p:cNvPr id="4" name="Picture 4" descr="http://www.pngall.com/wp-content/uploads/2016/03/Apartment-Building-P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08"/>
          <a:stretch/>
        </p:blipFill>
        <p:spPr bwMode="auto">
          <a:xfrm>
            <a:off x="2143916" y="4065940"/>
            <a:ext cx="849528" cy="17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e 4"/>
          <p:cNvSpPr/>
          <p:nvPr/>
        </p:nvSpPr>
        <p:spPr>
          <a:xfrm>
            <a:off x="1884450" y="3532195"/>
            <a:ext cx="1296144" cy="1090450"/>
          </a:xfrm>
          <a:prstGeom prst="pie">
            <a:avLst>
              <a:gd name="adj1" fmla="val 21580832"/>
              <a:gd name="adj2" fmla="val 3214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8625" y="4142315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60</a:t>
            </a:r>
            <a:r>
              <a:rPr lang="en-GB" baseline="30000" dirty="0">
                <a:solidFill>
                  <a:srgbClr val="002060"/>
                </a:solidFill>
              </a:rPr>
              <a:t>o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515" y="700673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 3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0" y="150813"/>
            <a:ext cx="7773988" cy="611187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Angles of depression</a:t>
            </a:r>
          </a:p>
        </p:txBody>
      </p:sp>
      <p:cxnSp>
        <p:nvCxnSpPr>
          <p:cNvPr id="9" name="Straight Connector 8"/>
          <p:cNvCxnSpPr>
            <a:cxnSpLocks/>
            <a:stCxn id="37" idx="3"/>
          </p:cNvCxnSpPr>
          <p:nvPr/>
        </p:nvCxnSpPr>
        <p:spPr>
          <a:xfrm flipV="1">
            <a:off x="947547" y="4095487"/>
            <a:ext cx="1566112" cy="17647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828800" y="4065940"/>
            <a:ext cx="146304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27882" y="4628083"/>
            <a:ext cx="10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150 m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5242164" y="3678745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tan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dirty="0">
                <a:cs typeface="Times New Roman" panose="02020603050405020304" pitchFamily="18" charset="0"/>
              </a:rPr>
              <a:t>=</a:t>
            </a:r>
            <a:endParaRPr lang="en-GB" dirty="0"/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6766560" y="3505200"/>
            <a:ext cx="1350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opposite</a:t>
            </a:r>
          </a:p>
        </p:txBody>
      </p:sp>
      <p:sp>
        <p:nvSpPr>
          <p:cNvPr id="15" name="Line 50"/>
          <p:cNvSpPr>
            <a:spLocks noChangeShapeType="1"/>
          </p:cNvSpPr>
          <p:nvPr/>
        </p:nvSpPr>
        <p:spPr bwMode="auto">
          <a:xfrm>
            <a:off x="6766560" y="3944313"/>
            <a:ext cx="14630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6757035" y="3923676"/>
            <a:ext cx="1350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adjacent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5274252" y="4436541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tan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dirty="0">
                <a:cs typeface="Times New Roman" panose="02020603050405020304" pitchFamily="18" charset="0"/>
              </a:rPr>
              <a:t>=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04701" y="4343400"/>
                <a:ext cx="586699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701" y="4343400"/>
                <a:ext cx="586699" cy="7013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7"/>
              <p:cNvSpPr txBox="1">
                <a:spLocks noChangeArrowheads="1"/>
              </p:cNvSpPr>
              <p:nvPr/>
            </p:nvSpPr>
            <p:spPr bwMode="auto">
              <a:xfrm>
                <a:off x="6045791" y="5057148"/>
                <a:ext cx="1418978" cy="622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45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5791" y="5057148"/>
                <a:ext cx="1418978" cy="622222"/>
              </a:xfrm>
              <a:prstGeom prst="rect">
                <a:avLst/>
              </a:prstGeom>
              <a:blipFill>
                <a:blip r:embed="rId6"/>
                <a:stretch>
                  <a:fillRect l="-6867"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6047056" y="5726988"/>
            <a:ext cx="1184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/>
              <a:t> = 150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616929" y="6229493"/>
            <a:ext cx="7146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distance from the red car to the tower is 150 m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51520" y="2902803"/>
            <a:ext cx="87467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We are given the </a:t>
            </a:r>
            <a:r>
              <a:rPr lang="en-GB" altLang="en-US" b="1" dirty="0">
                <a:solidFill>
                  <a:srgbClr val="FF6600"/>
                </a:solidFill>
              </a:rPr>
              <a:t>opposite</a:t>
            </a:r>
            <a:r>
              <a:rPr lang="en-GB" altLang="en-US" dirty="0"/>
              <a:t> side and we want to find the length of the side </a:t>
            </a:r>
            <a:r>
              <a:rPr lang="en-GB" altLang="en-US" b="1" dirty="0">
                <a:solidFill>
                  <a:srgbClr val="FF6600"/>
                </a:solidFill>
              </a:rPr>
              <a:t>adjacent</a:t>
            </a:r>
            <a:r>
              <a:rPr lang="en-GB" altLang="en-US" dirty="0"/>
              <a:t> to the </a:t>
            </a:r>
            <a:r>
              <a:rPr lang="en-GB" dirty="0"/>
              <a:t>45</a:t>
            </a:r>
            <a:r>
              <a:rPr lang="en-GB" baseline="30000" dirty="0"/>
              <a:t>o </a:t>
            </a:r>
            <a:r>
              <a:rPr lang="en-GB" altLang="en-US" dirty="0"/>
              <a:t>angle, so we use: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68808" y="2553735"/>
            <a:ext cx="31235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dirty="0">
                <a:solidFill>
                  <a:schemeClr val="tx1"/>
                </a:solidFill>
              </a:rPr>
              <a:t>First draw a sketch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15615" y="4805209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h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524087" y="457348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o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1431165" y="363593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a</a:t>
            </a:r>
            <a:endParaRPr lang="en-GB" dirty="0"/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338384" y="2525528"/>
            <a:ext cx="26598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dirty="0">
                <a:solidFill>
                  <a:schemeClr val="tx1"/>
                </a:solidFill>
              </a:rPr>
              <a:t>Now label the sides</a:t>
            </a:r>
          </a:p>
        </p:txBody>
      </p:sp>
      <p:sp>
        <p:nvSpPr>
          <p:cNvPr id="28" name="Pie 7">
            <a:extLst>
              <a:ext uri="{FF2B5EF4-FFF2-40B4-BE49-F238E27FC236}">
                <a16:creationId xmlns:a16="http://schemas.microsoft.com/office/drawing/2014/main" id="{1F003253-DDC0-4D7E-B938-1F02021365AA}"/>
              </a:ext>
            </a:extLst>
          </p:cNvPr>
          <p:cNvSpPr/>
          <p:nvPr/>
        </p:nvSpPr>
        <p:spPr>
          <a:xfrm>
            <a:off x="1861425" y="3520714"/>
            <a:ext cx="1296144" cy="1090450"/>
          </a:xfrm>
          <a:prstGeom prst="pie">
            <a:avLst>
              <a:gd name="adj1" fmla="val 7961121"/>
              <a:gd name="adj2" fmla="val 10778714"/>
            </a:avLst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8575EF-4F74-41D8-AA64-63BFB63C87A2}"/>
              </a:ext>
            </a:extLst>
          </p:cNvPr>
          <p:cNvSpPr/>
          <p:nvPr/>
        </p:nvSpPr>
        <p:spPr>
          <a:xfrm>
            <a:off x="1501628" y="415829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45</a:t>
            </a:r>
            <a:r>
              <a:rPr lang="en-GB" sz="2400" baseline="30000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22CC15-9E0E-48AB-9DC4-61D4A5A42E48}"/>
              </a:ext>
            </a:extLst>
          </p:cNvPr>
          <p:cNvCxnSpPr>
            <a:cxnSpLocks/>
          </p:cNvCxnSpPr>
          <p:nvPr/>
        </p:nvCxnSpPr>
        <p:spPr>
          <a:xfrm flipV="1">
            <a:off x="2551095" y="4056098"/>
            <a:ext cx="0" cy="192024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5515B15-C088-43F3-A947-A5A3200DAE3B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574845" y="4108950"/>
            <a:ext cx="1100080" cy="172483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5847F06-1D68-4AC8-BBF9-785D6A9DD018}"/>
              </a:ext>
            </a:extLst>
          </p:cNvPr>
          <p:cNvSpPr txBox="1"/>
          <p:nvPr/>
        </p:nvSpPr>
        <p:spPr>
          <a:xfrm>
            <a:off x="1507342" y="5658988"/>
            <a:ext cx="55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BAEFA8-E6E9-4101-879C-FE1783BF05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159">
            <a:off x="411009" y="5672391"/>
            <a:ext cx="541525" cy="479225"/>
          </a:xfrm>
          <a:prstGeom prst="rect">
            <a:avLst/>
          </a:prstGeom>
        </p:spPr>
      </p:pic>
      <p:pic>
        <p:nvPicPr>
          <p:cNvPr id="39" name="Picture 38" descr="A close up of a car&#10;&#10;Description automatically generated">
            <a:extLst>
              <a:ext uri="{FF2B5EF4-FFF2-40B4-BE49-F238E27FC236}">
                <a16:creationId xmlns:a16="http://schemas.microsoft.com/office/drawing/2014/main" id="{087E47D8-5716-49E5-86EE-DA10932876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029">
            <a:off x="3667696" y="5744551"/>
            <a:ext cx="597102" cy="30906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213C2E6-3D22-4F93-AA3C-0A8D6B06CF25}"/>
              </a:ext>
            </a:extLst>
          </p:cNvPr>
          <p:cNvSpPr txBox="1"/>
          <p:nvPr/>
        </p:nvSpPr>
        <p:spPr>
          <a:xfrm>
            <a:off x="2911671" y="5670233"/>
            <a:ext cx="55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0BEEA5-AA1E-4FA4-AB50-D7BCF2B26BCC}"/>
              </a:ext>
            </a:extLst>
          </p:cNvPr>
          <p:cNvCxnSpPr>
            <a:cxnSpLocks/>
          </p:cNvCxnSpPr>
          <p:nvPr/>
        </p:nvCxnSpPr>
        <p:spPr>
          <a:xfrm flipV="1">
            <a:off x="873919" y="4009079"/>
            <a:ext cx="0" cy="192024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17">
            <a:extLst>
              <a:ext uri="{FF2B5EF4-FFF2-40B4-BE49-F238E27FC236}">
                <a16:creationId xmlns:a16="http://schemas.microsoft.com/office/drawing/2014/main" id="{AFAF863F-E9D3-495F-9B85-391219292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173" y="2551360"/>
            <a:ext cx="3552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dirty="0">
                <a:solidFill>
                  <a:schemeClr val="tx1"/>
                </a:solidFill>
              </a:rPr>
              <a:t>Working the triangle at the left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DAB9A42-424E-44A6-BFF8-793232002E6B}"/>
              </a:ext>
            </a:extLst>
          </p:cNvPr>
          <p:cNvCxnSpPr>
            <a:cxnSpLocks/>
          </p:cNvCxnSpPr>
          <p:nvPr/>
        </p:nvCxnSpPr>
        <p:spPr>
          <a:xfrm>
            <a:off x="896304" y="4065940"/>
            <a:ext cx="100584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B669D9F-9C63-417E-A9F9-9A2F100832BF}"/>
              </a:ext>
            </a:extLst>
          </p:cNvPr>
          <p:cNvSpPr txBox="1"/>
          <p:nvPr/>
        </p:nvSpPr>
        <p:spPr>
          <a:xfrm>
            <a:off x="2236697" y="5686110"/>
            <a:ext cx="55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3" name="Rectangle 42">
            <a:hlinkClick r:id="rId9"/>
            <a:extLst>
              <a:ext uri="{FF2B5EF4-FFF2-40B4-BE49-F238E27FC236}">
                <a16:creationId xmlns:a16="http://schemas.microsoft.com/office/drawing/2014/main" id="{00F64390-0D0A-4DC5-AF56-1D6C73056008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hlinkClick r:id="rId9"/>
            <a:extLst>
              <a:ext uri="{FF2B5EF4-FFF2-40B4-BE49-F238E27FC236}">
                <a16:creationId xmlns:a16="http://schemas.microsoft.com/office/drawing/2014/main" id="{7E08A65D-6E4F-4B3E-89DE-0E425AFE989E}"/>
              </a:ext>
            </a:extLst>
          </p:cNvPr>
          <p:cNvSpPr/>
          <p:nvPr/>
        </p:nvSpPr>
        <p:spPr>
          <a:xfrm>
            <a:off x="521368" y="6545179"/>
            <a:ext cx="2005263" cy="188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2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3" grpId="0"/>
      <p:bldP spid="51" grpId="0"/>
      <p:bldP spid="55" grpId="0"/>
      <p:bldP spid="4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_10_solvexpeqs" id="{BFB07C4A-7573-457B-9229-667375C26C2E}" vid="{31DC8531-9E75-490C-A2AB-54B4CC27F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150</TotalTime>
  <Words>1119</Words>
  <Application>Microsoft Office PowerPoint</Application>
  <PresentationFormat>On-screen Show (4:3)</PresentationFormat>
  <Paragraphs>182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Comic Sans MS</vt:lpstr>
      <vt:lpstr>Times New Roman</vt:lpstr>
      <vt:lpstr>Wingdings 2</vt:lpstr>
      <vt:lpstr>Theme1</vt:lpstr>
      <vt:lpstr>Angles of elevation and depression</vt:lpstr>
      <vt:lpstr>PowerPoint Presentation</vt:lpstr>
      <vt:lpstr>Problem solving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right-angled triangle trigonometry</dc:title>
  <dc:creator>Mathssupport</dc:creator>
  <cp:lastModifiedBy>Orlando Hurtado</cp:lastModifiedBy>
  <cp:revision>19</cp:revision>
  <dcterms:created xsi:type="dcterms:W3CDTF">2020-03-27T09:52:44Z</dcterms:created>
  <dcterms:modified xsi:type="dcterms:W3CDTF">2023-08-10T17:28:55Z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