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17" r:id="rId2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E9FCF-F3E6-4D50-9DF7-B184E645ECFB}" type="slidenum">
              <a:rPr lang="en-GB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154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567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0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59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53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C73A6-AF73-4BA2-80EC-569CE9E45C9A}" type="slidenum">
              <a:rPr lang="en-GB"/>
              <a:pPr/>
              <a:t>15</a:t>
            </a:fld>
            <a:endParaRPr lang="en-GB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09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16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822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17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93251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18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576698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337BCF-9D63-4D9D-A0BA-F757F60EA8A3}" type="slidenum">
              <a:rPr lang="en-GB" altLang="en-US" sz="1200">
                <a:solidFill>
                  <a:schemeClr val="tx1"/>
                </a:solidFill>
              </a:rPr>
              <a:pPr/>
              <a:t>19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6789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77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857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948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478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302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65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5D7A74-6B0D-4823-AD5E-B2D2CC15A8D7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63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9B9F7-B62C-450F-9CED-35DD7DCF8721}" type="slidenum">
              <a:rPr lang="en-GB">
                <a:cs typeface="Arial" charset="0"/>
              </a:rPr>
              <a:pPr/>
              <a:t>10</a:t>
            </a:fld>
            <a:endParaRPr lang="en-GB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92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June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BF6A1BA-2A36-4355-A4A7-9CCDDE5B632A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14C9080-BA5E-42E0-A3E8-CE87947DE40B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78BCF3-4011-4E1D-ACA4-09D729CFE9C7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6/24/2021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24 June 2021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Trigonometric ratios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3152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US" dirty="0"/>
              <a:t>LO: Use the trigonometric ratios to calculate sides or angles in right-angled triangles.</a:t>
            </a:r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048BA52-8AC9-40AF-8D69-402477B1285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F5B653EA-A582-4FC8-86F2-D4457D2AD8C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Relation between sine, cosine and tangent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754781" y="1443679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2737" y="1011411"/>
            <a:ext cx="2663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triangle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921009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860908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Pie 31"/>
          <p:cNvSpPr/>
          <p:nvPr/>
        </p:nvSpPr>
        <p:spPr>
          <a:xfrm>
            <a:off x="395536" y="2503654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296" y="24348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94669" y="411683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73487" y="412625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871308" y="3132095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411760" y="5318720"/>
            <a:ext cx="396044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427427" y="1584232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4266285" y="154425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700496" y="4151826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456615" y="3420381"/>
            <a:ext cx="3385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19597" y="1393330"/>
                <a:ext cx="270394" cy="63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597" y="1393330"/>
                <a:ext cx="270394" cy="6326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761000" y="3095781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3423400" y="2352544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3423400" y="3187388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4275168" y="239384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4271709" y="3223107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19597" y="2245982"/>
                <a:ext cx="264816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597" y="2245982"/>
                <a:ext cx="264816" cy="701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02863" y="3142135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863" y="3142135"/>
                <a:ext cx="270394" cy="632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6956295" y="1612755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5" name="Line 50"/>
          <p:cNvSpPr>
            <a:spLocks noChangeShapeType="1"/>
          </p:cNvSpPr>
          <p:nvPr/>
        </p:nvSpPr>
        <p:spPr bwMode="auto">
          <a:xfrm>
            <a:off x="6956295" y="2051868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6946770" y="2031231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7" name="Text Box 47"/>
          <p:cNvSpPr txBox="1">
            <a:spLocks noChangeArrowheads="1"/>
          </p:cNvSpPr>
          <p:nvPr/>
        </p:nvSpPr>
        <p:spPr bwMode="auto">
          <a:xfrm>
            <a:off x="6540063" y="312123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49"/>
              <p:cNvSpPr txBox="1">
                <a:spLocks noChangeArrowheads="1"/>
              </p:cNvSpPr>
              <p:nvPr/>
            </p:nvSpPr>
            <p:spPr bwMode="auto">
              <a:xfrm>
                <a:off x="7054964" y="2550392"/>
                <a:ext cx="448648" cy="725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64" y="2550392"/>
                <a:ext cx="448648" cy="7250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Line 50"/>
          <p:cNvSpPr>
            <a:spLocks noChangeShapeType="1"/>
          </p:cNvSpPr>
          <p:nvPr/>
        </p:nvSpPr>
        <p:spPr bwMode="auto">
          <a:xfrm>
            <a:off x="6994840" y="3365852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 Box 51"/>
              <p:cNvSpPr txBox="1">
                <a:spLocks noChangeArrowheads="1"/>
              </p:cNvSpPr>
              <p:nvPr/>
            </p:nvSpPr>
            <p:spPr bwMode="auto">
              <a:xfrm>
                <a:off x="7054964" y="3352065"/>
                <a:ext cx="443070" cy="7937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 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54964" y="3352065"/>
                <a:ext cx="443070" cy="7937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47"/>
          <p:cNvSpPr txBox="1">
            <a:spLocks noChangeArrowheads="1"/>
          </p:cNvSpPr>
          <p:nvPr/>
        </p:nvSpPr>
        <p:spPr bwMode="auto">
          <a:xfrm>
            <a:off x="6723810" y="439851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54964" y="4317547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964" y="4317547"/>
                <a:ext cx="270394" cy="6324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Box 47"/>
          <p:cNvSpPr txBox="1">
            <a:spLocks noChangeArrowheads="1"/>
          </p:cNvSpPr>
          <p:nvPr/>
        </p:nvSpPr>
        <p:spPr bwMode="auto">
          <a:xfrm>
            <a:off x="3082220" y="5558716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5" name="Text Box 47"/>
          <p:cNvSpPr txBox="1">
            <a:spLocks noChangeArrowheads="1"/>
          </p:cNvSpPr>
          <p:nvPr/>
        </p:nvSpPr>
        <p:spPr bwMode="auto">
          <a:xfrm>
            <a:off x="3930529" y="559443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6" name="Text Box 49"/>
          <p:cNvSpPr txBox="1">
            <a:spLocks noChangeArrowheads="1"/>
          </p:cNvSpPr>
          <p:nvPr/>
        </p:nvSpPr>
        <p:spPr bwMode="auto">
          <a:xfrm>
            <a:off x="4406642" y="5391881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7" name="Line 50"/>
          <p:cNvSpPr>
            <a:spLocks noChangeShapeType="1"/>
          </p:cNvSpPr>
          <p:nvPr/>
        </p:nvSpPr>
        <p:spPr bwMode="auto">
          <a:xfrm>
            <a:off x="4406642" y="5830994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Text Box 51"/>
          <p:cNvSpPr txBox="1">
            <a:spLocks noChangeArrowheads="1"/>
          </p:cNvSpPr>
          <p:nvPr/>
        </p:nvSpPr>
        <p:spPr bwMode="auto">
          <a:xfrm>
            <a:off x="4397117" y="5810357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5479706" y="820648"/>
            <a:ext cx="36642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Finding the ratio between sine and cosine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hlinkClick r:id="rId9"/>
            <a:extLst>
              <a:ext uri="{FF2B5EF4-FFF2-40B4-BE49-F238E27FC236}">
                <a16:creationId xmlns:a16="http://schemas.microsoft.com/office/drawing/2014/main" id="{29766AAA-96F0-4CC7-83C7-72D66E57001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9"/>
            <a:extLst>
              <a:ext uri="{FF2B5EF4-FFF2-40B4-BE49-F238E27FC236}">
                <a16:creationId xmlns:a16="http://schemas.microsoft.com/office/drawing/2014/main" id="{B6F57CA2-648B-4DFB-AE56-16566CCFD1A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47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80" grpId="0"/>
      <p:bldP spid="84" grpId="0"/>
      <p:bldP spid="79" grpId="0"/>
      <p:bldP spid="87" grpId="0"/>
      <p:bldP spid="90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3" grpId="1"/>
      <p:bldP spid="54" grpId="0"/>
      <p:bldP spid="55" grpId="0" animBg="1"/>
      <p:bldP spid="56" grpId="0"/>
      <p:bldP spid="57" grpId="0"/>
      <p:bldP spid="58" grpId="0"/>
      <p:bldP spid="59" grpId="0" animBg="1"/>
      <p:bldP spid="60" grpId="0"/>
      <p:bldP spid="62" grpId="0"/>
      <p:bldP spid="63" grpId="0"/>
      <p:bldP spid="63" grpId="1"/>
      <p:bldP spid="64" grpId="0"/>
      <p:bldP spid="65" grpId="0"/>
      <p:bldP spid="66" grpId="0"/>
      <p:bldP spid="67" grpId="0" animBg="1"/>
      <p:bldP spid="68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5292" y="129749"/>
            <a:ext cx="7773988" cy="6111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Finding side </a:t>
            </a:r>
            <a:r>
              <a:rPr lang="en-GB" sz="4400" dirty="0"/>
              <a:t>lengths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88925" y="955674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97657" y="3890962"/>
            <a:ext cx="2370137" cy="2778125"/>
            <a:chOff x="187" y="1994"/>
            <a:chExt cx="1493" cy="1750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617" y="3290"/>
              <a:ext cx="3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54°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1479" y="266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423" y="2627"/>
              <a:ext cx="5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/>
                <a:t>12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1125" y="2251074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85292" y="3113018"/>
            <a:ext cx="88463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 and we want to find the length of the side </a:t>
            </a:r>
            <a:r>
              <a:rPr lang="en-GB" b="1" dirty="0">
                <a:solidFill>
                  <a:srgbClr val="FF6600"/>
                </a:solidFill>
              </a:rPr>
              <a:t>opposite</a:t>
            </a:r>
            <a:r>
              <a:rPr lang="en-GB" dirty="0"/>
              <a:t> the angle,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72000" y="3890962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solidFill>
                    <a:schemeClr val="tx1"/>
                  </a:solidFill>
                </a:rPr>
                <a:t>sin </a:t>
              </a:r>
              <a:r>
                <a:rPr lang="en-GB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43400" y="4716462"/>
            <a:ext cx="1906588" cy="873125"/>
            <a:chOff x="2441" y="3146"/>
            <a:chExt cx="1201" cy="550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8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54°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12" y="3146"/>
              <a:ext cx="330" cy="550"/>
              <a:chOff x="3348" y="3146"/>
              <a:chExt cx="330" cy="550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146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48" y="3408"/>
                <a:ext cx="33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12</a:t>
                </a:r>
              </a:p>
            </p:txBody>
          </p:sp>
        </p:grpSp>
      </p:grp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116513" y="5540374"/>
            <a:ext cx="2249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12 (sin 54°)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329238" y="5948362"/>
            <a:ext cx="1579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9.71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3526" y="4575472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2305101" y="4727575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231755" y="624787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0" name="Rectangle 72"/>
          <p:cNvSpPr>
            <a:spLocks noChangeArrowheads="1"/>
          </p:cNvSpPr>
          <p:nvPr/>
        </p:nvSpPr>
        <p:spPr bwMode="auto">
          <a:xfrm>
            <a:off x="5802659" y="533400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1" name="Text Box 73"/>
          <p:cNvSpPr txBox="1">
            <a:spLocks noChangeArrowheads="1"/>
          </p:cNvSpPr>
          <p:nvPr/>
        </p:nvSpPr>
        <p:spPr bwMode="auto">
          <a:xfrm>
            <a:off x="6918672" y="5334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32" name="Text Box 74"/>
          <p:cNvSpPr txBox="1">
            <a:spLocks noChangeArrowheads="1"/>
          </p:cNvSpPr>
          <p:nvPr/>
        </p:nvSpPr>
        <p:spPr bwMode="auto">
          <a:xfrm>
            <a:off x="8036272" y="5334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2995288" y="2736849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AFCB4CF3-35D4-44F0-8858-21D4D16A202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3B4D7DF3-BFE9-4D0F-8826-A0EFD39806D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0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09" grpId="0"/>
      <p:bldP spid="46110" grpId="0"/>
      <p:bldP spid="4" grpId="0"/>
      <p:bldP spid="6" grpId="0"/>
      <p:bldP spid="7" grpId="0"/>
      <p:bldP spid="30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91147" y="203078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58999" y="3620673"/>
            <a:ext cx="1897062" cy="3049588"/>
            <a:chOff x="405" y="1862"/>
            <a:chExt cx="1195" cy="1921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1173" y="2308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25°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2519575" flipH="1" flipV="1">
              <a:off x="1291" y="1862"/>
              <a:ext cx="309" cy="357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642" y="2612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769" y="3550"/>
              <a:ext cx="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14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4463" y="2296318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395536" y="3034628"/>
            <a:ext cx="87484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</a:t>
            </a:r>
            <a:r>
              <a:rPr lang="en-GB" b="1" dirty="0">
                <a:solidFill>
                  <a:srgbClr val="FF6600"/>
                </a:solidFill>
              </a:rPr>
              <a:t>opposite</a:t>
            </a:r>
            <a:r>
              <a:rPr lang="en-GB" dirty="0"/>
              <a:t> side 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109244" y="3853782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>
                  <a:solidFill>
                    <a:schemeClr val="tx1"/>
                  </a:solidFill>
                </a:rPr>
                <a:t>sin </a:t>
              </a:r>
              <a:r>
                <a:rPr lang="en-GB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886994" y="4663590"/>
            <a:ext cx="1979613" cy="765175"/>
            <a:chOff x="2441" y="3159"/>
            <a:chExt cx="1247" cy="482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87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25°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56" y="3159"/>
              <a:ext cx="332" cy="482"/>
              <a:chOff x="3392" y="3159"/>
              <a:chExt cx="332" cy="482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353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92" y="3159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4927259" y="6202488"/>
            <a:ext cx="1750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33.13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88793" y="451473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871396" y="621797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2386298" y="477721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4721648" y="5256337"/>
            <a:ext cx="1670051" cy="893764"/>
            <a:chOff x="2942" y="3137"/>
            <a:chExt cx="1052" cy="563"/>
          </a:xfrm>
        </p:grpSpPr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3282" y="3409"/>
              <a:ext cx="7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sin 25°</a:t>
              </a:r>
            </a:p>
          </p:txBody>
        </p:sp>
        <p:grpSp>
          <p:nvGrpSpPr>
            <p:cNvPr id="34" name="Group 27"/>
            <p:cNvGrpSpPr>
              <a:grpSpLocks/>
            </p:cNvGrpSpPr>
            <p:nvPr/>
          </p:nvGrpSpPr>
          <p:grpSpPr bwMode="auto">
            <a:xfrm>
              <a:off x="2942" y="3137"/>
              <a:ext cx="963" cy="429"/>
              <a:chOff x="2978" y="3137"/>
              <a:chExt cx="963" cy="429"/>
            </a:xfrm>
          </p:grpSpPr>
          <p:sp>
            <p:nvSpPr>
              <p:cNvPr id="35" name="Text Box 24"/>
              <p:cNvSpPr txBox="1">
                <a:spLocks noChangeArrowheads="1"/>
              </p:cNvSpPr>
              <p:nvPr/>
            </p:nvSpPr>
            <p:spPr bwMode="auto">
              <a:xfrm>
                <a:off x="2978" y="3275"/>
                <a:ext cx="36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</a:t>
                </a:r>
                <a:endParaRPr lang="en-GB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" name="Line 25"/>
              <p:cNvSpPr>
                <a:spLocks noChangeShapeType="1"/>
              </p:cNvSpPr>
              <p:nvPr/>
            </p:nvSpPr>
            <p:spPr bwMode="auto">
              <a:xfrm flipV="1">
                <a:off x="3387" y="3419"/>
                <a:ext cx="5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Text Box 26"/>
              <p:cNvSpPr txBox="1">
                <a:spLocks noChangeArrowheads="1"/>
              </p:cNvSpPr>
              <p:nvPr/>
            </p:nvSpPr>
            <p:spPr bwMode="auto">
              <a:xfrm>
                <a:off x="3510" y="3137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</p:grpSp>
      </p:grpSp>
      <p:sp>
        <p:nvSpPr>
          <p:cNvPr id="38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9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40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288925" y="1066800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3022905" y="2748880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43" name="Rectangle 42">
            <a:hlinkClick r:id="rId3"/>
            <a:extLst>
              <a:ext uri="{FF2B5EF4-FFF2-40B4-BE49-F238E27FC236}">
                <a16:creationId xmlns:a16="http://schemas.microsoft.com/office/drawing/2014/main" id="{F7877C6E-FE99-43FC-B40E-809B7FFAC42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3"/>
            <a:extLst>
              <a:ext uri="{FF2B5EF4-FFF2-40B4-BE49-F238E27FC236}">
                <a16:creationId xmlns:a16="http://schemas.microsoft.com/office/drawing/2014/main" id="{81B2220F-4D38-4882-BD6C-D001264CB33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2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8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9097" y="150782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95499" y="3776934"/>
            <a:ext cx="2022475" cy="2817813"/>
            <a:chOff x="187" y="1994"/>
            <a:chExt cx="1274" cy="1775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617" y="3290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65°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661" y="262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983" y="3536"/>
              <a:ext cx="36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3 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70969" y="2195584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Find </a:t>
            </a:r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29568" y="2965252"/>
            <a:ext cx="86044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side </a:t>
            </a:r>
            <a:r>
              <a:rPr lang="en-GB" b="1" dirty="0">
                <a:solidFill>
                  <a:srgbClr val="FF6600"/>
                </a:solidFill>
              </a:rPr>
              <a:t>adjacent</a:t>
            </a:r>
            <a:r>
              <a:rPr lang="en-GB" dirty="0"/>
              <a:t> to the angle 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hypotenuse</a:t>
            </a:r>
            <a:r>
              <a:rPr lang="en-GB" dirty="0"/>
              <a:t>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73588" y="3770849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en-GB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75943" y="4608783"/>
            <a:ext cx="1835151" cy="800101"/>
            <a:chOff x="2441" y="3158"/>
            <a:chExt cx="1156" cy="504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65°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40" y="3158"/>
              <a:ext cx="257" cy="504"/>
              <a:chOff x="3376" y="3158"/>
              <a:chExt cx="257" cy="504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390" y="3374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76" y="3158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410901" y="6143372"/>
            <a:ext cx="1407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7.10 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1368" y="446144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2302943" y="461354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229597" y="613384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5188744" y="5267322"/>
            <a:ext cx="1755776" cy="893764"/>
            <a:chOff x="2942" y="3137"/>
            <a:chExt cx="1106" cy="563"/>
          </a:xfrm>
        </p:grpSpPr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3282" y="3409"/>
              <a:ext cx="76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cos 65°</a:t>
              </a:r>
            </a:p>
          </p:txBody>
        </p:sp>
        <p:grpSp>
          <p:nvGrpSpPr>
            <p:cNvPr id="31" name="Group 27"/>
            <p:cNvGrpSpPr>
              <a:grpSpLocks/>
            </p:cNvGrpSpPr>
            <p:nvPr/>
          </p:nvGrpSpPr>
          <p:grpSpPr bwMode="auto">
            <a:xfrm>
              <a:off x="2942" y="3137"/>
              <a:ext cx="963" cy="429"/>
              <a:chOff x="2978" y="3137"/>
              <a:chExt cx="963" cy="429"/>
            </a:xfrm>
          </p:grpSpPr>
          <p:sp>
            <p:nvSpPr>
              <p:cNvPr id="32" name="Text Box 24"/>
              <p:cNvSpPr txBox="1">
                <a:spLocks noChangeArrowheads="1"/>
              </p:cNvSpPr>
              <p:nvPr/>
            </p:nvSpPr>
            <p:spPr bwMode="auto">
              <a:xfrm>
                <a:off x="2978" y="3275"/>
                <a:ext cx="36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</a:t>
                </a:r>
                <a:endParaRPr lang="en-GB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 flipV="1">
                <a:off x="3387" y="3419"/>
                <a:ext cx="5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3510" y="3137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sp>
        <p:nvSpPr>
          <p:cNvPr id="35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6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37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95499" y="993742"/>
            <a:ext cx="8626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3040367" y="2664735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B45FBADB-B4C4-4D4A-B43A-9B0F37D815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8DD0484A-F27F-4E65-ABE5-6B12B33E079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96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6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0813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Finding side lengths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89761" y="3654443"/>
            <a:ext cx="2063749" cy="2647950"/>
            <a:chOff x="381" y="1862"/>
            <a:chExt cx="1300" cy="1668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08" name="Text Box 8"/>
            <p:cNvSpPr txBox="1">
              <a:spLocks noChangeArrowheads="1"/>
            </p:cNvSpPr>
            <p:nvPr/>
          </p:nvSpPr>
          <p:spPr bwMode="auto">
            <a:xfrm>
              <a:off x="1173" y="2308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42°</a:t>
              </a:r>
            </a:p>
          </p:txBody>
        </p:sp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2519575" flipH="1" flipV="1">
              <a:off x="1291" y="1862"/>
              <a:ext cx="309" cy="357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1470" y="2771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381" y="2694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9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53510" y="2184531"/>
            <a:ext cx="38052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Find </a:t>
            </a:r>
            <a:r>
              <a:rPr lang="en-GB" i="1">
                <a:latin typeface="Times New Roman" panose="02020603050405020304" pitchFamily="18" charset="0"/>
              </a:rPr>
              <a:t>x</a:t>
            </a:r>
            <a:r>
              <a:rPr lang="en-GB"/>
              <a:t> 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277246" y="2981008"/>
            <a:ext cx="85733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side </a:t>
            </a:r>
            <a:r>
              <a:rPr lang="en-GB" b="1" dirty="0">
                <a:solidFill>
                  <a:srgbClr val="FF6600"/>
                </a:solidFill>
              </a:rPr>
              <a:t>hypotenuse </a:t>
            </a:r>
            <a:r>
              <a:rPr lang="en-GB" dirty="0"/>
              <a:t>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adjacent </a:t>
            </a:r>
            <a:r>
              <a:rPr lang="en-GB" dirty="0"/>
              <a:t>to the angle 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945523" y="3809921"/>
            <a:ext cx="2987675" cy="874712"/>
            <a:chOff x="2598" y="2591"/>
            <a:chExt cx="1882" cy="551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en-GB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645692" y="4593352"/>
            <a:ext cx="1835150" cy="896938"/>
            <a:chOff x="2441" y="3128"/>
            <a:chExt cx="1156" cy="565"/>
          </a:xfrm>
        </p:grpSpPr>
        <p:sp>
          <p:nvSpPr>
            <p:cNvPr id="1639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 err="1">
                  <a:solidFill>
                    <a:schemeClr val="tx1"/>
                  </a:solidFill>
                </a:rPr>
                <a:t>cos</a:t>
              </a:r>
              <a:r>
                <a:rPr lang="en-GB" dirty="0">
                  <a:solidFill>
                    <a:schemeClr val="tx1"/>
                  </a:solidFill>
                </a:rPr>
                <a:t> 42°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57" y="3128"/>
              <a:ext cx="240" cy="565"/>
              <a:chOff x="3393" y="3128"/>
              <a:chExt cx="240" cy="565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403" y="3128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98" y="3402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4765751" y="6059488"/>
            <a:ext cx="15792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=</a:t>
            </a:r>
            <a:r>
              <a:rPr lang="en-GB" b="1" dirty="0">
                <a:solidFill>
                  <a:srgbClr val="FF6600"/>
                </a:solidFill>
              </a:rPr>
              <a:t> 6.69 cm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7655" y="454850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840258" y="625174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2355160" y="481098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4563928" y="5438771"/>
            <a:ext cx="2162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</a:rPr>
              <a:t>x</a:t>
            </a:r>
            <a:r>
              <a:rPr lang="en-GB" dirty="0"/>
              <a:t> = 9 (cos 42°)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195693" y="878812"/>
            <a:ext cx="8626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we are given one side and one acute angle in a right-angled triangle we can use one of the three trigonometric ratios to find the lengths of other sides. For example,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3002133" y="2643616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41" name="Rectangle 72"/>
          <p:cNvSpPr>
            <a:spLocks noChangeArrowheads="1"/>
          </p:cNvSpPr>
          <p:nvPr/>
        </p:nvSpPr>
        <p:spPr bwMode="auto">
          <a:xfrm>
            <a:off x="5802659" y="457200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42" name="Text Box 73"/>
          <p:cNvSpPr txBox="1">
            <a:spLocks noChangeArrowheads="1"/>
          </p:cNvSpPr>
          <p:nvPr/>
        </p:nvSpPr>
        <p:spPr bwMode="auto">
          <a:xfrm>
            <a:off x="6918672" y="4572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43" name="Text Box 74"/>
          <p:cNvSpPr txBox="1">
            <a:spLocks noChangeArrowheads="1"/>
          </p:cNvSpPr>
          <p:nvPr/>
        </p:nvSpPr>
        <p:spPr bwMode="auto">
          <a:xfrm>
            <a:off x="8036272" y="4572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994B9CE2-F4F4-4283-BCC9-B37D92B8DA1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BD28C23E-9CFE-423A-95E9-882CED91788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32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8" grpId="0"/>
      <p:bldP spid="40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88925" y="189008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Finding side lengths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288925" y="1031874"/>
            <a:ext cx="8626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we are given one side and one acute angle in a right-angled triangle we can use one of the three trigonometric ratios to find the lengths of other sides. For example,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65126" y="3877322"/>
            <a:ext cx="2370137" cy="2794000"/>
            <a:chOff x="187" y="1994"/>
            <a:chExt cx="1493" cy="1760"/>
          </a:xfrm>
        </p:grpSpPr>
        <p:sp>
          <p:nvSpPr>
            <p:cNvPr id="1947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9478" name="Text Box 8"/>
            <p:cNvSpPr txBox="1">
              <a:spLocks noChangeArrowheads="1"/>
            </p:cNvSpPr>
            <p:nvPr/>
          </p:nvSpPr>
          <p:spPr bwMode="auto">
            <a:xfrm>
              <a:off x="617" y="3290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 b="1" dirty="0"/>
                <a:t>60°</a:t>
              </a:r>
            </a:p>
          </p:txBody>
        </p:sp>
        <p:sp>
          <p:nvSpPr>
            <p:cNvPr id="1947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lnTo>
                    <a:pt x="10781" y="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9481" name="Text Box 12"/>
            <p:cNvSpPr txBox="1">
              <a:spLocks noChangeArrowheads="1"/>
            </p:cNvSpPr>
            <p:nvPr/>
          </p:nvSpPr>
          <p:spPr bwMode="auto">
            <a:xfrm>
              <a:off x="1479" y="266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9482" name="Text Box 13"/>
            <p:cNvSpPr txBox="1">
              <a:spLocks noChangeArrowheads="1"/>
            </p:cNvSpPr>
            <p:nvPr/>
          </p:nvSpPr>
          <p:spPr bwMode="auto">
            <a:xfrm>
              <a:off x="703" y="3521"/>
              <a:ext cx="5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 b="1" dirty="0"/>
                <a:t>8.7 cm</a:t>
              </a:r>
            </a:p>
          </p:txBody>
        </p:sp>
      </p:grp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666900" y="2213992"/>
            <a:ext cx="380424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2 decimal places.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05395" y="3059966"/>
            <a:ext cx="83935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are given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 side and we want to find the length of the side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the angle,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69519" y="4038601"/>
            <a:ext cx="2976563" cy="825500"/>
            <a:chOff x="2598" y="2591"/>
            <a:chExt cx="1875" cy="520"/>
          </a:xfrm>
        </p:grpSpPr>
        <p:sp>
          <p:nvSpPr>
            <p:cNvPr id="1947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chemeClr val="tx1"/>
                  </a:solidFill>
                </a:rPr>
                <a:t>tan </a:t>
              </a:r>
              <a:r>
                <a:rPr lang="en-GB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θ</a:t>
              </a:r>
              <a:r>
                <a:rPr lang="en-GB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GB" sz="2400" dirty="0">
                  <a:solidFill>
                    <a:schemeClr val="tx1"/>
                  </a:solidFill>
                  <a:cs typeface="Times New Roman" pitchFamily="18" charset="0"/>
                </a:rPr>
                <a:t>=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376" y="2591"/>
              <a:ext cx="1097" cy="520"/>
              <a:chOff x="3927" y="2544"/>
              <a:chExt cx="1097" cy="520"/>
            </a:xfrm>
          </p:grpSpPr>
          <p:sp>
            <p:nvSpPr>
              <p:cNvPr id="1947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7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947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9476" name="Text Box 21"/>
              <p:cNvSpPr txBox="1">
                <a:spLocks noChangeArrowheads="1"/>
              </p:cNvSpPr>
              <p:nvPr/>
            </p:nvSpPr>
            <p:spPr bwMode="auto">
              <a:xfrm>
                <a:off x="4068" y="2773"/>
                <a:ext cx="90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>
                    <a:solidFill>
                      <a:schemeClr val="tx1"/>
                    </a:solidFill>
                  </a:rPr>
                  <a:t>adjacent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43401" y="4792665"/>
            <a:ext cx="2019301" cy="877888"/>
            <a:chOff x="2441" y="3146"/>
            <a:chExt cx="1272" cy="553"/>
          </a:xfrm>
        </p:grpSpPr>
        <p:sp>
          <p:nvSpPr>
            <p:cNvPr id="19467" name="Text Box 22"/>
            <p:cNvSpPr txBox="1">
              <a:spLocks noChangeArrowheads="1"/>
            </p:cNvSpPr>
            <p:nvPr/>
          </p:nvSpPr>
          <p:spPr bwMode="auto">
            <a:xfrm>
              <a:off x="2441" y="3277"/>
              <a:ext cx="93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chemeClr val="tx1"/>
                  </a:solidFill>
                </a:rPr>
                <a:t>tan 60° </a:t>
              </a:r>
              <a:r>
                <a:rPr lang="en-GB" sz="2400" dirty="0">
                  <a:solidFill>
                    <a:schemeClr val="tx1"/>
                  </a:solidFill>
                  <a:cs typeface="Times New Roman" pitchFamily="18" charset="0"/>
                </a:rPr>
                <a:t>=</a:t>
              </a:r>
              <a:endParaRPr lang="en-GB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3312" y="3146"/>
              <a:ext cx="401" cy="553"/>
              <a:chOff x="3348" y="3146"/>
              <a:chExt cx="401" cy="553"/>
            </a:xfrm>
          </p:grpSpPr>
          <p:sp>
            <p:nvSpPr>
              <p:cNvPr id="19469" name="Text Box 24"/>
              <p:cNvSpPr txBox="1">
                <a:spLocks noChangeArrowheads="1"/>
              </p:cNvSpPr>
              <p:nvPr/>
            </p:nvSpPr>
            <p:spPr bwMode="auto">
              <a:xfrm>
                <a:off x="3412" y="3146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i="1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1947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9471" name="Text Box 26"/>
              <p:cNvSpPr txBox="1">
                <a:spLocks noChangeArrowheads="1"/>
              </p:cNvSpPr>
              <p:nvPr/>
            </p:nvSpPr>
            <p:spPr bwMode="auto">
              <a:xfrm>
                <a:off x="3348" y="3408"/>
                <a:ext cx="40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8.7</a:t>
                </a:r>
              </a:p>
            </p:txBody>
          </p:sp>
        </p:grpSp>
      </p:grp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5112564" y="5691191"/>
            <a:ext cx="2499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8.7 × tan 60°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5303151" y="6209657"/>
            <a:ext cx="1888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=</a:t>
            </a:r>
            <a:r>
              <a:rPr lang="en-GB" sz="2400" b="1" dirty="0">
                <a:solidFill>
                  <a:srgbClr val="FF6600"/>
                </a:solidFill>
              </a:rPr>
              <a:t> 15.07 cm</a:t>
            </a:r>
          </a:p>
        </p:txBody>
      </p:sp>
      <p:sp>
        <p:nvSpPr>
          <p:cNvPr id="27" name="Rectangle 72"/>
          <p:cNvSpPr>
            <a:spLocks noChangeArrowheads="1"/>
          </p:cNvSpPr>
          <p:nvPr/>
        </p:nvSpPr>
        <p:spPr bwMode="auto">
          <a:xfrm>
            <a:off x="5802659" y="609600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28" name="Text Box 73"/>
          <p:cNvSpPr txBox="1">
            <a:spLocks noChangeArrowheads="1"/>
          </p:cNvSpPr>
          <p:nvPr/>
        </p:nvSpPr>
        <p:spPr bwMode="auto">
          <a:xfrm>
            <a:off x="6918672" y="609600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29" name="Text Box 74"/>
          <p:cNvSpPr txBox="1">
            <a:spLocks noChangeArrowheads="1"/>
          </p:cNvSpPr>
          <p:nvPr/>
        </p:nvSpPr>
        <p:spPr bwMode="auto">
          <a:xfrm>
            <a:off x="8036272" y="6096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77183" y="471328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31" name="Rectangle 30"/>
          <p:cNvSpPr/>
          <p:nvPr/>
        </p:nvSpPr>
        <p:spPr>
          <a:xfrm>
            <a:off x="840258" y="621681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2" name="Rectangle 31"/>
          <p:cNvSpPr/>
          <p:nvPr/>
        </p:nvSpPr>
        <p:spPr>
          <a:xfrm>
            <a:off x="2366643" y="4682010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108937" y="2738884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546D78A4-9E48-44BE-BFA0-EF6D901CED5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B98180D2-E570-4DA9-BCD5-D5CDA9EBB31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4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09" grpId="0"/>
      <p:bldP spid="46110" grpId="0"/>
      <p:bldP spid="29" grpId="0"/>
      <p:bldP spid="30" grpId="0"/>
      <p:bldP spid="31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091784" y="2295194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2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2737" y="1011411"/>
            <a:ext cx="83915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right-angled triangle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wish to find the size of an acute angle we need to know the length of two sides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903889" y="2532842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2400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903889" y="3472741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" name="Pie 31"/>
          <p:cNvSpPr/>
          <p:nvPr/>
        </p:nvSpPr>
        <p:spPr>
          <a:xfrm>
            <a:off x="491852" y="2115487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0612" y="20466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39194" y="372389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18012" y="373331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967624" y="2743928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4634444" y="2421766"/>
            <a:ext cx="814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5374891" y="242526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585288" y="378457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544114" y="303221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726418" y="2345181"/>
                <a:ext cx="270394" cy="63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418" y="2345181"/>
                <a:ext cx="270394" cy="6326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941476" y="269239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4604021" y="3877878"/>
            <a:ext cx="899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4619020" y="5204346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50" name="Text Box 47"/>
          <p:cNvSpPr txBox="1">
            <a:spLocks noChangeArrowheads="1"/>
          </p:cNvSpPr>
          <p:nvPr/>
        </p:nvSpPr>
        <p:spPr bwMode="auto">
          <a:xfrm>
            <a:off x="5455789" y="391918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5467329" y="524006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800218" y="3771316"/>
                <a:ext cx="264816" cy="701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218" y="3771316"/>
                <a:ext cx="264816" cy="7014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798483" y="5159093"/>
                <a:ext cx="270394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483" y="5159093"/>
                <a:ext cx="270394" cy="6324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4"/>
          <p:cNvSpPr txBox="1">
            <a:spLocks noChangeArrowheads="1"/>
          </p:cNvSpPr>
          <p:nvPr/>
        </p:nvSpPr>
        <p:spPr>
          <a:xfrm>
            <a:off x="338137" y="-7200"/>
            <a:ext cx="7812741" cy="812711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4000" dirty="0"/>
              <a:t>Finding angles</a:t>
            </a:r>
          </a:p>
        </p:txBody>
      </p:sp>
      <p:sp>
        <p:nvSpPr>
          <p:cNvPr id="2" name="Rectangle 1"/>
          <p:cNvSpPr/>
          <p:nvPr/>
        </p:nvSpPr>
        <p:spPr>
          <a:xfrm>
            <a:off x="4249437" y="2423490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If</a:t>
            </a:r>
            <a:endParaRPr lang="en-GB" sz="2400" dirty="0"/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6930566" y="2421766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257824" y="242526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609351" y="2345181"/>
                <a:ext cx="1083053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sin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351" y="2345181"/>
                <a:ext cx="1083053" cy="552715"/>
              </a:xfrm>
              <a:prstGeom prst="rect">
                <a:avLst/>
              </a:prstGeom>
              <a:blipFill rotWithShape="0">
                <a:blip r:embed="rId6"/>
                <a:stretch>
                  <a:fillRect l="-16854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/>
          <p:cNvSpPr/>
          <p:nvPr/>
        </p:nvSpPr>
        <p:spPr>
          <a:xfrm>
            <a:off x="6132370" y="2423490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then</a:t>
            </a:r>
            <a:endParaRPr lang="en-GB" sz="2400" dirty="0"/>
          </a:p>
        </p:txBody>
      </p:sp>
      <p:sp>
        <p:nvSpPr>
          <p:cNvPr id="69" name="Rectangle 68"/>
          <p:cNvSpPr/>
          <p:nvPr/>
        </p:nvSpPr>
        <p:spPr>
          <a:xfrm>
            <a:off x="4249437" y="3865137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If</a:t>
            </a:r>
            <a:endParaRPr lang="en-GB" sz="2400" dirty="0"/>
          </a:p>
        </p:txBody>
      </p:sp>
      <p:sp>
        <p:nvSpPr>
          <p:cNvPr id="70" name="Text Box 47"/>
          <p:cNvSpPr txBox="1">
            <a:spLocks noChangeArrowheads="1"/>
          </p:cNvSpPr>
          <p:nvPr/>
        </p:nvSpPr>
        <p:spPr bwMode="auto">
          <a:xfrm>
            <a:off x="6930566" y="3863413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>
            <a:off x="7257824" y="386691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609351" y="3786828"/>
                <a:ext cx="1168012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cos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351" y="3786828"/>
                <a:ext cx="1168012" cy="552715"/>
              </a:xfrm>
              <a:prstGeom prst="rect">
                <a:avLst/>
              </a:prstGeom>
              <a:blipFill rotWithShape="0">
                <a:blip r:embed="rId7"/>
                <a:stretch>
                  <a:fillRect l="-15625" b="-175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/>
          <p:cNvSpPr/>
          <p:nvPr/>
        </p:nvSpPr>
        <p:spPr>
          <a:xfrm>
            <a:off x="6132370" y="3865137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then</a:t>
            </a:r>
            <a:endParaRPr lang="en-GB" sz="2400" dirty="0"/>
          </a:p>
        </p:txBody>
      </p:sp>
      <p:sp>
        <p:nvSpPr>
          <p:cNvPr id="75" name="Rectangle 74"/>
          <p:cNvSpPr/>
          <p:nvPr/>
        </p:nvSpPr>
        <p:spPr>
          <a:xfrm>
            <a:off x="4246656" y="5191605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If</a:t>
            </a:r>
            <a:endParaRPr lang="en-GB" sz="2400" dirty="0"/>
          </a:p>
        </p:txBody>
      </p:sp>
      <p:sp>
        <p:nvSpPr>
          <p:cNvPr id="76" name="Text Box 47"/>
          <p:cNvSpPr txBox="1">
            <a:spLocks noChangeArrowheads="1"/>
          </p:cNvSpPr>
          <p:nvPr/>
        </p:nvSpPr>
        <p:spPr bwMode="auto">
          <a:xfrm>
            <a:off x="6927785" y="5189881"/>
            <a:ext cx="335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77" name="Text Box 47"/>
          <p:cNvSpPr txBox="1">
            <a:spLocks noChangeArrowheads="1"/>
          </p:cNvSpPr>
          <p:nvPr/>
        </p:nvSpPr>
        <p:spPr bwMode="auto">
          <a:xfrm>
            <a:off x="7255043" y="5193380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606570" y="5113296"/>
                <a:ext cx="1150380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/>
                  <a:t>tan</a:t>
                </a:r>
                <a:r>
                  <a:rPr lang="en-GB" sz="2400" baseline="30000" dirty="0"/>
                  <a:t>-1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570" y="5113296"/>
                <a:ext cx="1150380" cy="552715"/>
              </a:xfrm>
              <a:prstGeom prst="rect">
                <a:avLst/>
              </a:prstGeom>
              <a:blipFill rotWithShape="0">
                <a:blip r:embed="rId8"/>
                <a:stretch>
                  <a:fillRect l="-1640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6129589" y="5191605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then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3419728" y="3081300"/>
                <a:ext cx="5174606" cy="586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sine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728" y="3081300"/>
                <a:ext cx="5174606" cy="586571"/>
              </a:xfrm>
              <a:prstGeom prst="rect">
                <a:avLst/>
              </a:prstGeom>
              <a:blipFill rotWithShape="0">
                <a:blip r:embed="rId9"/>
                <a:stretch>
                  <a:fillRect l="-1885" t="-1031" b="-8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3419728" y="4522225"/>
                <a:ext cx="5412957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cosine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728" y="4522225"/>
                <a:ext cx="5412957" cy="624273"/>
              </a:xfrm>
              <a:prstGeom prst="rect">
                <a:avLst/>
              </a:prstGeom>
              <a:blipFill rotWithShape="0">
                <a:blip r:embed="rId10"/>
                <a:stretch>
                  <a:fillRect l="-1802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3419872" y="5829307"/>
                <a:ext cx="5720133" cy="624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Which reads the angle with a tangent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829307"/>
                <a:ext cx="5720133" cy="624273"/>
              </a:xfrm>
              <a:prstGeom prst="rect">
                <a:avLst/>
              </a:prstGeom>
              <a:blipFill rotWithShape="0">
                <a:blip r:embed="rId11"/>
                <a:stretch>
                  <a:fillRect l="-1599" b="-7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>
            <a:hlinkClick r:id="rId12"/>
            <a:extLst>
              <a:ext uri="{FF2B5EF4-FFF2-40B4-BE49-F238E27FC236}">
                <a16:creationId xmlns:a16="http://schemas.microsoft.com/office/drawing/2014/main" id="{3E7FA0C1-AB81-499E-B671-CC806A3F6D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12"/>
            <a:extLst>
              <a:ext uri="{FF2B5EF4-FFF2-40B4-BE49-F238E27FC236}">
                <a16:creationId xmlns:a16="http://schemas.microsoft.com/office/drawing/2014/main" id="{C171A7E8-220D-457A-91B3-CF724F8C337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4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4" grpId="0"/>
      <p:bldP spid="90" grpId="0"/>
      <p:bldP spid="46" grpId="0"/>
      <p:bldP spid="47" grpId="0"/>
      <p:bldP spid="50" grpId="0"/>
      <p:bldP spid="51" grpId="0"/>
      <p:bldP spid="52" grpId="0"/>
      <p:bldP spid="53" grpId="0"/>
      <p:bldP spid="2" grpId="0"/>
      <p:bldP spid="44" grpId="0"/>
      <p:bldP spid="48" grpId="0"/>
      <p:bldP spid="49" grpId="0"/>
      <p:bldP spid="61" grpId="0"/>
      <p:bldP spid="69" grpId="0"/>
      <p:bldP spid="70" grpId="0"/>
      <p:bldP spid="71" grpId="0"/>
      <p:bldP spid="73" grpId="0"/>
      <p:bldP spid="74" grpId="0"/>
      <p:bldP spid="75" grpId="0"/>
      <p:bldP spid="76" grpId="0"/>
      <p:bldP spid="77" grpId="0"/>
      <p:bldP spid="78" grpId="0"/>
      <p:bldP spid="81" grpId="0"/>
      <p:bldP spid="82" grpId="0"/>
      <p:bldP spid="83" grpId="0"/>
      <p:bldP spid="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44465" y="2967040"/>
            <a:ext cx="8891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lengths of the sides </a:t>
            </a:r>
            <a:r>
              <a:rPr lang="en-GB" altLang="en-US" b="1" dirty="0">
                <a:solidFill>
                  <a:srgbClr val="FF6600"/>
                </a:solidFill>
              </a:rPr>
              <a:t>opposite</a:t>
            </a:r>
            <a:r>
              <a:rPr lang="en-GB" altLang="en-US" dirty="0"/>
              <a:t> and </a:t>
            </a:r>
            <a:r>
              <a:rPr lang="en-GB" altLang="en-US" b="1" dirty="0">
                <a:solidFill>
                  <a:srgbClr val="FF6600"/>
                </a:solidFill>
              </a:rPr>
              <a:t>hypotenuse</a:t>
            </a:r>
            <a:r>
              <a:rPr lang="en-GB" altLang="en-US" dirty="0"/>
              <a:t>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6" y="3692522"/>
            <a:ext cx="3048001" cy="893761"/>
            <a:chOff x="2880" y="1767"/>
            <a:chExt cx="1920" cy="563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2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sin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67"/>
              <a:ext cx="1152" cy="563"/>
              <a:chOff x="3699" y="2512"/>
              <a:chExt cx="1152" cy="563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835" y="2512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11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112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8" y="4608510"/>
            <a:ext cx="1579563" cy="879474"/>
            <a:chOff x="2928" y="3040"/>
            <a:chExt cx="995" cy="554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67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sin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591" y="3040"/>
              <a:ext cx="332" cy="554"/>
              <a:chOff x="3591" y="3040"/>
              <a:chExt cx="332" cy="554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591" y="3040"/>
                <a:ext cx="31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591" y="3303"/>
                <a:ext cx="33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788801" y="6205539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57.80°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1071563" y="836613"/>
            <a:ext cx="2779713" cy="2406650"/>
            <a:chOff x="496" y="524"/>
            <a:chExt cx="1751" cy="1516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1443" y="1297"/>
              <a:ext cx="5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13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189" y="524"/>
              <a:ext cx="52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11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784602" y="5510213"/>
                <a:ext cx="1860189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sin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84602" y="5510213"/>
                <a:ext cx="1860189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246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</a:t>
            </a:r>
            <a:r>
              <a:rPr lang="el-GR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10657" y="217819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755777" y="759123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F69BB41B-6602-45C9-A304-E54E92713F2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C1C9884C-2E47-445E-9CB3-93A0D4CA92B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0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44465" y="2967040"/>
            <a:ext cx="8891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lengths of the sides </a:t>
            </a:r>
            <a:r>
              <a:rPr lang="en-GB" altLang="en-US" b="1" dirty="0">
                <a:solidFill>
                  <a:srgbClr val="FF6600"/>
                </a:solidFill>
              </a:rPr>
              <a:t>adjacent</a:t>
            </a:r>
            <a:r>
              <a:rPr lang="en-GB" altLang="en-US" dirty="0"/>
              <a:t> and </a:t>
            </a:r>
            <a:r>
              <a:rPr lang="en-GB" altLang="en-US" b="1" dirty="0">
                <a:solidFill>
                  <a:srgbClr val="FF6600"/>
                </a:solidFill>
              </a:rPr>
              <a:t>hypotenuse</a:t>
            </a:r>
            <a:r>
              <a:rPr lang="en-GB" altLang="en-US" dirty="0"/>
              <a:t>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7" y="3689347"/>
            <a:ext cx="3005139" cy="896936"/>
            <a:chOff x="2880" y="1765"/>
            <a:chExt cx="1893" cy="565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cos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65"/>
              <a:ext cx="1125" cy="565"/>
              <a:chOff x="3699" y="2510"/>
              <a:chExt cx="1125" cy="565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796" y="2510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103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112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7" y="4608513"/>
            <a:ext cx="1497013" cy="874712"/>
            <a:chOff x="2928" y="3040"/>
            <a:chExt cx="943" cy="551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7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cos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631" y="3040"/>
              <a:ext cx="240" cy="551"/>
              <a:chOff x="3631" y="3040"/>
              <a:chExt cx="240" cy="551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639" y="30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639" y="3303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873034" y="6125515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48.19°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733425" y="1220788"/>
            <a:ext cx="3117850" cy="2022475"/>
            <a:chOff x="283" y="766"/>
            <a:chExt cx="1964" cy="1274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283" y="117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4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395" y="1316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6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820321" y="5378982"/>
                <a:ext cx="1815305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cos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0321" y="5378982"/>
                <a:ext cx="1815305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387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Find </a:t>
            </a:r>
            <a:r>
              <a:rPr lang="el-GR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10657" y="217819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056110" y="15327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36446EFE-CF60-4054-99EA-97A7BA32CBD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C2981FB7-D224-4720-8F52-43197A23548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75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38137" y="-7200"/>
            <a:ext cx="7812741" cy="81271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/>
              <a:t>Finding angles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44465" y="2967040"/>
            <a:ext cx="8891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We are given the lengths of the sides </a:t>
            </a:r>
            <a:r>
              <a:rPr lang="en-GB" altLang="en-US" b="1">
                <a:solidFill>
                  <a:srgbClr val="FF6600"/>
                </a:solidFill>
              </a:rPr>
              <a:t>opposite</a:t>
            </a:r>
            <a:r>
              <a:rPr lang="en-GB" altLang="en-US"/>
              <a:t> and </a:t>
            </a:r>
            <a:r>
              <a:rPr lang="en-GB" altLang="en-US" b="1">
                <a:solidFill>
                  <a:srgbClr val="FF6600"/>
                </a:solidFill>
              </a:rPr>
              <a:t>adjacent</a:t>
            </a:r>
            <a:r>
              <a:rPr lang="en-GB" altLang="en-US"/>
              <a:t> to the angle, so we use: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03575" y="3706813"/>
            <a:ext cx="2573338" cy="874712"/>
            <a:chOff x="2880" y="1776"/>
            <a:chExt cx="1621" cy="551"/>
          </a:xfrm>
        </p:grpSpPr>
        <p:sp>
          <p:nvSpPr>
            <p:cNvPr id="43031" name="Text Box 15"/>
            <p:cNvSpPr txBox="1">
              <a:spLocks noChangeArrowheads="1"/>
            </p:cNvSpPr>
            <p:nvPr/>
          </p:nvSpPr>
          <p:spPr bwMode="auto">
            <a:xfrm>
              <a:off x="2880" y="1907"/>
              <a:ext cx="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tan </a:t>
              </a:r>
              <a:r>
                <a:rPr lang="en-GB" altLang="en-US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>
                <a:solidFill>
                  <a:schemeClr val="tx1"/>
                </a:solidFill>
              </a:endParaRPr>
            </a:p>
          </p:txBody>
        </p:sp>
        <p:grpSp>
          <p:nvGrpSpPr>
            <p:cNvPr id="43032" name="Group 28"/>
            <p:cNvGrpSpPr>
              <a:grpSpLocks/>
            </p:cNvGrpSpPr>
            <p:nvPr/>
          </p:nvGrpSpPr>
          <p:grpSpPr bwMode="auto">
            <a:xfrm>
              <a:off x="3648" y="1776"/>
              <a:ext cx="853" cy="551"/>
              <a:chOff x="3699" y="2521"/>
              <a:chExt cx="853" cy="551"/>
            </a:xfrm>
          </p:grpSpPr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3704" y="2521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43034" name="Line 18"/>
              <p:cNvSpPr>
                <a:spLocks noChangeShapeType="1"/>
              </p:cNvSpPr>
              <p:nvPr/>
            </p:nvSpPr>
            <p:spPr bwMode="auto">
              <a:xfrm>
                <a:off x="3699" y="2797"/>
                <a:ext cx="8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5" name="Text Box 19"/>
              <p:cNvSpPr txBox="1">
                <a:spLocks noChangeArrowheads="1"/>
              </p:cNvSpPr>
              <p:nvPr/>
            </p:nvSpPr>
            <p:spPr bwMode="auto">
              <a:xfrm>
                <a:off x="3704" y="278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adjacent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9777" y="4608513"/>
            <a:ext cx="1497013" cy="874712"/>
            <a:chOff x="2928" y="3040"/>
            <a:chExt cx="943" cy="551"/>
          </a:xfrm>
        </p:grpSpPr>
        <p:sp>
          <p:nvSpPr>
            <p:cNvPr id="43026" name="Text Box 21"/>
            <p:cNvSpPr txBox="1">
              <a:spLocks noChangeArrowheads="1"/>
            </p:cNvSpPr>
            <p:nvPr/>
          </p:nvSpPr>
          <p:spPr bwMode="auto">
            <a:xfrm>
              <a:off x="2928" y="3173"/>
              <a:ext cx="6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tan </a:t>
              </a:r>
              <a:r>
                <a:rPr lang="en-GB" altLang="en-US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  <p:grpSp>
          <p:nvGrpSpPr>
            <p:cNvPr id="43027" name="Group 30"/>
            <p:cNvGrpSpPr>
              <a:grpSpLocks/>
            </p:cNvGrpSpPr>
            <p:nvPr/>
          </p:nvGrpSpPr>
          <p:grpSpPr bwMode="auto">
            <a:xfrm>
              <a:off x="3631" y="3040"/>
              <a:ext cx="240" cy="551"/>
              <a:chOff x="3631" y="3040"/>
              <a:chExt cx="240" cy="551"/>
            </a:xfrm>
          </p:grpSpPr>
          <p:sp>
            <p:nvSpPr>
              <p:cNvPr id="43028" name="Text Box 23"/>
              <p:cNvSpPr txBox="1">
                <a:spLocks noChangeArrowheads="1"/>
              </p:cNvSpPr>
              <p:nvPr/>
            </p:nvSpPr>
            <p:spPr bwMode="auto">
              <a:xfrm>
                <a:off x="3639" y="304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43029" name="Line 24"/>
              <p:cNvSpPr>
                <a:spLocks noChangeShapeType="1"/>
              </p:cNvSpPr>
              <p:nvPr/>
            </p:nvSpPr>
            <p:spPr bwMode="auto">
              <a:xfrm>
                <a:off x="3631" y="3316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0" name="Text Box 25"/>
              <p:cNvSpPr txBox="1">
                <a:spLocks noChangeArrowheads="1"/>
              </p:cNvSpPr>
              <p:nvPr/>
            </p:nvSpPr>
            <p:spPr bwMode="auto">
              <a:xfrm>
                <a:off x="3639" y="3303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827464" y="6201910"/>
            <a:ext cx="3038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</a:t>
            </a:r>
            <a:r>
              <a:rPr lang="en-GB" altLang="en-US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38.66°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grpSp>
        <p:nvGrpSpPr>
          <p:cNvPr id="43017" name="Group 35"/>
          <p:cNvGrpSpPr>
            <a:grpSpLocks/>
          </p:cNvGrpSpPr>
          <p:nvPr/>
        </p:nvGrpSpPr>
        <p:grpSpPr bwMode="auto">
          <a:xfrm>
            <a:off x="733425" y="836613"/>
            <a:ext cx="3117850" cy="2406650"/>
            <a:chOff x="283" y="524"/>
            <a:chExt cx="1964" cy="1516"/>
          </a:xfrm>
        </p:grpSpPr>
        <p:sp>
          <p:nvSpPr>
            <p:cNvPr id="43020" name="AutoShape 6"/>
            <p:cNvSpPr>
              <a:spLocks noChangeArrowheads="1"/>
            </p:cNvSpPr>
            <p:nvPr/>
          </p:nvSpPr>
          <p:spPr bwMode="auto">
            <a:xfrm rot="5400000">
              <a:off x="951" y="526"/>
              <a:ext cx="1056" cy="1536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1" name="Text Box 7"/>
            <p:cNvSpPr txBox="1">
              <a:spLocks noChangeArrowheads="1"/>
            </p:cNvSpPr>
            <p:nvPr/>
          </p:nvSpPr>
          <p:spPr bwMode="auto">
            <a:xfrm flipH="1">
              <a:off x="738" y="1399"/>
              <a:ext cx="1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endParaRPr lang="en-GB" altLang="en-US" sz="1800" b="1" i="1">
                <a:latin typeface="Times New Roman" panose="02020603050405020304" pitchFamily="18" charset="0"/>
              </a:endParaRPr>
            </a:p>
          </p:txBody>
        </p:sp>
        <p:sp>
          <p:nvSpPr>
            <p:cNvPr id="43022" name="PubPieSlice"/>
            <p:cNvSpPr>
              <a:spLocks noEditPoints="1" noChangeArrowheads="1"/>
            </p:cNvSpPr>
            <p:nvPr/>
          </p:nvSpPr>
          <p:spPr bwMode="auto">
            <a:xfrm rot="10800000" flipV="1">
              <a:off x="496" y="1609"/>
              <a:ext cx="431" cy="431"/>
            </a:xfrm>
            <a:custGeom>
              <a:avLst/>
              <a:gdLst>
                <a:gd name="T0" fmla="*/ 215 w 21600"/>
                <a:gd name="T1" fmla="*/ 0 h 21600"/>
                <a:gd name="T2" fmla="*/ 216 w 21600"/>
                <a:gd name="T3" fmla="*/ 216 h 21600"/>
                <a:gd name="T4" fmla="*/ 41 w 21600"/>
                <a:gd name="T5" fmla="*/ 88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023" name="Rectangle 9"/>
            <p:cNvSpPr>
              <a:spLocks noChangeArrowheads="1"/>
            </p:cNvSpPr>
            <p:nvPr/>
          </p:nvSpPr>
          <p:spPr bwMode="auto">
            <a:xfrm flipH="1" flipV="1">
              <a:off x="711" y="76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024" name="Text Box 11"/>
            <p:cNvSpPr txBox="1">
              <a:spLocks noChangeArrowheads="1"/>
            </p:cNvSpPr>
            <p:nvPr/>
          </p:nvSpPr>
          <p:spPr bwMode="auto">
            <a:xfrm flipH="1">
              <a:off x="283" y="117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/>
                <a:t>5 cm</a:t>
              </a:r>
            </a:p>
          </p:txBody>
        </p:sp>
        <p:sp>
          <p:nvSpPr>
            <p:cNvPr id="43025" name="Text Box 29"/>
            <p:cNvSpPr txBox="1">
              <a:spLocks noChangeArrowheads="1"/>
            </p:cNvSpPr>
            <p:nvPr/>
          </p:nvSpPr>
          <p:spPr bwMode="auto">
            <a:xfrm flipH="1">
              <a:off x="1189" y="524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/>
                <a:t>4 cm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136" name="Text Box 32"/>
              <p:cNvSpPr txBox="1">
                <a:spLocks noChangeArrowheads="1"/>
              </p:cNvSpPr>
              <p:nvPr/>
            </p:nvSpPr>
            <p:spPr bwMode="auto">
              <a:xfrm>
                <a:off x="3789362" y="5378982"/>
                <a:ext cx="1764009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 </a:t>
                </a:r>
                <a:r>
                  <a:rPr lang="en-GB" altLang="en-US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altLang="en-US" dirty="0">
                    <a:solidFill>
                      <a:schemeClr val="tx1"/>
                    </a:solidFill>
                  </a:rPr>
                  <a:t>tan</a:t>
                </a:r>
                <a:r>
                  <a:rPr lang="en-GB" altLang="en-US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–1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136" name="Text 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89362" y="5378982"/>
                <a:ext cx="1764009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5536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9" name="Text Box 36"/>
          <p:cNvSpPr txBox="1">
            <a:spLocks noChangeArrowheads="1"/>
          </p:cNvSpPr>
          <p:nvPr/>
        </p:nvSpPr>
        <p:spPr bwMode="auto">
          <a:xfrm>
            <a:off x="4067175" y="1863727"/>
            <a:ext cx="381867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Find </a:t>
            </a:r>
            <a:r>
              <a:rPr lang="el-GR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/>
              <a:t>to 2 decimal places.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56210" y="762417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1056110" y="153273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3998913" y="2443714"/>
            <a:ext cx="4245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given sides</a:t>
            </a:r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A7AABA1C-CD5C-4FF2-A6FD-BB4576AA656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E1BB7ADB-80B2-4289-AC51-BBAE6EBE648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44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7" grpId="0"/>
      <p:bldP spid="47131" grpId="0"/>
      <p:bldP spid="47136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229600" cy="836712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Right-angled triangles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04800" y="805582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4738" y="771699"/>
            <a:ext cx="34551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right-angled triangle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contains a right 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09261" y="2510359"/>
            <a:ext cx="3960813" cy="2012950"/>
            <a:chOff x="1248" y="2092"/>
            <a:chExt cx="2495" cy="1268"/>
          </a:xfrm>
        </p:grpSpPr>
        <p:sp>
          <p:nvSpPr>
            <p:cNvPr id="49161" name="AutoShape 9"/>
            <p:cNvSpPr>
              <a:spLocks noChangeArrowheads="1"/>
            </p:cNvSpPr>
            <p:nvPr/>
          </p:nvSpPr>
          <p:spPr bwMode="auto">
            <a:xfrm>
              <a:off x="1248" y="2092"/>
              <a:ext cx="2495" cy="1268"/>
            </a:xfrm>
            <a:prstGeom prst="rtTriangl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44314"/>
                    <a:invGamma/>
                  </a:schemeClr>
                </a:gs>
              </a:gsLst>
              <a:lin ang="189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2300" name="Rectangle 10"/>
            <p:cNvSpPr>
              <a:spLocks noChangeArrowheads="1"/>
            </p:cNvSpPr>
            <p:nvPr/>
          </p:nvSpPr>
          <p:spPr bwMode="auto">
            <a:xfrm>
              <a:off x="1248" y="3179"/>
              <a:ext cx="181" cy="181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4366320" y="2525540"/>
            <a:ext cx="4530223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AB, is the longest side, is opposite the right angle,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hypotenuse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3160678" y="3194447"/>
            <a:ext cx="1205641" cy="375682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8950" y="2133600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42068" y="452330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8949" y="449354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 flipH="1">
            <a:off x="1216537" y="1602696"/>
            <a:ext cx="1123215" cy="2594019"/>
          </a:xfrm>
          <a:prstGeom prst="straightConnector1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</p:cxn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366320" y="762000"/>
            <a:ext cx="47160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right-angled triangle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has vertices at the points A, B and C.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2929498" y="1682313"/>
                <a:ext cx="5551621" cy="875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2400" b="1" dirty="0">
                    <a:solidFill>
                      <a:srgbClr val="FF66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angles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at these vertices are called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240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respectively.</a:t>
                </a:r>
              </a:p>
            </p:txBody>
          </p:sp>
        </mc:Choice>
        <mc:Fallback xmlns="">
          <p:sp>
            <p:nvSpPr>
              <p:cNvPr id="1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498" y="1682313"/>
                <a:ext cx="5551621" cy="875176"/>
              </a:xfrm>
              <a:prstGeom prst="rect">
                <a:avLst/>
              </a:prstGeom>
              <a:blipFill>
                <a:blip r:embed="rId3"/>
                <a:stretch>
                  <a:fillRect l="-1758" t="-4861" r="-1758" b="-1180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105426" y="4953000"/>
                <a:ext cx="8912895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As convention the side BC,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5426" y="4953000"/>
                <a:ext cx="8912895" cy="474169"/>
              </a:xfrm>
              <a:prstGeom prst="rect">
                <a:avLst/>
              </a:prstGeom>
              <a:blipFill>
                <a:blip r:embed="rId4"/>
                <a:stretch>
                  <a:fillRect l="-1026" t="-7792" b="-285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414937" y="443840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7"/>
              <p:cNvSpPr txBox="1">
                <a:spLocks noChangeArrowheads="1"/>
              </p:cNvSpPr>
              <p:nvPr/>
            </p:nvSpPr>
            <p:spPr bwMode="auto">
              <a:xfrm>
                <a:off x="2089234" y="5311629"/>
                <a:ext cx="7030616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side AC,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9234" y="5311629"/>
                <a:ext cx="7030616" cy="474169"/>
              </a:xfrm>
              <a:prstGeom prst="rect">
                <a:avLst/>
              </a:prstGeom>
              <a:blipFill>
                <a:blip r:embed="rId5"/>
                <a:stretch>
                  <a:fillRect l="-1388" t="-7692" b="-2820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7"/>
              <p:cNvSpPr txBox="1">
                <a:spLocks noChangeArrowheads="1"/>
              </p:cNvSpPr>
              <p:nvPr/>
            </p:nvSpPr>
            <p:spPr bwMode="auto">
              <a:xfrm>
                <a:off x="2089235" y="5709191"/>
                <a:ext cx="6966600" cy="474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side AB, opposite to the 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labelled </a:t>
                </a:r>
                <a:r>
                  <a:rPr lang="en-GB" sz="2400" b="1" i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9235" y="5709191"/>
                <a:ext cx="6966600" cy="474169"/>
              </a:xfrm>
              <a:prstGeom prst="rect">
                <a:avLst/>
              </a:prstGeom>
              <a:blipFill>
                <a:blip r:embed="rId6"/>
                <a:stretch>
                  <a:fillRect l="-1400" t="-7792" b="-2987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542391" y="320152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57814" y="285968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hlinkClick r:id="rId7"/>
            <a:extLst>
              <a:ext uri="{FF2B5EF4-FFF2-40B4-BE49-F238E27FC236}">
                <a16:creationId xmlns:a16="http://schemas.microsoft.com/office/drawing/2014/main" id="{60322D4D-8E29-4AF3-9A87-A810B6B702C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7"/>
            <a:extLst>
              <a:ext uri="{FF2B5EF4-FFF2-40B4-BE49-F238E27FC236}">
                <a16:creationId xmlns:a16="http://schemas.microsoft.com/office/drawing/2014/main" id="{4D7AEF3A-86A9-4229-AF42-49E2DAE5218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86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49163" grpId="0" animBg="1"/>
      <p:bldP spid="49164" grpId="0" animBg="1"/>
      <p:bldP spid="11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0192" y="134391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opposite and adjacent sides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47675" y="877887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two shorter sides of a right-angled triangle, generally called legs, are named with respect to one of the acute 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467544" y="2419350"/>
            <a:ext cx="3370262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opposite the marked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228206" y="3352800"/>
            <a:ext cx="914400" cy="304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391025" y="2514600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391025" y="4240213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PubPieSlice"/>
          <p:cNvSpPr>
            <a:spLocks noEditPoints="1" noChangeArrowheads="1"/>
          </p:cNvSpPr>
          <p:nvPr/>
        </p:nvSpPr>
        <p:spPr bwMode="auto">
          <a:xfrm rot="10800000">
            <a:off x="7885113" y="4048125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838200" y="4396705"/>
            <a:ext cx="3276600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between the marked angle and the right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3827463" y="4853905"/>
            <a:ext cx="2420937" cy="78105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7373938" y="4070350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76056" y="25354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92080" y="26719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5580112" y="28068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5868144" y="29418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084168" y="30783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300192" y="32132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588224" y="33482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N</a:t>
            </a: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804248" y="34847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7069162" y="36196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S</a:t>
            </a: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7330554" y="37546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E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73003" y="2510135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5377396" y="4542085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6072812" y="5562351"/>
            <a:ext cx="3071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mark this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 flipH="1" flipV="1">
            <a:off x="7885112" y="4527550"/>
            <a:ext cx="466725" cy="117425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F10A0FB9-75C0-4177-9EFF-5AFA6861A1F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F977BFE8-A9A6-4AA9-A60E-423B3D512F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6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 autoUpdateAnimBg="0"/>
      <p:bldP spid="51212" grpId="0" animBg="1"/>
      <p:bldP spid="13324" grpId="0" animBg="1"/>
      <p:bldP spid="51215" grpId="0" animBg="1" autoUpdateAnimBg="0"/>
      <p:bldP spid="51216" grpId="0" animBg="1"/>
      <p:bldP spid="1332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  <p:bldP spid="35" grpId="0"/>
      <p:bldP spid="36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23949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opposite and adjacent sides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47675" y="877887"/>
            <a:ext cx="83915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two shorter sides of a right-angled triangle, generally called legs, are named with respect to one of the acute 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20787" y="5155013"/>
            <a:ext cx="3370262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opposite the marked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391025" y="2514600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391025" y="4240213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487444" y="2406133"/>
            <a:ext cx="3276600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side between the marked angle and the right angle is called the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side.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V="1">
            <a:off x="3827463" y="4853905"/>
            <a:ext cx="2420937" cy="78105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4442849" y="2810609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076056" y="25354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5292080" y="267194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5580112" y="28068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5868144" y="2941816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084168" y="3078341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300192" y="32132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588224" y="3348216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N</a:t>
            </a: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6804248" y="3484741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7069162" y="3619679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S</a:t>
            </a:r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7330554" y="3754616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E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61605" y="2510135"/>
            <a:ext cx="354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A</a:t>
            </a:r>
          </a:p>
          <a:p>
            <a:pPr algn="ctr"/>
            <a:r>
              <a:rPr lang="en-GB" sz="1500" b="1" dirty="0"/>
              <a:t>D</a:t>
            </a:r>
          </a:p>
          <a:p>
            <a:pPr algn="ctr"/>
            <a:r>
              <a:rPr lang="en-GB" sz="1500" b="1" dirty="0"/>
              <a:t>J</a:t>
            </a:r>
          </a:p>
          <a:p>
            <a:pPr algn="ctr"/>
            <a:r>
              <a:rPr lang="en-GB" sz="1500" b="1" dirty="0"/>
              <a:t>A</a:t>
            </a:r>
          </a:p>
          <a:p>
            <a:pPr algn="ctr"/>
            <a:r>
              <a:rPr lang="en-GB" sz="1500" b="1" dirty="0"/>
              <a:t>C</a:t>
            </a:r>
          </a:p>
          <a:p>
            <a:pPr algn="ctr"/>
            <a:r>
              <a:rPr lang="en-GB" sz="1500" b="1" dirty="0"/>
              <a:t>E</a:t>
            </a:r>
          </a:p>
          <a:p>
            <a:pPr algn="ctr"/>
            <a:r>
              <a:rPr lang="en-GB" sz="1500" b="1" dirty="0"/>
              <a:t>N</a:t>
            </a:r>
          </a:p>
          <a:p>
            <a:pPr algn="ctr"/>
            <a:r>
              <a:rPr lang="en-GB" sz="1500" b="1" dirty="0"/>
              <a:t>T </a:t>
            </a:r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5377396" y="4542085"/>
            <a:ext cx="152907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 P </a:t>
            </a:r>
            <a:r>
              <a:rPr lang="en-GB" sz="1500" b="1" dirty="0" err="1"/>
              <a:t>P</a:t>
            </a:r>
            <a:r>
              <a:rPr lang="en-GB" sz="1500" b="1" dirty="0"/>
              <a:t> O S I T E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072813" y="1921529"/>
            <a:ext cx="3071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mark this 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 flipH="1">
            <a:off x="4653210" y="2332587"/>
            <a:ext cx="1348164" cy="198363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Pie 1"/>
          <p:cNvSpPr/>
          <p:nvPr/>
        </p:nvSpPr>
        <p:spPr>
          <a:xfrm>
            <a:off x="3991515" y="2101676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V="1">
            <a:off x="3165698" y="3657600"/>
            <a:ext cx="976908" cy="97016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E8CC8B1C-B4D7-47B3-86E7-9900F3E9137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F1748718-BFAC-4FF8-9AEE-0B20BEC35C6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5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 autoUpdateAnimBg="0"/>
      <p:bldP spid="51215" grpId="0" animBg="1" autoUpdateAnimBg="0"/>
      <p:bldP spid="51216" grpId="0" animBg="1"/>
      <p:bldP spid="13327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4" grpId="0"/>
      <p:bldP spid="35" grpId="0"/>
      <p:bldP spid="25" grpId="0"/>
      <p:bldP spid="26" grpId="0" animBg="1"/>
      <p:bldP spid="2" grpId="0" animBg="1"/>
      <p:bldP spid="512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92743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2258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13148" y="692696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Look at this two right-angled triangles.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95536" y="4146864"/>
            <a:ext cx="8127677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Triangles with the same three angles are called </a:t>
            </a:r>
            <a:r>
              <a:rPr lang="en-GB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 triangles,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their corresponding sides are in the same proportions.</a:t>
            </a: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1969716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695329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4666455" y="2278863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" name="Pie 1"/>
          <p:cNvSpPr/>
          <p:nvPr/>
        </p:nvSpPr>
        <p:spPr>
          <a:xfrm>
            <a:off x="4213823" y="1556792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27606" y="3549643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03241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29632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569531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844097" y="2899188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2" name="Pie 31"/>
          <p:cNvSpPr/>
          <p:nvPr/>
        </p:nvSpPr>
        <p:spPr>
          <a:xfrm>
            <a:off x="395536" y="2212277"/>
            <a:ext cx="822960" cy="822960"/>
          </a:xfrm>
          <a:prstGeom prst="pie">
            <a:avLst>
              <a:gd name="adj1" fmla="val 1736855"/>
              <a:gd name="adj2" fmla="val 5404742"/>
            </a:avLst>
          </a:prstGeom>
          <a:solidFill>
            <a:srgbClr val="E2D7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1867708" y="3464496"/>
            <a:ext cx="601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376853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54378" y="1505562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larger than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.</a:t>
            </a:r>
            <a:endParaRPr lang="en-GB" sz="2400" dirty="0"/>
          </a:p>
        </p:txBody>
      </p:sp>
      <p:sp>
        <p:nvSpPr>
          <p:cNvPr id="38" name="Rectangle 37"/>
          <p:cNvSpPr/>
          <p:nvPr/>
        </p:nvSpPr>
        <p:spPr>
          <a:xfrm>
            <a:off x="4236654" y="168249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D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80576" y="375833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94016" y="38007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3740" y="233721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3740" y="3688683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83458" y="372634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57620" y="1096444"/>
            <a:ext cx="8749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/>
              <a:t>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each have angles measuring 63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90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27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43000" y="5857580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857580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07902" y="5857580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902" y="5857580"/>
                <a:ext cx="497187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181562" y="5856037"/>
                <a:ext cx="812466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562" y="5856037"/>
                <a:ext cx="812466" cy="6890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639083" y="597126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and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969085" y="5973669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and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148" y="5354604"/>
            <a:ext cx="3203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For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/>
              <a:t> and </a:t>
            </a:r>
            <a:r>
              <a:rPr 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DEF:</a:t>
            </a:r>
            <a:r>
              <a:rPr lang="en-US" sz="2400" dirty="0"/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75545" y="5862389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545" y="5862389"/>
                <a:ext cx="817275" cy="6890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39612" y="5857580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612" y="5857580"/>
                <a:ext cx="817275" cy="6890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667083" y="5857580"/>
                <a:ext cx="49122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083" y="5857580"/>
                <a:ext cx="491225" cy="6938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hlinkClick r:id="rId9"/>
            <a:extLst>
              <a:ext uri="{FF2B5EF4-FFF2-40B4-BE49-F238E27FC236}">
                <a16:creationId xmlns:a16="http://schemas.microsoft.com/office/drawing/2014/main" id="{BA63F78C-C610-4EDC-B27B-3444A73C1EA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9"/>
            <a:extLst>
              <a:ext uri="{FF2B5EF4-FFF2-40B4-BE49-F238E27FC236}">
                <a16:creationId xmlns:a16="http://schemas.microsoft.com/office/drawing/2014/main" id="{BABC92A4-B5BE-4165-BB92-C0422CF8FD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8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51211" grpId="0" animBg="1" autoUpdateAnimBg="0"/>
      <p:bldP spid="37" grpId="0"/>
      <p:bldP spid="44" grpId="0"/>
      <p:bldP spid="3" grpId="0"/>
      <p:bldP spid="45" grpId="0"/>
      <p:bldP spid="46" grpId="0"/>
      <p:bldP spid="4" grpId="0"/>
      <p:bldP spid="47" grpId="0"/>
      <p:bldP spid="5" grpId="0"/>
      <p:bldP spid="34" grpId="0"/>
      <p:bldP spid="35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8857" y="120484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20341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45954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71626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53866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80257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20156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27478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4" y="174802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D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29661" y="404892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67144" y="402598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8085" y="231560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1569" y="388962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15664" y="385710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38292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4088" y="1118984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88" y="1118984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81552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4201483" y="2076618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101743"/>
            <a:ext cx="2589838" cy="622524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97492"/>
            <a:ext cx="2806615" cy="7455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19701" y="2537260"/>
            <a:ext cx="3048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S</a:t>
            </a:r>
          </a:p>
          <a:p>
            <a:pPr algn="ctr"/>
            <a:r>
              <a:rPr lang="en-GB" sz="1200" b="1" dirty="0"/>
              <a:t>I</a:t>
            </a:r>
          </a:p>
          <a:p>
            <a:pPr algn="ctr"/>
            <a:r>
              <a:rPr lang="en-GB" sz="1200" b="1" dirty="0"/>
              <a:t>T</a:t>
            </a:r>
          </a:p>
          <a:p>
            <a:pPr algn="ctr"/>
            <a:r>
              <a:rPr lang="en-GB" sz="1200" b="1" dirty="0"/>
              <a:t>E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5292080" y="207742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5580112" y="2213953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5868144" y="23488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156176" y="2483828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55" name="Text Box 37"/>
          <p:cNvSpPr txBox="1">
            <a:spLocks noChangeArrowheads="1"/>
          </p:cNvSpPr>
          <p:nvPr/>
        </p:nvSpPr>
        <p:spPr bwMode="auto">
          <a:xfrm>
            <a:off x="6444208" y="2620353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6761492" y="27552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985329" y="289022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N</a:t>
            </a: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7220279" y="3026753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7455229" y="31616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7717234" y="3296628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929920" y="2473451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H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1118439" y="2590258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Y</a:t>
            </a: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1289560" y="2655764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P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1422898" y="2757618"/>
            <a:ext cx="304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O</a:t>
            </a: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1640871" y="2857331"/>
            <a:ext cx="2792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T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813579" y="296666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2000798" y="3085862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N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2227816" y="3242224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U</a:t>
            </a: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2434248" y="333004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/>
              <a:t>S</a:t>
            </a:r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2628035" y="3455277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77968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71527" y="5327206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2146365" y="5117656"/>
            <a:ext cx="4267200" cy="874712"/>
            <a:chOff x="1819" y="1657"/>
            <a:chExt cx="2688" cy="551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823" y="1657"/>
              <a:ext cx="26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opposite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893" y="192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the length of the hypotenuse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443727" y="5327206"/>
            <a:ext cx="243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sine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911300" y="1265659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201425" y="1071938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10088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489451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5969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880054" y="1110690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54" y="1110690"/>
                <a:ext cx="817275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>
            <a:hlinkClick r:id="rId5"/>
            <a:extLst>
              <a:ext uri="{FF2B5EF4-FFF2-40B4-BE49-F238E27FC236}">
                <a16:creationId xmlns:a16="http://schemas.microsoft.com/office/drawing/2014/main" id="{A65E5804-4F29-4848-8B51-C1F2041BA1F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hlinkClick r:id="rId5"/>
            <a:extLst>
              <a:ext uri="{FF2B5EF4-FFF2-40B4-BE49-F238E27FC236}">
                <a16:creationId xmlns:a16="http://schemas.microsoft.com/office/drawing/2014/main" id="{5EE70B0B-BCBA-4DA8-9C73-047EA85318D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37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" grpId="0"/>
      <p:bldP spid="34" grpId="0"/>
      <p:bldP spid="35" grpId="0"/>
      <p:bldP spid="48" grpId="0" animBg="1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48931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20341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45954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71626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53866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80257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20156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27478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5" y="166604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D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57924" y="396156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85776" y="392884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296" y="219409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8588" y="3783116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55973" y="37527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38292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81552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101743"/>
            <a:ext cx="2589838" cy="622524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97492"/>
            <a:ext cx="2806615" cy="7455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5292080" y="207742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H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5580112" y="2213953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Y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5868144" y="23488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P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156176" y="2483828"/>
            <a:ext cx="3317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O</a:t>
            </a:r>
          </a:p>
        </p:txBody>
      </p:sp>
      <p:sp>
        <p:nvSpPr>
          <p:cNvPr id="55" name="Text Box 37"/>
          <p:cNvSpPr txBox="1">
            <a:spLocks noChangeArrowheads="1"/>
          </p:cNvSpPr>
          <p:nvPr/>
        </p:nvSpPr>
        <p:spPr bwMode="auto">
          <a:xfrm>
            <a:off x="6444208" y="2620353"/>
            <a:ext cx="3000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T</a:t>
            </a: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6761492" y="27552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985329" y="2890228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N</a:t>
            </a: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7220279" y="3026753"/>
            <a:ext cx="3222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U</a:t>
            </a: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7455229" y="3161691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/>
              <a:t>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7717234" y="3296628"/>
            <a:ext cx="311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E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929920" y="2473451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H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1118439" y="2590258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Y</a:t>
            </a: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1289560" y="2655764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P</a:t>
            </a:r>
          </a:p>
        </p:txBody>
      </p:sp>
      <p:sp>
        <p:nvSpPr>
          <p:cNvPr id="64" name="Text Box 36"/>
          <p:cNvSpPr txBox="1">
            <a:spLocks noChangeArrowheads="1"/>
          </p:cNvSpPr>
          <p:nvPr/>
        </p:nvSpPr>
        <p:spPr bwMode="auto">
          <a:xfrm>
            <a:off x="1422898" y="2757618"/>
            <a:ext cx="3048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O</a:t>
            </a:r>
          </a:p>
        </p:txBody>
      </p:sp>
      <p:sp>
        <p:nvSpPr>
          <p:cNvPr id="65" name="Text Box 37"/>
          <p:cNvSpPr txBox="1">
            <a:spLocks noChangeArrowheads="1"/>
          </p:cNvSpPr>
          <p:nvPr/>
        </p:nvSpPr>
        <p:spPr bwMode="auto">
          <a:xfrm>
            <a:off x="1640871" y="2857331"/>
            <a:ext cx="2792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T</a:t>
            </a:r>
          </a:p>
        </p:txBody>
      </p:sp>
      <p:sp>
        <p:nvSpPr>
          <p:cNvPr id="66" name="Text Box 38"/>
          <p:cNvSpPr txBox="1">
            <a:spLocks noChangeArrowheads="1"/>
          </p:cNvSpPr>
          <p:nvPr/>
        </p:nvSpPr>
        <p:spPr bwMode="auto">
          <a:xfrm>
            <a:off x="1813579" y="296666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67" name="Text Box 39"/>
          <p:cNvSpPr txBox="1">
            <a:spLocks noChangeArrowheads="1"/>
          </p:cNvSpPr>
          <p:nvPr/>
        </p:nvSpPr>
        <p:spPr bwMode="auto">
          <a:xfrm>
            <a:off x="2000798" y="3085862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N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2227816" y="3242224"/>
            <a:ext cx="295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U</a:t>
            </a: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2434248" y="3330042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/>
              <a:t>S</a:t>
            </a:r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2628035" y="3455277"/>
            <a:ext cx="2872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E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77968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79512" y="5327206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1887697" y="5117656"/>
            <a:ext cx="4298950" cy="874712"/>
            <a:chOff x="1819" y="1657"/>
            <a:chExt cx="2708" cy="551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823" y="1657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adjacent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893" y="1920"/>
              <a:ext cx="2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the length of the hypotenuse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136169" y="5327206"/>
            <a:ext cx="2816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cosine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911300" y="1265659"/>
            <a:ext cx="11641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2201425" y="1100514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38664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18027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8826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1" name="Text Box 43"/>
          <p:cNvSpPr txBox="1">
            <a:spLocks noChangeArrowheads="1"/>
          </p:cNvSpPr>
          <p:nvPr/>
        </p:nvSpPr>
        <p:spPr bwMode="auto">
          <a:xfrm>
            <a:off x="5326392" y="4100132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048212" y="3965907"/>
            <a:ext cx="13056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A D J A C E N 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88656" y="1157738"/>
                <a:ext cx="491225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56" y="1157738"/>
                <a:ext cx="491225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918818" y="1163493"/>
                <a:ext cx="812466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18" y="1163493"/>
                <a:ext cx="812466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86">
            <a:hlinkClick r:id="rId5"/>
            <a:extLst>
              <a:ext uri="{FF2B5EF4-FFF2-40B4-BE49-F238E27FC236}">
                <a16:creationId xmlns:a16="http://schemas.microsoft.com/office/drawing/2014/main" id="{A7DAA4D9-B953-4D39-A27B-FB52D19FFF0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5"/>
            <a:extLst>
              <a:ext uri="{FF2B5EF4-FFF2-40B4-BE49-F238E27FC236}">
                <a16:creationId xmlns:a16="http://schemas.microsoft.com/office/drawing/2014/main" id="{0CB5D142-BB26-4A49-95BD-D327374340B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4" grpId="0"/>
      <p:bldP spid="48" grpId="0" animBg="1"/>
      <p:bldP spid="49" grpId="0" animBg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  <p:bldP spid="79" grpId="0"/>
      <p:bldP spid="85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80102"/>
            <a:ext cx="8568952" cy="692696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Trigonometric ratios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4800" y="107320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9540" y="685800"/>
            <a:ext cx="839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consider any right-angled triangle.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9" name="AutoShape 9"/>
          <p:cNvSpPr>
            <a:spLocks noChangeArrowheads="1"/>
          </p:cNvSpPr>
          <p:nvPr/>
        </p:nvSpPr>
        <p:spPr bwMode="auto">
          <a:xfrm>
            <a:off x="4613333" y="2020341"/>
            <a:ext cx="3960813" cy="2012950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4613333" y="3745954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462025" y="3571626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28" name="PubPieSlice"/>
          <p:cNvSpPr>
            <a:spLocks noEditPoints="1" noChangeArrowheads="1"/>
          </p:cNvSpPr>
          <p:nvPr/>
        </p:nvSpPr>
        <p:spPr bwMode="auto">
          <a:xfrm rot="10800000">
            <a:off x="8107421" y="3553866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9"/>
          <p:cNvSpPr>
            <a:spLocks noChangeArrowheads="1"/>
          </p:cNvSpPr>
          <p:nvPr/>
        </p:nvSpPr>
        <p:spPr bwMode="auto">
          <a:xfrm>
            <a:off x="807573" y="2680257"/>
            <a:ext cx="2279127" cy="1227236"/>
          </a:xfrm>
          <a:prstGeom prst="rtTriangl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4314"/>
                  <a:invGamma/>
                </a:scheme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807573" y="3620156"/>
            <a:ext cx="287338" cy="2873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PubPieSlice"/>
          <p:cNvSpPr>
            <a:spLocks noEditPoints="1" noChangeArrowheads="1"/>
          </p:cNvSpPr>
          <p:nvPr/>
        </p:nvSpPr>
        <p:spPr bwMode="auto">
          <a:xfrm rot="10800000">
            <a:off x="2610974" y="3427478"/>
            <a:ext cx="954087" cy="954088"/>
          </a:xfrm>
          <a:custGeom>
            <a:avLst/>
            <a:gdLst>
              <a:gd name="T0" fmla="*/ 903556 w 21600"/>
              <a:gd name="T1" fmla="*/ 690698 h 21600"/>
              <a:gd name="T2" fmla="*/ 477044 w 21600"/>
              <a:gd name="T3" fmla="*/ 477044 h 21600"/>
              <a:gd name="T4" fmla="*/ 954043 w 21600"/>
              <a:gd name="T5" fmla="*/ 4777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0456" y="15637"/>
                </a:moveTo>
                <a:cubicBezTo>
                  <a:pt x="21205" y="14140"/>
                  <a:pt x="21597" y="12489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267145" y="166604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D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26974" y="397584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F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52859" y="393034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E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4296" y="219409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1569" y="388962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55973" y="3763824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3311790" y="4638292"/>
            <a:ext cx="36503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we mark this angle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2100616" y="3481552"/>
            <a:ext cx="390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b="1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V="1">
            <a:off x="5513389" y="4101743"/>
            <a:ext cx="2589838" cy="622524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 flipV="1">
            <a:off x="2702579" y="3997492"/>
            <a:ext cx="2806615" cy="7455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211202" y="5077968"/>
            <a:ext cx="8686800" cy="990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+mn-cs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79512" y="5327206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ratio of </a:t>
            </a:r>
          </a:p>
        </p:txBody>
      </p: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1835309" y="5117655"/>
            <a:ext cx="4306888" cy="879474"/>
            <a:chOff x="1786" y="1657"/>
            <a:chExt cx="2713" cy="554"/>
          </a:xfrm>
        </p:grpSpPr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1786" y="1657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opposite side</a:t>
              </a:r>
            </a:p>
          </p:txBody>
        </p:sp>
        <p:sp>
          <p:nvSpPr>
            <p:cNvPr id="76" name="Line 22"/>
            <p:cNvSpPr>
              <a:spLocks noChangeShapeType="1"/>
            </p:cNvSpPr>
            <p:nvPr/>
          </p:nvSpPr>
          <p:spPr bwMode="auto">
            <a:xfrm>
              <a:off x="1819" y="1933"/>
              <a:ext cx="26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1795" y="1920"/>
              <a:ext cx="27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the length of the adjacent side</a:t>
              </a:r>
            </a:p>
          </p:txBody>
        </p:sp>
      </p:grp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6012160" y="5327206"/>
            <a:ext cx="2953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is the </a:t>
            </a:r>
            <a:r>
              <a:rPr lang="en-GB" b="1" dirty="0">
                <a:solidFill>
                  <a:srgbClr val="FF6600"/>
                </a:solidFill>
              </a:rPr>
              <a:t>tangent ratio</a:t>
            </a:r>
            <a:r>
              <a:rPr lang="en-GB" dirty="0"/>
              <a:t>.</a:t>
            </a:r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3572797" y="1279677"/>
            <a:ext cx="1112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cs typeface="Times New Roman" panose="02020603050405020304" pitchFamily="18" charset="0"/>
              </a:rPr>
              <a:t>= </a:t>
            </a:r>
            <a:r>
              <a:rPr lang="en-GB" dirty="0"/>
              <a:t>tan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dirty="0"/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1999812" y="1099551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82" name="Line 50"/>
          <p:cNvSpPr>
            <a:spLocks noChangeShapeType="1"/>
          </p:cNvSpPr>
          <p:nvPr/>
        </p:nvSpPr>
        <p:spPr bwMode="auto">
          <a:xfrm>
            <a:off x="1999812" y="1538664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51"/>
          <p:cNvSpPr txBox="1">
            <a:spLocks noChangeArrowheads="1"/>
          </p:cNvSpPr>
          <p:nvPr/>
        </p:nvSpPr>
        <p:spPr bwMode="auto">
          <a:xfrm>
            <a:off x="1990287" y="151802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84" name="Text Box 47"/>
          <p:cNvSpPr txBox="1">
            <a:spLocks noChangeArrowheads="1"/>
          </p:cNvSpPr>
          <p:nvPr/>
        </p:nvSpPr>
        <p:spPr bwMode="auto">
          <a:xfrm>
            <a:off x="1620706" y="128826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1" name="Text Box 43"/>
          <p:cNvSpPr txBox="1">
            <a:spLocks noChangeArrowheads="1"/>
          </p:cNvSpPr>
          <p:nvPr/>
        </p:nvSpPr>
        <p:spPr bwMode="auto">
          <a:xfrm>
            <a:off x="5326392" y="4100132"/>
            <a:ext cx="15906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500" b="1" dirty="0"/>
              <a:t>A D J A C E N T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048212" y="3965907"/>
            <a:ext cx="13056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 dirty="0"/>
              <a:t>A D J A C E N T</a:t>
            </a:r>
          </a:p>
        </p:txBody>
      </p:sp>
      <p:sp>
        <p:nvSpPr>
          <p:cNvPr id="86" name="Text Box 32"/>
          <p:cNvSpPr txBox="1">
            <a:spLocks noChangeArrowheads="1"/>
          </p:cNvSpPr>
          <p:nvPr/>
        </p:nvSpPr>
        <p:spPr bwMode="auto">
          <a:xfrm>
            <a:off x="4201483" y="2076618"/>
            <a:ext cx="331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P</a:t>
            </a:r>
          </a:p>
          <a:p>
            <a:pPr algn="ctr"/>
            <a:r>
              <a:rPr lang="en-GB" sz="1500" b="1" dirty="0"/>
              <a:t>O</a:t>
            </a:r>
          </a:p>
          <a:p>
            <a:pPr algn="ctr"/>
            <a:r>
              <a:rPr lang="en-GB" sz="1500" b="1" dirty="0"/>
              <a:t>S</a:t>
            </a:r>
          </a:p>
          <a:p>
            <a:pPr algn="ctr"/>
            <a:r>
              <a:rPr lang="en-GB" sz="1500" b="1" dirty="0"/>
              <a:t>I</a:t>
            </a:r>
          </a:p>
          <a:p>
            <a:pPr algn="ctr"/>
            <a:r>
              <a:rPr lang="en-GB" sz="1500" b="1" dirty="0"/>
              <a:t>T</a:t>
            </a:r>
          </a:p>
          <a:p>
            <a:pPr algn="ctr"/>
            <a:r>
              <a:rPr lang="en-GB" sz="1500" b="1" dirty="0"/>
              <a:t>E</a:t>
            </a:r>
          </a:p>
        </p:txBody>
      </p:sp>
      <p:sp>
        <p:nvSpPr>
          <p:cNvPr id="87" name="Text Box 32"/>
          <p:cNvSpPr txBox="1">
            <a:spLocks noChangeArrowheads="1"/>
          </p:cNvSpPr>
          <p:nvPr/>
        </p:nvSpPr>
        <p:spPr bwMode="auto">
          <a:xfrm>
            <a:off x="519701" y="2537260"/>
            <a:ext cx="30489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P</a:t>
            </a:r>
          </a:p>
          <a:p>
            <a:pPr algn="ctr"/>
            <a:r>
              <a:rPr lang="en-GB" sz="1200" b="1" dirty="0"/>
              <a:t>O</a:t>
            </a:r>
          </a:p>
          <a:p>
            <a:pPr algn="ctr"/>
            <a:r>
              <a:rPr lang="en-GB" sz="1200" b="1" dirty="0"/>
              <a:t>S</a:t>
            </a:r>
          </a:p>
          <a:p>
            <a:pPr algn="ctr"/>
            <a:r>
              <a:rPr lang="en-GB" sz="1200" b="1" dirty="0"/>
              <a:t>I</a:t>
            </a:r>
          </a:p>
          <a:p>
            <a:pPr algn="ctr"/>
            <a:r>
              <a:rPr lang="en-GB" sz="1200" b="1" dirty="0"/>
              <a:t>T</a:t>
            </a:r>
          </a:p>
          <a:p>
            <a:pPr algn="ctr"/>
            <a:r>
              <a:rPr lang="en-GB" sz="1200" b="1" dirty="0"/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357525" y="1143968"/>
                <a:ext cx="49718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25" y="1143968"/>
                <a:ext cx="497187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52718" y="1154419"/>
                <a:ext cx="817275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𝐷𝐸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𝐸𝐹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18" y="1154419"/>
                <a:ext cx="817275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hlinkClick r:id="rId5"/>
            <a:extLst>
              <a:ext uri="{FF2B5EF4-FFF2-40B4-BE49-F238E27FC236}">
                <a16:creationId xmlns:a16="http://schemas.microsoft.com/office/drawing/2014/main" id="{AE89105C-12D6-49F3-BFCD-3A21E1985C1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5"/>
            <a:extLst>
              <a:ext uri="{FF2B5EF4-FFF2-40B4-BE49-F238E27FC236}">
                <a16:creationId xmlns:a16="http://schemas.microsoft.com/office/drawing/2014/main" id="{5E28361C-57D3-4569-B4C1-79414FD7A1D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4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6" grpId="0" animBg="1"/>
      <p:bldP spid="44" grpId="0"/>
      <p:bldP spid="34" grpId="0"/>
      <p:bldP spid="48" grpId="0" animBg="1"/>
      <p:bldP spid="49" grpId="0" animBg="1"/>
      <p:bldP spid="72" grpId="0" animBg="1"/>
      <p:bldP spid="73" grpId="0"/>
      <p:bldP spid="78" grpId="0"/>
      <p:bldP spid="80" grpId="0"/>
      <p:bldP spid="81" grpId="0"/>
      <p:bldP spid="82" grpId="0" animBg="1"/>
      <p:bldP spid="83" grpId="0"/>
      <p:bldP spid="84" grpId="0"/>
      <p:bldP spid="71" grpId="0"/>
      <p:bldP spid="79" grpId="0"/>
      <p:bldP spid="86" grpId="0"/>
      <p:bldP spid="87" grpId="0"/>
      <p:bldP spid="90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7325" y="148880"/>
            <a:ext cx="7773988" cy="611187"/>
          </a:xfrm>
        </p:spPr>
        <p:txBody>
          <a:bodyPr>
            <a:noAutofit/>
          </a:bodyPr>
          <a:lstStyle/>
          <a:p>
            <a:pPr eaLnBrk="1" hangingPunct="1"/>
            <a:r>
              <a:rPr lang="en-GB" dirty="0"/>
              <a:t>The three trigonometric ratios</a:t>
            </a:r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3200400" y="984250"/>
            <a:ext cx="5562600" cy="1066800"/>
            <a:chOff x="2016" y="768"/>
            <a:chExt cx="3504" cy="672"/>
          </a:xfrm>
        </p:grpSpPr>
        <p:sp>
          <p:nvSpPr>
            <p:cNvPr id="90137" name="Rectangle 25"/>
            <p:cNvSpPr>
              <a:spLocks noChangeArrowheads="1"/>
            </p:cNvSpPr>
            <p:nvPr/>
          </p:nvSpPr>
          <p:spPr bwMode="auto">
            <a:xfrm>
              <a:off x="2016" y="768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92" name="Group 27"/>
            <p:cNvGrpSpPr>
              <a:grpSpLocks/>
            </p:cNvGrpSpPr>
            <p:nvPr/>
          </p:nvGrpSpPr>
          <p:grpSpPr bwMode="auto">
            <a:xfrm>
              <a:off x="2160" y="829"/>
              <a:ext cx="1914" cy="551"/>
              <a:chOff x="3158" y="2544"/>
              <a:chExt cx="1914" cy="551"/>
            </a:xfrm>
          </p:grpSpPr>
          <p:sp>
            <p:nvSpPr>
              <p:cNvPr id="15393" name="Text Box 28"/>
              <p:cNvSpPr txBox="1">
                <a:spLocks noChangeArrowheads="1"/>
              </p:cNvSpPr>
              <p:nvPr/>
            </p:nvSpPr>
            <p:spPr bwMode="auto">
              <a:xfrm>
                <a:off x="3158" y="2675"/>
                <a:ext cx="7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S</a:t>
                </a:r>
                <a:r>
                  <a:rPr lang="en-GB"/>
                  <a:t>in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grpSp>
            <p:nvGrpSpPr>
              <p:cNvPr id="15394" name="Group 29"/>
              <p:cNvGrpSpPr>
                <a:grpSpLocks/>
              </p:cNvGrpSpPr>
              <p:nvPr/>
            </p:nvGrpSpPr>
            <p:grpSpPr bwMode="auto">
              <a:xfrm>
                <a:off x="3930" y="2544"/>
                <a:ext cx="1142" cy="551"/>
                <a:chOff x="3921" y="2544"/>
                <a:chExt cx="1142" cy="551"/>
              </a:xfrm>
            </p:grpSpPr>
            <p:sp>
              <p:nvSpPr>
                <p:cNvPr id="15395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054" y="2544"/>
                  <a:ext cx="88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O</a:t>
                  </a:r>
                  <a:r>
                    <a:rPr lang="en-GB"/>
                    <a:t>pposite</a:t>
                  </a:r>
                </a:p>
              </p:txBody>
            </p:sp>
            <p:sp>
              <p:nvSpPr>
                <p:cNvPr id="15396" name="Line 31"/>
                <p:cNvSpPr>
                  <a:spLocks noChangeShapeType="1"/>
                </p:cNvSpPr>
                <p:nvPr/>
              </p:nvSpPr>
              <p:spPr bwMode="auto">
                <a:xfrm>
                  <a:off x="3927" y="2820"/>
                  <a:ext cx="10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97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921" y="2807"/>
                  <a:ext cx="114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H</a:t>
                  </a:r>
                  <a:r>
                    <a:rPr lang="en-GB"/>
                    <a:t>ypotenuse</a:t>
                  </a:r>
                </a:p>
              </p:txBody>
            </p:sp>
          </p:grpSp>
        </p:grpSp>
      </p:grpSp>
      <p:sp>
        <p:nvSpPr>
          <p:cNvPr id="90146" name="Text Box 34"/>
          <p:cNvSpPr txBox="1">
            <a:spLocks noChangeArrowheads="1"/>
          </p:cNvSpPr>
          <p:nvPr/>
        </p:nvSpPr>
        <p:spPr bwMode="auto">
          <a:xfrm>
            <a:off x="7086600" y="1196975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3200400" y="2355850"/>
            <a:ext cx="5562600" cy="1066800"/>
            <a:chOff x="2016" y="1632"/>
            <a:chExt cx="3504" cy="672"/>
          </a:xfrm>
        </p:grpSpPr>
        <p:sp>
          <p:nvSpPr>
            <p:cNvPr id="90165" name="Rectangle 53"/>
            <p:cNvSpPr>
              <a:spLocks noChangeArrowheads="1"/>
            </p:cNvSpPr>
            <p:nvPr/>
          </p:nvSpPr>
          <p:spPr bwMode="auto">
            <a:xfrm>
              <a:off x="2016" y="1632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85" name="Group 54"/>
            <p:cNvGrpSpPr>
              <a:grpSpLocks/>
            </p:cNvGrpSpPr>
            <p:nvPr/>
          </p:nvGrpSpPr>
          <p:grpSpPr bwMode="auto">
            <a:xfrm>
              <a:off x="2160" y="1693"/>
              <a:ext cx="1914" cy="551"/>
              <a:chOff x="3158" y="2544"/>
              <a:chExt cx="1914" cy="551"/>
            </a:xfrm>
          </p:grpSpPr>
          <p:sp>
            <p:nvSpPr>
              <p:cNvPr id="15386" name="Text Box 55"/>
              <p:cNvSpPr txBox="1">
                <a:spLocks noChangeArrowheads="1"/>
              </p:cNvSpPr>
              <p:nvPr/>
            </p:nvSpPr>
            <p:spPr bwMode="auto">
              <a:xfrm>
                <a:off x="3158" y="2675"/>
                <a:ext cx="8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C</a:t>
                </a:r>
                <a:r>
                  <a:rPr lang="en-GB"/>
                  <a:t>os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grpSp>
            <p:nvGrpSpPr>
              <p:cNvPr id="15387" name="Group 56"/>
              <p:cNvGrpSpPr>
                <a:grpSpLocks/>
              </p:cNvGrpSpPr>
              <p:nvPr/>
            </p:nvGrpSpPr>
            <p:grpSpPr bwMode="auto">
              <a:xfrm>
                <a:off x="3930" y="2544"/>
                <a:ext cx="1142" cy="551"/>
                <a:chOff x="3921" y="2544"/>
                <a:chExt cx="1142" cy="551"/>
              </a:xfrm>
            </p:grpSpPr>
            <p:sp>
              <p:nvSpPr>
                <p:cNvPr id="1538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4054" y="2544"/>
                  <a:ext cx="87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A</a:t>
                  </a:r>
                  <a:r>
                    <a:rPr lang="en-GB"/>
                    <a:t>djacent</a:t>
                  </a:r>
                </a:p>
              </p:txBody>
            </p:sp>
            <p:sp>
              <p:nvSpPr>
                <p:cNvPr id="15389" name="Line 58"/>
                <p:cNvSpPr>
                  <a:spLocks noChangeShapeType="1"/>
                </p:cNvSpPr>
                <p:nvPr/>
              </p:nvSpPr>
              <p:spPr bwMode="auto">
                <a:xfrm>
                  <a:off x="3927" y="2820"/>
                  <a:ext cx="1097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390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921" y="2807"/>
                  <a:ext cx="114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b="1">
                      <a:solidFill>
                        <a:srgbClr val="FF6600"/>
                      </a:solidFill>
                    </a:rPr>
                    <a:t>H</a:t>
                  </a:r>
                  <a:r>
                    <a:rPr lang="en-GB"/>
                    <a:t>ypotenuse</a:t>
                  </a:r>
                </a:p>
              </p:txBody>
            </p:sp>
          </p:grpSp>
        </p:grpSp>
      </p:grpSp>
      <p:sp>
        <p:nvSpPr>
          <p:cNvPr id="90172" name="Text Box 60"/>
          <p:cNvSpPr txBox="1">
            <a:spLocks noChangeArrowheads="1"/>
          </p:cNvSpPr>
          <p:nvPr/>
        </p:nvSpPr>
        <p:spPr bwMode="auto">
          <a:xfrm>
            <a:off x="7086600" y="2568575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3200400" y="3727450"/>
            <a:ext cx="5562600" cy="1066800"/>
            <a:chOff x="2016" y="2496"/>
            <a:chExt cx="3504" cy="672"/>
          </a:xfrm>
        </p:grpSpPr>
        <p:sp>
          <p:nvSpPr>
            <p:cNvPr id="90173" name="Rectangle 61"/>
            <p:cNvSpPr>
              <a:spLocks noChangeArrowheads="1"/>
            </p:cNvSpPr>
            <p:nvPr/>
          </p:nvSpPr>
          <p:spPr bwMode="auto">
            <a:xfrm>
              <a:off x="2016" y="2496"/>
              <a:ext cx="3504" cy="6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pSp>
          <p:nvGrpSpPr>
            <p:cNvPr id="15379" name="Group 82"/>
            <p:cNvGrpSpPr>
              <a:grpSpLocks/>
            </p:cNvGrpSpPr>
            <p:nvPr/>
          </p:nvGrpSpPr>
          <p:grpSpPr bwMode="auto">
            <a:xfrm>
              <a:off x="2160" y="2557"/>
              <a:ext cx="1767" cy="551"/>
              <a:chOff x="2160" y="2557"/>
              <a:chExt cx="1767" cy="551"/>
            </a:xfrm>
          </p:grpSpPr>
          <p:sp>
            <p:nvSpPr>
              <p:cNvPr id="15380" name="Text Box 63"/>
              <p:cNvSpPr txBox="1">
                <a:spLocks noChangeArrowheads="1"/>
              </p:cNvSpPr>
              <p:nvPr/>
            </p:nvSpPr>
            <p:spPr bwMode="auto">
              <a:xfrm>
                <a:off x="2160" y="2688"/>
                <a:ext cx="80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T</a:t>
                </a:r>
                <a:r>
                  <a:rPr lang="en-GB"/>
                  <a:t>an </a:t>
                </a:r>
                <a:r>
                  <a:rPr lang="en-GB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GB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>
                    <a:cs typeface="Times New Roman" panose="02020603050405020304" pitchFamily="18" charset="0"/>
                  </a:rPr>
                  <a:t>=</a:t>
                </a:r>
                <a:endParaRPr lang="en-GB"/>
              </a:p>
            </p:txBody>
          </p:sp>
          <p:sp>
            <p:nvSpPr>
              <p:cNvPr id="15381" name="Text Box 65"/>
              <p:cNvSpPr txBox="1">
                <a:spLocks noChangeArrowheads="1"/>
              </p:cNvSpPr>
              <p:nvPr/>
            </p:nvSpPr>
            <p:spPr bwMode="auto">
              <a:xfrm>
                <a:off x="2985" y="2557"/>
                <a:ext cx="88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O</a:t>
                </a:r>
                <a:r>
                  <a:rPr lang="en-GB"/>
                  <a:t>pposite</a:t>
                </a:r>
              </a:p>
            </p:txBody>
          </p:sp>
          <p:sp>
            <p:nvSpPr>
              <p:cNvPr id="15382" name="Line 66"/>
              <p:cNvSpPr>
                <a:spLocks noChangeShapeType="1"/>
              </p:cNvSpPr>
              <p:nvPr/>
            </p:nvSpPr>
            <p:spPr bwMode="auto">
              <a:xfrm>
                <a:off x="2928" y="2833"/>
                <a:ext cx="99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3" name="Text Box 67"/>
              <p:cNvSpPr txBox="1">
                <a:spLocks noChangeArrowheads="1"/>
              </p:cNvSpPr>
              <p:nvPr/>
            </p:nvSpPr>
            <p:spPr bwMode="auto">
              <a:xfrm>
                <a:off x="2989" y="2820"/>
                <a:ext cx="8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1">
                    <a:solidFill>
                      <a:srgbClr val="FF6600"/>
                    </a:solidFill>
                  </a:rPr>
                  <a:t>A</a:t>
                </a:r>
                <a:r>
                  <a:rPr lang="en-GB"/>
                  <a:t>djacent</a:t>
                </a:r>
              </a:p>
            </p:txBody>
          </p:sp>
        </p:grpSp>
      </p:grpSp>
      <p:sp>
        <p:nvSpPr>
          <p:cNvPr id="90180" name="Text Box 68"/>
          <p:cNvSpPr txBox="1">
            <a:spLocks noChangeArrowheads="1"/>
          </p:cNvSpPr>
          <p:nvPr/>
        </p:nvSpPr>
        <p:spPr bwMode="auto">
          <a:xfrm>
            <a:off x="7086600" y="3940175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3600" b="1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grpSp>
        <p:nvGrpSpPr>
          <p:cNvPr id="13" name="Group 84"/>
          <p:cNvGrpSpPr>
            <a:grpSpLocks/>
          </p:cNvGrpSpPr>
          <p:nvPr/>
        </p:nvGrpSpPr>
        <p:grpSpPr bwMode="auto">
          <a:xfrm>
            <a:off x="1844675" y="4992687"/>
            <a:ext cx="5638800" cy="685800"/>
            <a:chOff x="1152" y="3456"/>
            <a:chExt cx="3552" cy="432"/>
          </a:xfrm>
        </p:grpSpPr>
        <p:sp>
          <p:nvSpPr>
            <p:cNvPr id="90182" name="Rectangle 70"/>
            <p:cNvSpPr>
              <a:spLocks noChangeArrowheads="1"/>
            </p:cNvSpPr>
            <p:nvPr/>
          </p:nvSpPr>
          <p:spPr bwMode="auto">
            <a:xfrm>
              <a:off x="1152" y="3456"/>
              <a:ext cx="3552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sp>
          <p:nvSpPr>
            <p:cNvPr id="15374" name="Text Box 71"/>
            <p:cNvSpPr txBox="1">
              <a:spLocks noChangeArrowheads="1"/>
            </p:cNvSpPr>
            <p:nvPr/>
          </p:nvSpPr>
          <p:spPr bwMode="auto">
            <a:xfrm>
              <a:off x="1319" y="3528"/>
              <a:ext cx="11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/>
                <a:t>Remember:</a:t>
              </a:r>
            </a:p>
          </p:txBody>
        </p:sp>
        <p:sp>
          <p:nvSpPr>
            <p:cNvPr id="90184" name="Rectangle 72"/>
            <p:cNvSpPr>
              <a:spLocks noChangeArrowheads="1"/>
            </p:cNvSpPr>
            <p:nvPr/>
          </p:nvSpPr>
          <p:spPr bwMode="auto">
            <a:xfrm>
              <a:off x="2504" y="3528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 dirty="0">
                  <a:solidFill>
                    <a:srgbClr val="FF6600"/>
                  </a:solidFill>
                  <a:latin typeface="Arial" charset="0"/>
                  <a:cs typeface="+mn-cs"/>
                </a:rPr>
                <a:t>S O H</a:t>
              </a:r>
            </a:p>
          </p:txBody>
        </p:sp>
        <p:sp>
          <p:nvSpPr>
            <p:cNvPr id="90185" name="Text Box 73"/>
            <p:cNvSpPr txBox="1">
              <a:spLocks noChangeArrowheads="1"/>
            </p:cNvSpPr>
            <p:nvPr/>
          </p:nvSpPr>
          <p:spPr bwMode="auto">
            <a:xfrm>
              <a:off x="3207" y="3528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>
                  <a:solidFill>
                    <a:srgbClr val="FF6600"/>
                  </a:solidFill>
                  <a:latin typeface="Arial" charset="0"/>
                  <a:cs typeface="+mn-cs"/>
                </a:rPr>
                <a:t>C A H</a:t>
              </a:r>
            </a:p>
          </p:txBody>
        </p:sp>
        <p:sp>
          <p:nvSpPr>
            <p:cNvPr id="90186" name="Text Box 74"/>
            <p:cNvSpPr txBox="1">
              <a:spLocks noChangeArrowheads="1"/>
            </p:cNvSpPr>
            <p:nvPr/>
          </p:nvSpPr>
          <p:spPr bwMode="auto">
            <a:xfrm>
              <a:off x="3911" y="3528"/>
              <a:ext cx="6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sz="2400" b="1">
                  <a:solidFill>
                    <a:srgbClr val="FF6600"/>
                  </a:solidFill>
                  <a:latin typeface="Arial" charset="0"/>
                  <a:cs typeface="+mn-cs"/>
                </a:rPr>
                <a:t>T O A</a:t>
              </a:r>
            </a:p>
          </p:txBody>
        </p:sp>
      </p:grpSp>
      <p:sp>
        <p:nvSpPr>
          <p:cNvPr id="72" name="AutoShape 35"/>
          <p:cNvSpPr>
            <a:spLocks noChangeArrowheads="1"/>
          </p:cNvSpPr>
          <p:nvPr/>
        </p:nvSpPr>
        <p:spPr bwMode="auto">
          <a:xfrm>
            <a:off x="685800" y="914400"/>
            <a:ext cx="2209800" cy="3557588"/>
          </a:xfrm>
          <a:prstGeom prst="rtTriangle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3" name="PubPieSlice"/>
          <p:cNvSpPr>
            <a:spLocks noEditPoints="1" noChangeArrowheads="1"/>
          </p:cNvSpPr>
          <p:nvPr/>
        </p:nvSpPr>
        <p:spPr bwMode="auto">
          <a:xfrm rot="10800000">
            <a:off x="2408238" y="3992563"/>
            <a:ext cx="954088" cy="954088"/>
          </a:xfrm>
          <a:custGeom>
            <a:avLst/>
            <a:gdLst>
              <a:gd name="T0" fmla="*/ 13 w 21600"/>
              <a:gd name="T1" fmla="*/ 16 h 21600"/>
              <a:gd name="T2" fmla="*/ 8 w 21600"/>
              <a:gd name="T3" fmla="*/ 8 h 21600"/>
              <a:gd name="T4" fmla="*/ 17 w 21600"/>
              <a:gd name="T5" fmla="*/ 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6298" y="20095"/>
                </a:moveTo>
                <a:cubicBezTo>
                  <a:pt x="19579" y="18154"/>
                  <a:pt x="21594" y="14628"/>
                  <a:pt x="21599" y="10816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69C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" name="Text Box 37"/>
          <p:cNvSpPr txBox="1">
            <a:spLocks noChangeArrowheads="1"/>
          </p:cNvSpPr>
          <p:nvPr/>
        </p:nvSpPr>
        <p:spPr bwMode="auto">
          <a:xfrm>
            <a:off x="2057400" y="388620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i="1">
              <a:latin typeface="Times New Roman" panose="02020603050405020304" pitchFamily="18" charset="0"/>
            </a:endParaRPr>
          </a:p>
        </p:txBody>
      </p: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304800" y="1670050"/>
            <a:ext cx="342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sz="1600" b="1"/>
              <a:t>O</a:t>
            </a:r>
          </a:p>
          <a:p>
            <a:pPr algn="ctr"/>
            <a:r>
              <a:rPr lang="en-GB" sz="1600" b="1"/>
              <a:t>P</a:t>
            </a:r>
          </a:p>
          <a:p>
            <a:pPr algn="ctr"/>
            <a:r>
              <a:rPr lang="en-GB" sz="1600" b="1"/>
              <a:t>P</a:t>
            </a:r>
          </a:p>
          <a:p>
            <a:pPr algn="ctr"/>
            <a:r>
              <a:rPr lang="en-GB" sz="1600" b="1"/>
              <a:t>O</a:t>
            </a:r>
          </a:p>
          <a:p>
            <a:pPr algn="ctr"/>
            <a:r>
              <a:rPr lang="en-GB" sz="1600" b="1"/>
              <a:t>S</a:t>
            </a:r>
          </a:p>
          <a:p>
            <a:pPr algn="ctr"/>
            <a:r>
              <a:rPr lang="en-GB" sz="1600" b="1"/>
              <a:t>I</a:t>
            </a:r>
          </a:p>
          <a:p>
            <a:pPr algn="ctr"/>
            <a:r>
              <a:rPr lang="en-GB" sz="1600" b="1"/>
              <a:t>T</a:t>
            </a:r>
          </a:p>
          <a:p>
            <a:pPr algn="ctr"/>
            <a:r>
              <a:rPr lang="en-GB" sz="1600" b="1"/>
              <a:t>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219200" y="154305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 dirty="0"/>
              <a:t>H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1360488" y="1762125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 dirty="0"/>
              <a:t>Y</a:t>
            </a:r>
          </a:p>
        </p:txBody>
      </p:sp>
      <p:sp>
        <p:nvSpPr>
          <p:cNvPr id="78" name="Text Box 42"/>
          <p:cNvSpPr txBox="1">
            <a:spLocks noChangeArrowheads="1"/>
          </p:cNvSpPr>
          <p:nvPr/>
        </p:nvSpPr>
        <p:spPr bwMode="auto">
          <a:xfrm>
            <a:off x="1489075" y="197961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P</a:t>
            </a:r>
          </a:p>
        </p:txBody>
      </p:sp>
      <p:sp>
        <p:nvSpPr>
          <p:cNvPr id="79" name="Text Box 43"/>
          <p:cNvSpPr txBox="1">
            <a:spLocks noChangeArrowheads="1"/>
          </p:cNvSpPr>
          <p:nvPr/>
        </p:nvSpPr>
        <p:spPr bwMode="auto">
          <a:xfrm>
            <a:off x="1617663" y="2197100"/>
            <a:ext cx="342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O</a:t>
            </a:r>
          </a:p>
        </p:txBody>
      </p:sp>
      <p:sp>
        <p:nvSpPr>
          <p:cNvPr id="80" name="Text Box 44"/>
          <p:cNvSpPr txBox="1">
            <a:spLocks noChangeArrowheads="1"/>
          </p:cNvSpPr>
          <p:nvPr/>
        </p:nvSpPr>
        <p:spPr bwMode="auto">
          <a:xfrm>
            <a:off x="1770063" y="2416175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T</a:t>
            </a:r>
          </a:p>
        </p:txBody>
      </p:sp>
      <p:sp>
        <p:nvSpPr>
          <p:cNvPr id="81" name="Text Box 45"/>
          <p:cNvSpPr txBox="1">
            <a:spLocks noChangeArrowheads="1"/>
          </p:cNvSpPr>
          <p:nvPr/>
        </p:nvSpPr>
        <p:spPr bwMode="auto">
          <a:xfrm>
            <a:off x="1887538" y="263366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E</a:t>
            </a:r>
          </a:p>
        </p:txBody>
      </p:sp>
      <p:sp>
        <p:nvSpPr>
          <p:cNvPr id="82" name="Text Box 46"/>
          <p:cNvSpPr txBox="1">
            <a:spLocks noChangeArrowheads="1"/>
          </p:cNvSpPr>
          <p:nvPr/>
        </p:nvSpPr>
        <p:spPr bwMode="auto">
          <a:xfrm>
            <a:off x="2016125" y="285115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N</a:t>
            </a:r>
          </a:p>
        </p:txBody>
      </p:sp>
      <p:sp>
        <p:nvSpPr>
          <p:cNvPr id="83" name="Text Box 47"/>
          <p:cNvSpPr txBox="1">
            <a:spLocks noChangeArrowheads="1"/>
          </p:cNvSpPr>
          <p:nvPr/>
        </p:nvSpPr>
        <p:spPr bwMode="auto">
          <a:xfrm>
            <a:off x="2155825" y="307022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U</a:t>
            </a:r>
          </a:p>
        </p:txBody>
      </p:sp>
      <p:sp>
        <p:nvSpPr>
          <p:cNvPr id="84" name="Text Box 48"/>
          <p:cNvSpPr txBox="1">
            <a:spLocks noChangeArrowheads="1"/>
          </p:cNvSpPr>
          <p:nvPr/>
        </p:nvSpPr>
        <p:spPr bwMode="auto">
          <a:xfrm>
            <a:off x="2295525" y="3287713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S</a:t>
            </a:r>
          </a:p>
        </p:txBody>
      </p:sp>
      <p:sp>
        <p:nvSpPr>
          <p:cNvPr id="85" name="Text Box 49"/>
          <p:cNvSpPr txBox="1">
            <a:spLocks noChangeArrowheads="1"/>
          </p:cNvSpPr>
          <p:nvPr/>
        </p:nvSpPr>
        <p:spPr bwMode="auto">
          <a:xfrm>
            <a:off x="2424113" y="3505200"/>
            <a:ext cx="319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E</a:t>
            </a:r>
          </a:p>
        </p:txBody>
      </p:sp>
      <p:sp>
        <p:nvSpPr>
          <p:cNvPr id="86" name="Rectangle 50"/>
          <p:cNvSpPr>
            <a:spLocks noChangeArrowheads="1"/>
          </p:cNvSpPr>
          <p:nvPr/>
        </p:nvSpPr>
        <p:spPr bwMode="auto">
          <a:xfrm>
            <a:off x="685800" y="4243388"/>
            <a:ext cx="228600" cy="228600"/>
          </a:xfrm>
          <a:prstGeom prst="rect">
            <a:avLst/>
          </a:prstGeom>
          <a:solidFill>
            <a:srgbClr val="69C6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7" name="Text Box 52"/>
          <p:cNvSpPr txBox="1">
            <a:spLocks noChangeArrowheads="1"/>
          </p:cNvSpPr>
          <p:nvPr/>
        </p:nvSpPr>
        <p:spPr bwMode="auto">
          <a:xfrm>
            <a:off x="947738" y="4492625"/>
            <a:ext cx="1685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600" b="1"/>
              <a:t>A D J A C E N T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393895" y="5655212"/>
            <a:ext cx="84957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can use trigonometric ratios to find unknown side lengths and angles in right-angled triangles.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660E8500-A5D6-4E21-8A87-80A99A25AB7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F45111F0-5BA4-4C8D-B5EE-D93FF85A1E9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1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6" grpId="0"/>
      <p:bldP spid="90172" grpId="0"/>
      <p:bldP spid="90180" grpId="0"/>
      <p:bldP spid="8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90</TotalTime>
  <Words>1668</Words>
  <Application>Microsoft Office PowerPoint</Application>
  <PresentationFormat>On-screen Show (4:3)</PresentationFormat>
  <Paragraphs>523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Trigonometric ratios</vt:lpstr>
      <vt:lpstr>Right-angled triangles</vt:lpstr>
      <vt:lpstr>The opposite and adjacent sides</vt:lpstr>
      <vt:lpstr>The opposite and adjacent sides</vt:lpstr>
      <vt:lpstr>Trigonometric ratios</vt:lpstr>
      <vt:lpstr>Trigonometric ratios</vt:lpstr>
      <vt:lpstr>Trigonometric ratios</vt:lpstr>
      <vt:lpstr>Trigonometric ratios</vt:lpstr>
      <vt:lpstr>The three trigonometric ratios</vt:lpstr>
      <vt:lpstr>Relation between sine, cosine and tangent</vt:lpstr>
      <vt:lpstr>Finding side lengths</vt:lpstr>
      <vt:lpstr>Finding side lengths</vt:lpstr>
      <vt:lpstr>Finding side lengths</vt:lpstr>
      <vt:lpstr>Finding side lengths</vt:lpstr>
      <vt:lpstr>Finding side lengths</vt:lpstr>
      <vt:lpstr>PowerPoint Presentation</vt:lpstr>
      <vt:lpstr>Finding angles</vt:lpstr>
      <vt:lpstr>Finding angles</vt:lpstr>
      <vt:lpstr>Finding angles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Trigonometric ratios</dc:title>
  <dc:creator>Mathssupport</dc:creator>
  <cp:lastModifiedBy>Orlando Hurtado</cp:lastModifiedBy>
  <cp:revision>6</cp:revision>
  <dcterms:created xsi:type="dcterms:W3CDTF">2020-03-26T17:18:58Z</dcterms:created>
  <dcterms:modified xsi:type="dcterms:W3CDTF">2021-06-24T14:10:44Z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