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317" r:id="rId21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0099"/>
    <a:srgbClr val="99CCFF"/>
    <a:srgbClr val="FF7C80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AE9FCF-F3E6-4D50-9DF7-B184E645ECFB}" type="slidenum">
              <a:rPr lang="en-GB">
                <a:cs typeface="Arial" charset="0"/>
              </a:rPr>
              <a:pPr/>
              <a:t>2</a:t>
            </a:fld>
            <a:endParaRPr lang="en-GB">
              <a:cs typeface="Arial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dirty="0"/>
          </a:p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21541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F347B10-C512-4594-A781-1A384AB256F0}" type="slidenum">
              <a:rPr lang="en-GB" sz="1200">
                <a:solidFill>
                  <a:schemeClr val="tx1"/>
                </a:solidFill>
              </a:rPr>
              <a:pPr/>
              <a:t>11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15679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F347B10-C512-4594-A781-1A384AB256F0}" type="slidenum">
              <a:rPr lang="en-GB" sz="1200">
                <a:solidFill>
                  <a:schemeClr val="tx1"/>
                </a:solidFill>
              </a:rPr>
              <a:pPr/>
              <a:t>12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65803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F347B10-C512-4594-A781-1A384AB256F0}" type="slidenum">
              <a:rPr lang="en-GB" sz="1200">
                <a:solidFill>
                  <a:schemeClr val="tx1"/>
                </a:solidFill>
              </a:rPr>
              <a:pPr/>
              <a:t>13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4592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F347B10-C512-4594-A781-1A384AB256F0}" type="slidenum">
              <a:rPr lang="en-GB" sz="1200">
                <a:solidFill>
                  <a:schemeClr val="tx1"/>
                </a:solidFill>
              </a:rPr>
              <a:pPr/>
              <a:t>14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89532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6C73A6-AF73-4BA2-80EC-569CE9E45C9A}" type="slidenum">
              <a:rPr lang="en-GB"/>
              <a:pPr/>
              <a:t>15</a:t>
            </a:fld>
            <a:endParaRPr lang="en-GB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4092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B9B9F7-B62C-450F-9CED-35DD7DCF8721}" type="slidenum">
              <a:rPr lang="en-GB">
                <a:cs typeface="Arial" charset="0"/>
              </a:rPr>
              <a:pPr/>
              <a:t>16</a:t>
            </a:fld>
            <a:endParaRPr lang="en-GB">
              <a:cs typeface="Arial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18222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1337BCF-9D63-4D9D-A0BA-F757F60EA8A3}" type="slidenum">
              <a:rPr lang="en-GB" altLang="en-US" sz="1200">
                <a:solidFill>
                  <a:schemeClr val="tx1"/>
                </a:solidFill>
              </a:rPr>
              <a:pPr/>
              <a:t>17</a:t>
            </a:fld>
            <a:endParaRPr lang="en-GB" altLang="en-US" sz="1200">
              <a:solidFill>
                <a:schemeClr val="tx1"/>
              </a:solidFill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9932512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1337BCF-9D63-4D9D-A0BA-F757F60EA8A3}" type="slidenum">
              <a:rPr lang="en-GB" altLang="en-US" sz="1200">
                <a:solidFill>
                  <a:schemeClr val="tx1"/>
                </a:solidFill>
              </a:rPr>
              <a:pPr/>
              <a:t>18</a:t>
            </a:fld>
            <a:endParaRPr lang="en-GB" altLang="en-US" sz="1200">
              <a:solidFill>
                <a:schemeClr val="tx1"/>
              </a:solidFill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576698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1337BCF-9D63-4D9D-A0BA-F757F60EA8A3}" type="slidenum">
              <a:rPr lang="en-GB" altLang="en-US" sz="1200">
                <a:solidFill>
                  <a:schemeClr val="tx1"/>
                </a:solidFill>
              </a:rPr>
              <a:pPr/>
              <a:t>19</a:t>
            </a:fld>
            <a:endParaRPr lang="en-GB" altLang="en-US" sz="1200">
              <a:solidFill>
                <a:schemeClr val="tx1"/>
              </a:solidFill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267895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B9B9F7-B62C-450F-9CED-35DD7DCF8721}" type="slidenum">
              <a:rPr lang="en-GB">
                <a:cs typeface="Arial" charset="0"/>
              </a:rPr>
              <a:pPr/>
              <a:t>3</a:t>
            </a:fld>
            <a:endParaRPr lang="en-GB">
              <a:cs typeface="Arial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27768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B9B9F7-B62C-450F-9CED-35DD7DCF8721}" type="slidenum">
              <a:rPr lang="en-GB">
                <a:cs typeface="Arial" charset="0"/>
              </a:rPr>
              <a:pPr/>
              <a:t>4</a:t>
            </a:fld>
            <a:endParaRPr lang="en-GB">
              <a:cs typeface="Arial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38570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B9B9F7-B62C-450F-9CED-35DD7DCF8721}" type="slidenum">
              <a:rPr lang="en-GB">
                <a:cs typeface="Arial" charset="0"/>
              </a:rPr>
              <a:pPr/>
              <a:t>5</a:t>
            </a:fld>
            <a:endParaRPr lang="en-GB">
              <a:cs typeface="Arial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69487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B9B9F7-B62C-450F-9CED-35DD7DCF8721}" type="slidenum">
              <a:rPr lang="en-GB">
                <a:cs typeface="Arial" charset="0"/>
              </a:rPr>
              <a:pPr/>
              <a:t>6</a:t>
            </a:fld>
            <a:endParaRPr lang="en-GB">
              <a:cs typeface="Arial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24787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B9B9F7-B62C-450F-9CED-35DD7DCF8721}" type="slidenum">
              <a:rPr lang="en-GB">
                <a:cs typeface="Arial" charset="0"/>
              </a:rPr>
              <a:pPr/>
              <a:t>7</a:t>
            </a:fld>
            <a:endParaRPr lang="en-GB">
              <a:cs typeface="Arial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73021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B9B9F7-B62C-450F-9CED-35DD7DCF8721}" type="slidenum">
              <a:rPr lang="en-GB">
                <a:cs typeface="Arial" charset="0"/>
              </a:rPr>
              <a:pPr/>
              <a:t>8</a:t>
            </a:fld>
            <a:endParaRPr lang="en-GB">
              <a:cs typeface="Arial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39651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C5D7A74-6B0D-4823-AD5E-B2D2CC15A8D7}" type="slidenum">
              <a:rPr lang="en-GB" sz="1200">
                <a:solidFill>
                  <a:schemeClr val="tx1"/>
                </a:solidFill>
              </a:rPr>
              <a:pPr/>
              <a:t>9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8638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B9B9F7-B62C-450F-9CED-35DD7DCF8721}" type="slidenum">
              <a:rPr lang="en-GB">
                <a:cs typeface="Arial" charset="0"/>
              </a:rPr>
              <a:pPr/>
              <a:t>10</a:t>
            </a:fld>
            <a:endParaRPr lang="en-GB">
              <a:cs typeface="Arial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4926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24 June 2021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FBF6A1BA-2A36-4355-A4A7-9CCDDE5B632A}"/>
              </a:ext>
            </a:extLst>
          </p:cNvPr>
          <p:cNvSpPr/>
          <p:nvPr userDrawn="1"/>
        </p:nvSpPr>
        <p:spPr>
          <a:xfrm>
            <a:off x="587869" y="6490900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686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1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5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8706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14C9080-BA5E-42E0-A3E8-CE87947DE40B}"/>
              </a:ext>
            </a:extLst>
          </p:cNvPr>
          <p:cNvSpPr/>
          <p:nvPr userDrawn="1"/>
        </p:nvSpPr>
        <p:spPr>
          <a:xfrm>
            <a:off x="587869" y="6490900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85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5977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188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1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6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A78BCF3-4011-4E1D-ACA4-09D729CFE9C7}"/>
              </a:ext>
            </a:extLst>
          </p:cNvPr>
          <p:cNvSpPr/>
          <p:nvPr userDrawn="1"/>
        </p:nvSpPr>
        <p:spPr>
          <a:xfrm>
            <a:off x="587869" y="6490900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7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187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mathssupport.org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6/24/2021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7BDFDB0-8D90-46E4-99DE-37E7B970D526}"/>
              </a:ext>
            </a:extLst>
          </p:cNvPr>
          <p:cNvSpPr/>
          <p:nvPr userDrawn="1"/>
        </p:nvSpPr>
        <p:spPr>
          <a:xfrm>
            <a:off x="587869" y="6490900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43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0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hyperlink" Target="http://www.mathssupport.org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12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hyperlink" Target="http://www.mathssupport.org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418FB1FA-1B83-4CC8-939D-C627A9A0057A}" type="datetime3">
              <a:rPr lang="en-US" sz="2400" smtClean="0"/>
              <a:t>24 June 2021</a:t>
            </a:fld>
            <a:endParaRPr lang="en-US" sz="24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848600" cy="1295400"/>
          </a:xfrm>
        </p:spPr>
        <p:txBody>
          <a:bodyPr>
            <a:normAutofit/>
          </a:bodyPr>
          <a:lstStyle/>
          <a:p>
            <a:r>
              <a:rPr lang="en-GB" dirty="0"/>
              <a:t>Trigonometric ratios</a:t>
            </a:r>
            <a:endParaRPr lang="en-US" dirty="0"/>
          </a:p>
        </p:txBody>
      </p:sp>
      <p:sp>
        <p:nvSpPr>
          <p:cNvPr id="4" name="Subtitle 4"/>
          <p:cNvSpPr>
            <a:spLocks noGrp="1"/>
          </p:cNvSpPr>
          <p:nvPr>
            <p:ph type="subTitle" idx="1"/>
          </p:nvPr>
        </p:nvSpPr>
        <p:spPr>
          <a:xfrm>
            <a:off x="838200" y="3200400"/>
            <a:ext cx="7315200" cy="1600200"/>
          </a:xfrm>
        </p:spPr>
        <p:txBody>
          <a:bodyPr>
            <a:normAutofit/>
          </a:bodyPr>
          <a:lstStyle/>
          <a:p>
            <a:pPr marL="633413" indent="-633413"/>
            <a:r>
              <a:rPr lang="en-US" dirty="0"/>
              <a:t>LO: Use the trigonometric ratios to calculate sides or angles in right-angled triangles.</a:t>
            </a:r>
          </a:p>
          <a:p>
            <a:pPr marL="2743200" indent="-2743200" algn="l"/>
            <a:endParaRPr lang="en-GB" dirty="0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F048BA52-8AC9-40AF-8D69-402477B1285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F5B653EA-A582-4FC8-86F2-D4457D2AD8CB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0"/>
            <a:ext cx="8568952" cy="692696"/>
          </a:xfrm>
        </p:spPr>
        <p:txBody>
          <a:bodyPr>
            <a:noAutofit/>
          </a:bodyPr>
          <a:lstStyle/>
          <a:p>
            <a:pPr eaLnBrk="1" hangingPunct="1"/>
            <a:r>
              <a:rPr lang="en-GB" sz="3200" dirty="0"/>
              <a:t>Relation between sine, cosine and tangent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754781" y="1443679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612737" y="1011411"/>
            <a:ext cx="26631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triangle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endParaRPr lang="en-GB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AutoShape 9"/>
          <p:cNvSpPr>
            <a:spLocks noChangeArrowheads="1"/>
          </p:cNvSpPr>
          <p:nvPr/>
        </p:nvSpPr>
        <p:spPr bwMode="auto">
          <a:xfrm>
            <a:off x="807573" y="2921009"/>
            <a:ext cx="2279127" cy="1227236"/>
          </a:xfrm>
          <a:prstGeom prst="rtTriangl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44314"/>
                  <a:invGamma/>
                </a:schemeClr>
              </a:gs>
            </a:gsLst>
            <a:lin ang="1890000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cs typeface="+mn-cs"/>
            </a:endParaRPr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807573" y="3860908"/>
            <a:ext cx="287338" cy="287337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Pie 31"/>
          <p:cNvSpPr/>
          <p:nvPr/>
        </p:nvSpPr>
        <p:spPr>
          <a:xfrm>
            <a:off x="395536" y="2503654"/>
            <a:ext cx="822960" cy="822960"/>
          </a:xfrm>
          <a:prstGeom prst="pie">
            <a:avLst>
              <a:gd name="adj1" fmla="val 1736855"/>
              <a:gd name="adj2" fmla="val 5404742"/>
            </a:avLst>
          </a:prstGeom>
          <a:solidFill>
            <a:srgbClr val="E2D7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84296" y="2434851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A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094669" y="4116839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B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73487" y="4126256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C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34" name="Text Box 17"/>
          <p:cNvSpPr txBox="1">
            <a:spLocks noChangeArrowheads="1"/>
          </p:cNvSpPr>
          <p:nvPr/>
        </p:nvSpPr>
        <p:spPr bwMode="auto">
          <a:xfrm>
            <a:off x="871308" y="3132095"/>
            <a:ext cx="3909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GB" b="1" i="1" dirty="0">
                <a:latin typeface="Symbol" panose="05050102010706020507" pitchFamily="18" charset="2"/>
              </a:rPr>
              <a:t>q</a:t>
            </a:r>
          </a:p>
        </p:txBody>
      </p:sp>
      <p:sp>
        <p:nvSpPr>
          <p:cNvPr id="72" name="Rectangle 26"/>
          <p:cNvSpPr>
            <a:spLocks noChangeArrowheads="1"/>
          </p:cNvSpPr>
          <p:nvPr/>
        </p:nvSpPr>
        <p:spPr bwMode="auto">
          <a:xfrm>
            <a:off x="2411760" y="5318720"/>
            <a:ext cx="3960440" cy="990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GB">
              <a:latin typeface="Arial" charset="0"/>
              <a:cs typeface="+mn-cs"/>
            </a:endParaRPr>
          </a:p>
        </p:txBody>
      </p:sp>
      <p:sp>
        <p:nvSpPr>
          <p:cNvPr id="80" name="Text Box 47"/>
          <p:cNvSpPr txBox="1">
            <a:spLocks noChangeArrowheads="1"/>
          </p:cNvSpPr>
          <p:nvPr/>
        </p:nvSpPr>
        <p:spPr bwMode="auto">
          <a:xfrm>
            <a:off x="3427427" y="1584232"/>
            <a:ext cx="8146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sin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endParaRPr lang="en-GB" dirty="0"/>
          </a:p>
        </p:txBody>
      </p:sp>
      <p:sp>
        <p:nvSpPr>
          <p:cNvPr id="84" name="Text Box 47"/>
          <p:cNvSpPr txBox="1">
            <a:spLocks noChangeArrowheads="1"/>
          </p:cNvSpPr>
          <p:nvPr/>
        </p:nvSpPr>
        <p:spPr bwMode="auto">
          <a:xfrm>
            <a:off x="4266285" y="1544254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79" name="Text Box 43"/>
          <p:cNvSpPr txBox="1">
            <a:spLocks noChangeArrowheads="1"/>
          </p:cNvSpPr>
          <p:nvPr/>
        </p:nvSpPr>
        <p:spPr bwMode="auto">
          <a:xfrm>
            <a:off x="1700496" y="4151826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87" name="Text Box 32"/>
          <p:cNvSpPr txBox="1">
            <a:spLocks noChangeArrowheads="1"/>
          </p:cNvSpPr>
          <p:nvPr/>
        </p:nvSpPr>
        <p:spPr bwMode="auto">
          <a:xfrm>
            <a:off x="456615" y="3420381"/>
            <a:ext cx="3385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/>
              <p:cNvSpPr txBox="1"/>
              <p:nvPr/>
            </p:nvSpPr>
            <p:spPr>
              <a:xfrm>
                <a:off x="4619597" y="1393330"/>
                <a:ext cx="270394" cy="6326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9597" y="1393330"/>
                <a:ext cx="270394" cy="63267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 Box 43"/>
          <p:cNvSpPr txBox="1">
            <a:spLocks noChangeArrowheads="1"/>
          </p:cNvSpPr>
          <p:nvPr/>
        </p:nvSpPr>
        <p:spPr bwMode="auto">
          <a:xfrm>
            <a:off x="1761000" y="3095781"/>
            <a:ext cx="3209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46" name="Text Box 47"/>
          <p:cNvSpPr txBox="1">
            <a:spLocks noChangeArrowheads="1"/>
          </p:cNvSpPr>
          <p:nvPr/>
        </p:nvSpPr>
        <p:spPr bwMode="auto">
          <a:xfrm>
            <a:off x="3423400" y="2352544"/>
            <a:ext cx="8996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cos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endParaRPr lang="en-GB" dirty="0"/>
          </a:p>
        </p:txBody>
      </p:sp>
      <p:sp>
        <p:nvSpPr>
          <p:cNvPr id="47" name="Text Box 47"/>
          <p:cNvSpPr txBox="1">
            <a:spLocks noChangeArrowheads="1"/>
          </p:cNvSpPr>
          <p:nvPr/>
        </p:nvSpPr>
        <p:spPr bwMode="auto">
          <a:xfrm>
            <a:off x="3423400" y="3187388"/>
            <a:ext cx="8483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tan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endParaRPr lang="en-GB" dirty="0"/>
          </a:p>
        </p:txBody>
      </p:sp>
      <p:sp>
        <p:nvSpPr>
          <p:cNvPr id="50" name="Text Box 47"/>
          <p:cNvSpPr txBox="1">
            <a:spLocks noChangeArrowheads="1"/>
          </p:cNvSpPr>
          <p:nvPr/>
        </p:nvSpPr>
        <p:spPr bwMode="auto">
          <a:xfrm>
            <a:off x="4275168" y="2393846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51" name="Text Box 47"/>
          <p:cNvSpPr txBox="1">
            <a:spLocks noChangeArrowheads="1"/>
          </p:cNvSpPr>
          <p:nvPr/>
        </p:nvSpPr>
        <p:spPr bwMode="auto">
          <a:xfrm>
            <a:off x="4271709" y="3223107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4619597" y="2245982"/>
                <a:ext cx="264816" cy="7014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9597" y="2245982"/>
                <a:ext cx="264816" cy="70141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602863" y="3142135"/>
                <a:ext cx="270394" cy="6324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2863" y="3142135"/>
                <a:ext cx="270394" cy="63248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 Box 49"/>
          <p:cNvSpPr txBox="1">
            <a:spLocks noChangeArrowheads="1"/>
          </p:cNvSpPr>
          <p:nvPr/>
        </p:nvSpPr>
        <p:spPr bwMode="auto">
          <a:xfrm>
            <a:off x="6956295" y="1612755"/>
            <a:ext cx="8146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sin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endParaRPr lang="en-GB" dirty="0"/>
          </a:p>
        </p:txBody>
      </p:sp>
      <p:sp>
        <p:nvSpPr>
          <p:cNvPr id="55" name="Line 50"/>
          <p:cNvSpPr>
            <a:spLocks noChangeShapeType="1"/>
          </p:cNvSpPr>
          <p:nvPr/>
        </p:nvSpPr>
        <p:spPr bwMode="auto">
          <a:xfrm>
            <a:off x="6956295" y="2051868"/>
            <a:ext cx="82296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6" name="Text Box 51"/>
          <p:cNvSpPr txBox="1">
            <a:spLocks noChangeArrowheads="1"/>
          </p:cNvSpPr>
          <p:nvPr/>
        </p:nvSpPr>
        <p:spPr bwMode="auto">
          <a:xfrm>
            <a:off x="6946770" y="2031231"/>
            <a:ext cx="8996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cos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endParaRPr lang="en-GB" dirty="0"/>
          </a:p>
        </p:txBody>
      </p:sp>
      <p:sp>
        <p:nvSpPr>
          <p:cNvPr id="57" name="Text Box 47"/>
          <p:cNvSpPr txBox="1">
            <a:spLocks noChangeArrowheads="1"/>
          </p:cNvSpPr>
          <p:nvPr/>
        </p:nvSpPr>
        <p:spPr bwMode="auto">
          <a:xfrm>
            <a:off x="6540063" y="3121232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 Box 49"/>
              <p:cNvSpPr txBox="1">
                <a:spLocks noChangeArrowheads="1"/>
              </p:cNvSpPr>
              <p:nvPr/>
            </p:nvSpPr>
            <p:spPr bwMode="auto">
              <a:xfrm>
                <a:off x="7054964" y="2550392"/>
                <a:ext cx="448648" cy="7250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8" name="Text 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54964" y="2550392"/>
                <a:ext cx="448648" cy="72500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Line 50"/>
          <p:cNvSpPr>
            <a:spLocks noChangeShapeType="1"/>
          </p:cNvSpPr>
          <p:nvPr/>
        </p:nvSpPr>
        <p:spPr bwMode="auto">
          <a:xfrm>
            <a:off x="6994840" y="3365852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 Box 51"/>
              <p:cNvSpPr txBox="1">
                <a:spLocks noChangeArrowheads="1"/>
              </p:cNvSpPr>
              <p:nvPr/>
            </p:nvSpPr>
            <p:spPr bwMode="auto">
              <a:xfrm>
                <a:off x="7054964" y="3352065"/>
                <a:ext cx="443070" cy="7937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0" name="Text 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54964" y="3352065"/>
                <a:ext cx="443070" cy="79374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Text Box 47"/>
          <p:cNvSpPr txBox="1">
            <a:spLocks noChangeArrowheads="1"/>
          </p:cNvSpPr>
          <p:nvPr/>
        </p:nvSpPr>
        <p:spPr bwMode="auto">
          <a:xfrm>
            <a:off x="6723810" y="4398519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7054964" y="4317547"/>
                <a:ext cx="270394" cy="6324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4964" y="4317547"/>
                <a:ext cx="270394" cy="632481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Text Box 47"/>
          <p:cNvSpPr txBox="1">
            <a:spLocks noChangeArrowheads="1"/>
          </p:cNvSpPr>
          <p:nvPr/>
        </p:nvSpPr>
        <p:spPr bwMode="auto">
          <a:xfrm>
            <a:off x="3082220" y="5558716"/>
            <a:ext cx="8483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tan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endParaRPr lang="en-GB" dirty="0"/>
          </a:p>
        </p:txBody>
      </p:sp>
      <p:sp>
        <p:nvSpPr>
          <p:cNvPr id="65" name="Text Box 47"/>
          <p:cNvSpPr txBox="1">
            <a:spLocks noChangeArrowheads="1"/>
          </p:cNvSpPr>
          <p:nvPr/>
        </p:nvSpPr>
        <p:spPr bwMode="auto">
          <a:xfrm>
            <a:off x="3930529" y="5594435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66" name="Text Box 49"/>
          <p:cNvSpPr txBox="1">
            <a:spLocks noChangeArrowheads="1"/>
          </p:cNvSpPr>
          <p:nvPr/>
        </p:nvSpPr>
        <p:spPr bwMode="auto">
          <a:xfrm>
            <a:off x="4406642" y="5391881"/>
            <a:ext cx="8146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sin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endParaRPr lang="en-GB" dirty="0"/>
          </a:p>
        </p:txBody>
      </p:sp>
      <p:sp>
        <p:nvSpPr>
          <p:cNvPr id="67" name="Line 50"/>
          <p:cNvSpPr>
            <a:spLocks noChangeShapeType="1"/>
          </p:cNvSpPr>
          <p:nvPr/>
        </p:nvSpPr>
        <p:spPr bwMode="auto">
          <a:xfrm>
            <a:off x="4406642" y="5830994"/>
            <a:ext cx="82296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8" name="Text Box 51"/>
          <p:cNvSpPr txBox="1">
            <a:spLocks noChangeArrowheads="1"/>
          </p:cNvSpPr>
          <p:nvPr/>
        </p:nvSpPr>
        <p:spPr bwMode="auto">
          <a:xfrm>
            <a:off x="4397117" y="5810357"/>
            <a:ext cx="8996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cos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endParaRPr lang="en-GB" dirty="0"/>
          </a:p>
        </p:txBody>
      </p:sp>
      <p:sp>
        <p:nvSpPr>
          <p:cNvPr id="69" name="Text Box 7"/>
          <p:cNvSpPr txBox="1">
            <a:spLocks noChangeArrowheads="1"/>
          </p:cNvSpPr>
          <p:nvPr/>
        </p:nvSpPr>
        <p:spPr bwMode="auto">
          <a:xfrm>
            <a:off x="5479706" y="820648"/>
            <a:ext cx="366429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Finding the ratio between sine and cosine</a:t>
            </a:r>
            <a:endParaRPr lang="en-GB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ctangle 39">
            <a:hlinkClick r:id="rId9"/>
            <a:extLst>
              <a:ext uri="{FF2B5EF4-FFF2-40B4-BE49-F238E27FC236}">
                <a16:creationId xmlns:a16="http://schemas.microsoft.com/office/drawing/2014/main" id="{29766AAA-96F0-4CC7-83C7-72D66E570013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>
            <a:hlinkClick r:id="rId9"/>
            <a:extLst>
              <a:ext uri="{FF2B5EF4-FFF2-40B4-BE49-F238E27FC236}">
                <a16:creationId xmlns:a16="http://schemas.microsoft.com/office/drawing/2014/main" id="{B6F57CA2-648B-4DFB-AE56-16566CCFD1AD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5479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6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94" dur="500" tmFilter="0, 0; .2, .5; .8, .5; 1, 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5" dur="250" autoRev="1" fill="hold"/>
                                        <p:tgtEl>
                                          <p:spTgt spid="6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6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97" dur="500" tmFilter="0, 0; .2, .5; .8, .5; 1, 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8" dur="250" autoRev="1" fill="hold"/>
                                        <p:tgtEl>
                                          <p:spTgt spid="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80" grpId="0"/>
      <p:bldP spid="84" grpId="0"/>
      <p:bldP spid="79" grpId="0"/>
      <p:bldP spid="87" grpId="0"/>
      <p:bldP spid="90" grpId="0"/>
      <p:bldP spid="45" grpId="0"/>
      <p:bldP spid="46" grpId="0"/>
      <p:bldP spid="47" grpId="0"/>
      <p:bldP spid="50" grpId="0"/>
      <p:bldP spid="51" grpId="0"/>
      <p:bldP spid="52" grpId="0"/>
      <p:bldP spid="53" grpId="0"/>
      <p:bldP spid="53" grpId="1"/>
      <p:bldP spid="54" grpId="0"/>
      <p:bldP spid="55" grpId="0" animBg="1"/>
      <p:bldP spid="56" grpId="0"/>
      <p:bldP spid="57" grpId="0"/>
      <p:bldP spid="58" grpId="0"/>
      <p:bldP spid="59" grpId="0" animBg="1"/>
      <p:bldP spid="60" grpId="0"/>
      <p:bldP spid="62" grpId="0"/>
      <p:bldP spid="63" grpId="0"/>
      <p:bldP spid="63" grpId="1"/>
      <p:bldP spid="64" grpId="0"/>
      <p:bldP spid="65" grpId="0"/>
      <p:bldP spid="66" grpId="0"/>
      <p:bldP spid="67" grpId="0" animBg="1"/>
      <p:bldP spid="68" grpId="0"/>
      <p:bldP spid="6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85292" y="129749"/>
            <a:ext cx="7773988" cy="6111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/>
              <a:t>Finding side </a:t>
            </a:r>
            <a:r>
              <a:rPr lang="en-GB" sz="4400" dirty="0"/>
              <a:t>lengths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288925" y="955674"/>
            <a:ext cx="86264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If we are given one side and one acute angle in a right-angled triangle we can use one of the three trigonometric ratios to find the lengths of other sides. For example,</a:t>
            </a: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297657" y="3890962"/>
            <a:ext cx="2370137" cy="2778125"/>
            <a:chOff x="187" y="1994"/>
            <a:chExt cx="1493" cy="1750"/>
          </a:xfrm>
        </p:grpSpPr>
        <p:sp>
          <p:nvSpPr>
            <p:cNvPr id="16407" name="AutoShape 7"/>
            <p:cNvSpPr>
              <a:spLocks noChangeArrowheads="1"/>
            </p:cNvSpPr>
            <p:nvPr/>
          </p:nvSpPr>
          <p:spPr bwMode="auto">
            <a:xfrm flipH="1">
              <a:off x="405" y="1994"/>
              <a:ext cx="1056" cy="1536"/>
            </a:xfrm>
            <a:prstGeom prst="rtTriangle">
              <a:avLst/>
            </a:prstGeom>
            <a:solidFill>
              <a:srgbClr val="F1EAF6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6408" name="Text Box 8"/>
            <p:cNvSpPr txBox="1">
              <a:spLocks noChangeArrowheads="1"/>
            </p:cNvSpPr>
            <p:nvPr/>
          </p:nvSpPr>
          <p:spPr bwMode="auto">
            <a:xfrm>
              <a:off x="617" y="3290"/>
              <a:ext cx="33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1800" b="1" dirty="0"/>
                <a:t>54°</a:t>
              </a:r>
            </a:p>
          </p:txBody>
        </p:sp>
        <p:sp>
          <p:nvSpPr>
            <p:cNvPr id="16409" name="PubPieSlice"/>
            <p:cNvSpPr>
              <a:spLocks noEditPoints="1" noChangeArrowheads="1"/>
            </p:cNvSpPr>
            <p:nvPr/>
          </p:nvSpPr>
          <p:spPr bwMode="auto">
            <a:xfrm rot="-5400000" flipH="1" flipV="1">
              <a:off x="187" y="3313"/>
              <a:ext cx="431" cy="431"/>
            </a:xfrm>
            <a:custGeom>
              <a:avLst/>
              <a:gdLst>
                <a:gd name="T0" fmla="*/ 4 w 21600"/>
                <a:gd name="T1" fmla="*/ 0 h 21600"/>
                <a:gd name="T2" fmla="*/ 4 w 21600"/>
                <a:gd name="T3" fmla="*/ 4 h 21600"/>
                <a:gd name="T4" fmla="*/ 1 w 21600"/>
                <a:gd name="T5" fmla="*/ 2 h 21600"/>
                <a:gd name="T6" fmla="*/ 0 60000 65536"/>
                <a:gd name="T7" fmla="*/ 0 60000 65536"/>
                <a:gd name="T8" fmla="*/ 0 60000 65536"/>
                <a:gd name="T9" fmla="*/ 3157 w 21600"/>
                <a:gd name="T10" fmla="*/ 3157 h 21600"/>
                <a:gd name="T11" fmla="*/ 18443 w 21600"/>
                <a:gd name="T12" fmla="*/ 18443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>
                  <a:moveTo>
                    <a:pt x="10781" y="0"/>
                  </a:moveTo>
                  <a:cubicBezTo>
                    <a:pt x="7340" y="6"/>
                    <a:pt x="4107" y="1651"/>
                    <a:pt x="2078" y="4430"/>
                  </a:cubicBezTo>
                  <a:lnTo>
                    <a:pt x="10800" y="10800"/>
                  </a:lnTo>
                  <a:close/>
                </a:path>
              </a:pathLst>
            </a:cu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6410" name="Rectangle 10"/>
            <p:cNvSpPr>
              <a:spLocks noChangeArrowheads="1"/>
            </p:cNvSpPr>
            <p:nvPr/>
          </p:nvSpPr>
          <p:spPr bwMode="auto">
            <a:xfrm rot="5400000" flipV="1">
              <a:off x="1317" y="3386"/>
              <a:ext cx="144" cy="14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6411" name="Text Box 12"/>
            <p:cNvSpPr txBox="1">
              <a:spLocks noChangeArrowheads="1"/>
            </p:cNvSpPr>
            <p:nvPr/>
          </p:nvSpPr>
          <p:spPr bwMode="auto">
            <a:xfrm>
              <a:off x="1479" y="2666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i="1"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16412" name="Text Box 13"/>
            <p:cNvSpPr txBox="1">
              <a:spLocks noChangeArrowheads="1"/>
            </p:cNvSpPr>
            <p:nvPr/>
          </p:nvSpPr>
          <p:spPr bwMode="auto">
            <a:xfrm>
              <a:off x="423" y="2627"/>
              <a:ext cx="52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1800" b="1"/>
                <a:t>12 cm</a:t>
              </a:r>
            </a:p>
          </p:txBody>
        </p:sp>
      </p:grpSp>
      <p:sp>
        <p:nvSpPr>
          <p:cNvPr id="46094" name="Text Box 14"/>
          <p:cNvSpPr txBox="1">
            <a:spLocks noChangeArrowheads="1"/>
          </p:cNvSpPr>
          <p:nvPr/>
        </p:nvSpPr>
        <p:spPr bwMode="auto">
          <a:xfrm>
            <a:off x="2651125" y="2251074"/>
            <a:ext cx="3805238" cy="48577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/>
              <a:t>Find </a:t>
            </a:r>
            <a:r>
              <a:rPr lang="en-GB" i="1">
                <a:latin typeface="Times New Roman" panose="02020603050405020304" pitchFamily="18" charset="0"/>
              </a:rPr>
              <a:t>x</a:t>
            </a:r>
            <a:r>
              <a:rPr lang="en-GB"/>
              <a:t> to 2 decimal places.</a:t>
            </a:r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185292" y="3113018"/>
            <a:ext cx="884634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We are given the </a:t>
            </a:r>
            <a:r>
              <a:rPr lang="en-GB" b="1" dirty="0">
                <a:solidFill>
                  <a:srgbClr val="FF6600"/>
                </a:solidFill>
              </a:rPr>
              <a:t>hypotenuse</a:t>
            </a:r>
            <a:r>
              <a:rPr lang="en-GB" dirty="0"/>
              <a:t> and we want to find the length of the side </a:t>
            </a:r>
            <a:r>
              <a:rPr lang="en-GB" b="1" dirty="0">
                <a:solidFill>
                  <a:srgbClr val="FF6600"/>
                </a:solidFill>
              </a:rPr>
              <a:t>opposite</a:t>
            </a:r>
            <a:r>
              <a:rPr lang="en-GB" dirty="0"/>
              <a:t> the angle, so we use:</a:t>
            </a:r>
          </a:p>
        </p:txBody>
      </p: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4572000" y="3890962"/>
            <a:ext cx="2987675" cy="874712"/>
            <a:chOff x="2598" y="2591"/>
            <a:chExt cx="1882" cy="551"/>
          </a:xfrm>
        </p:grpSpPr>
        <p:sp>
          <p:nvSpPr>
            <p:cNvPr id="16402" name="Text Box 17"/>
            <p:cNvSpPr txBox="1">
              <a:spLocks noChangeArrowheads="1"/>
            </p:cNvSpPr>
            <p:nvPr/>
          </p:nvSpPr>
          <p:spPr bwMode="auto">
            <a:xfrm>
              <a:off x="2598" y="2722"/>
              <a:ext cx="71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>
                  <a:solidFill>
                    <a:schemeClr val="tx1"/>
                  </a:solidFill>
                </a:rPr>
                <a:t>sin </a:t>
              </a:r>
              <a:r>
                <a:rPr lang="en-GB" i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  <a:r>
                <a:rPr lang="en-GB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GB">
                  <a:solidFill>
                    <a:schemeClr val="tx1"/>
                  </a:solidFill>
                  <a:cs typeface="Times New Roman" panose="02020603050405020304" pitchFamily="18" charset="0"/>
                </a:rPr>
                <a:t>=</a:t>
              </a:r>
              <a:endParaRPr lang="en-GB">
                <a:solidFill>
                  <a:schemeClr val="tx1"/>
                </a:solidFill>
              </a:endParaRPr>
            </a:p>
          </p:txBody>
        </p:sp>
        <p:grpSp>
          <p:nvGrpSpPr>
            <p:cNvPr id="16403" name="Group 18"/>
            <p:cNvGrpSpPr>
              <a:grpSpLocks/>
            </p:cNvGrpSpPr>
            <p:nvPr/>
          </p:nvGrpSpPr>
          <p:grpSpPr bwMode="auto">
            <a:xfrm>
              <a:off x="3370" y="2591"/>
              <a:ext cx="1110" cy="551"/>
              <a:chOff x="3921" y="2544"/>
              <a:chExt cx="1110" cy="551"/>
            </a:xfrm>
          </p:grpSpPr>
          <p:sp>
            <p:nvSpPr>
              <p:cNvPr id="16404" name="Text Box 19"/>
              <p:cNvSpPr txBox="1">
                <a:spLocks noChangeArrowheads="1"/>
              </p:cNvSpPr>
              <p:nvPr/>
            </p:nvSpPr>
            <p:spPr bwMode="auto">
              <a:xfrm>
                <a:off x="4054" y="2544"/>
                <a:ext cx="84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>
                    <a:solidFill>
                      <a:schemeClr val="tx1"/>
                    </a:solidFill>
                  </a:rPr>
                  <a:t>opposite</a:t>
                </a:r>
              </a:p>
            </p:txBody>
          </p:sp>
          <p:sp>
            <p:nvSpPr>
              <p:cNvPr id="16405" name="Line 20"/>
              <p:cNvSpPr>
                <a:spLocks noChangeShapeType="1"/>
              </p:cNvSpPr>
              <p:nvPr/>
            </p:nvSpPr>
            <p:spPr bwMode="auto">
              <a:xfrm>
                <a:off x="3927" y="2820"/>
                <a:ext cx="109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406" name="Text Box 21"/>
              <p:cNvSpPr txBox="1">
                <a:spLocks noChangeArrowheads="1"/>
              </p:cNvSpPr>
              <p:nvPr/>
            </p:nvSpPr>
            <p:spPr bwMode="auto">
              <a:xfrm>
                <a:off x="3921" y="2807"/>
                <a:ext cx="111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>
                    <a:solidFill>
                      <a:schemeClr val="tx1"/>
                    </a:solidFill>
                  </a:rPr>
                  <a:t>hypotenuse</a:t>
                </a:r>
              </a:p>
            </p:txBody>
          </p:sp>
        </p:grpSp>
      </p:grp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4343400" y="4716462"/>
            <a:ext cx="1906588" cy="873125"/>
            <a:chOff x="2441" y="3146"/>
            <a:chExt cx="1201" cy="550"/>
          </a:xfrm>
        </p:grpSpPr>
        <p:sp>
          <p:nvSpPr>
            <p:cNvPr id="16397" name="Text Box 22"/>
            <p:cNvSpPr txBox="1">
              <a:spLocks noChangeArrowheads="1"/>
            </p:cNvSpPr>
            <p:nvPr/>
          </p:nvSpPr>
          <p:spPr bwMode="auto">
            <a:xfrm>
              <a:off x="2441" y="3277"/>
              <a:ext cx="87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>
                  <a:solidFill>
                    <a:schemeClr val="tx1"/>
                  </a:solidFill>
                </a:rPr>
                <a:t>sin 54° </a:t>
              </a:r>
              <a:r>
                <a:rPr lang="en-GB" dirty="0">
                  <a:solidFill>
                    <a:schemeClr val="tx1"/>
                  </a:solidFill>
                  <a:cs typeface="Times New Roman" panose="02020603050405020304" pitchFamily="18" charset="0"/>
                </a:rPr>
                <a:t>=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grpSp>
          <p:nvGrpSpPr>
            <p:cNvPr id="16398" name="Group 27"/>
            <p:cNvGrpSpPr>
              <a:grpSpLocks/>
            </p:cNvGrpSpPr>
            <p:nvPr/>
          </p:nvGrpSpPr>
          <p:grpSpPr bwMode="auto">
            <a:xfrm>
              <a:off x="3312" y="3146"/>
              <a:ext cx="330" cy="550"/>
              <a:chOff x="3348" y="3146"/>
              <a:chExt cx="330" cy="550"/>
            </a:xfrm>
          </p:grpSpPr>
          <p:sp>
            <p:nvSpPr>
              <p:cNvPr id="16399" name="Text Box 24"/>
              <p:cNvSpPr txBox="1">
                <a:spLocks noChangeArrowheads="1"/>
              </p:cNvSpPr>
              <p:nvPr/>
            </p:nvSpPr>
            <p:spPr bwMode="auto">
              <a:xfrm>
                <a:off x="3412" y="3146"/>
                <a:ext cx="20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i="1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x</a:t>
                </a:r>
              </a:p>
            </p:txBody>
          </p:sp>
          <p:sp>
            <p:nvSpPr>
              <p:cNvPr id="16400" name="Line 25"/>
              <p:cNvSpPr>
                <a:spLocks noChangeShapeType="1"/>
              </p:cNvSpPr>
              <p:nvPr/>
            </p:nvSpPr>
            <p:spPr bwMode="auto">
              <a:xfrm>
                <a:off x="3393" y="3421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401" name="Text Box 26"/>
              <p:cNvSpPr txBox="1">
                <a:spLocks noChangeArrowheads="1"/>
              </p:cNvSpPr>
              <p:nvPr/>
            </p:nvSpPr>
            <p:spPr bwMode="auto">
              <a:xfrm>
                <a:off x="3348" y="3408"/>
                <a:ext cx="33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>
                    <a:solidFill>
                      <a:schemeClr val="tx1"/>
                    </a:solidFill>
                  </a:rPr>
                  <a:t>12</a:t>
                </a:r>
              </a:p>
            </p:txBody>
          </p:sp>
        </p:grpSp>
      </p:grpSp>
      <p:sp>
        <p:nvSpPr>
          <p:cNvPr id="46109" name="Text Box 29"/>
          <p:cNvSpPr txBox="1">
            <a:spLocks noChangeArrowheads="1"/>
          </p:cNvSpPr>
          <p:nvPr/>
        </p:nvSpPr>
        <p:spPr bwMode="auto">
          <a:xfrm>
            <a:off x="5116513" y="5540374"/>
            <a:ext cx="22493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dirty="0"/>
              <a:t> = 12 (sin 54°)</a:t>
            </a:r>
          </a:p>
        </p:txBody>
      </p:sp>
      <p:sp>
        <p:nvSpPr>
          <p:cNvPr id="46110" name="Text Box 30"/>
          <p:cNvSpPr txBox="1">
            <a:spLocks noChangeArrowheads="1"/>
          </p:cNvSpPr>
          <p:nvPr/>
        </p:nvSpPr>
        <p:spPr bwMode="auto">
          <a:xfrm>
            <a:off x="5329238" y="5948362"/>
            <a:ext cx="15792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solidFill>
                  <a:schemeClr val="tx1"/>
                </a:solidFill>
              </a:rPr>
              <a:t>=</a:t>
            </a:r>
            <a:r>
              <a:rPr lang="en-GB" b="1" dirty="0">
                <a:solidFill>
                  <a:srgbClr val="FF6600"/>
                </a:solidFill>
              </a:rPr>
              <a:t> 9.71 cm</a:t>
            </a:r>
          </a:p>
        </p:txBody>
      </p:sp>
      <p:sp>
        <p:nvSpPr>
          <p:cNvPr id="4" name="Rectangle 3"/>
          <p:cNvSpPr/>
          <p:nvPr/>
        </p:nvSpPr>
        <p:spPr>
          <a:xfrm>
            <a:off x="1073526" y="4575472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h</a:t>
            </a:r>
            <a:endParaRPr lang="en-GB" sz="2400" dirty="0"/>
          </a:p>
        </p:txBody>
      </p:sp>
      <p:sp>
        <p:nvSpPr>
          <p:cNvPr id="6" name="Rectangle 5"/>
          <p:cNvSpPr/>
          <p:nvPr/>
        </p:nvSpPr>
        <p:spPr>
          <a:xfrm>
            <a:off x="2305101" y="4727575"/>
            <a:ext cx="3465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o</a:t>
            </a:r>
            <a:endParaRPr lang="en-GB" sz="2400" dirty="0"/>
          </a:p>
        </p:txBody>
      </p:sp>
      <p:sp>
        <p:nvSpPr>
          <p:cNvPr id="7" name="Rectangle 6"/>
          <p:cNvSpPr/>
          <p:nvPr/>
        </p:nvSpPr>
        <p:spPr>
          <a:xfrm>
            <a:off x="1231755" y="624787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a</a:t>
            </a:r>
            <a:endParaRPr lang="en-GB" sz="2400" dirty="0"/>
          </a:p>
        </p:txBody>
      </p:sp>
      <p:sp>
        <p:nvSpPr>
          <p:cNvPr id="30" name="Rectangle 72"/>
          <p:cNvSpPr>
            <a:spLocks noChangeArrowheads="1"/>
          </p:cNvSpPr>
          <p:nvPr/>
        </p:nvSpPr>
        <p:spPr bwMode="auto">
          <a:xfrm>
            <a:off x="5802659" y="533400"/>
            <a:ext cx="1012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2400" b="1" dirty="0">
                <a:solidFill>
                  <a:srgbClr val="FF6600"/>
                </a:solidFill>
                <a:latin typeface="Arial" charset="0"/>
                <a:cs typeface="+mn-cs"/>
              </a:rPr>
              <a:t>S O H</a:t>
            </a:r>
          </a:p>
        </p:txBody>
      </p:sp>
      <p:sp>
        <p:nvSpPr>
          <p:cNvPr id="31" name="Text Box 73"/>
          <p:cNvSpPr txBox="1">
            <a:spLocks noChangeArrowheads="1"/>
          </p:cNvSpPr>
          <p:nvPr/>
        </p:nvSpPr>
        <p:spPr bwMode="auto">
          <a:xfrm>
            <a:off x="6918672" y="533400"/>
            <a:ext cx="1014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2400" b="1">
                <a:solidFill>
                  <a:srgbClr val="FF6600"/>
                </a:solidFill>
                <a:latin typeface="Arial" charset="0"/>
                <a:cs typeface="+mn-cs"/>
              </a:rPr>
              <a:t>C A H</a:t>
            </a:r>
          </a:p>
        </p:txBody>
      </p:sp>
      <p:sp>
        <p:nvSpPr>
          <p:cNvPr id="32" name="Text Box 74"/>
          <p:cNvSpPr txBox="1">
            <a:spLocks noChangeArrowheads="1"/>
          </p:cNvSpPr>
          <p:nvPr/>
        </p:nvSpPr>
        <p:spPr bwMode="auto">
          <a:xfrm>
            <a:off x="8036272" y="533400"/>
            <a:ext cx="995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2400" b="1">
                <a:solidFill>
                  <a:srgbClr val="FF6600"/>
                </a:solidFill>
                <a:latin typeface="Arial" charset="0"/>
                <a:cs typeface="+mn-cs"/>
              </a:rPr>
              <a:t>T O A</a:t>
            </a:r>
          </a:p>
        </p:txBody>
      </p:sp>
      <p:sp>
        <p:nvSpPr>
          <p:cNvPr id="36" name="Text Box 17"/>
          <p:cNvSpPr txBox="1">
            <a:spLocks noChangeArrowheads="1"/>
          </p:cNvSpPr>
          <p:nvPr/>
        </p:nvSpPr>
        <p:spPr bwMode="auto">
          <a:xfrm>
            <a:off x="2995288" y="2736849"/>
            <a:ext cx="31235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chemeClr val="tx1"/>
                </a:solidFill>
              </a:rPr>
              <a:t>First label the sides</a:t>
            </a:r>
          </a:p>
        </p:txBody>
      </p:sp>
      <p:sp>
        <p:nvSpPr>
          <p:cNvPr id="34" name="Rectangle 33">
            <a:hlinkClick r:id="rId3"/>
            <a:extLst>
              <a:ext uri="{FF2B5EF4-FFF2-40B4-BE49-F238E27FC236}">
                <a16:creationId xmlns:a16="http://schemas.microsoft.com/office/drawing/2014/main" id="{AFCB4CF3-35D4-44F0-8858-21D4D16A2022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hlinkClick r:id="rId3"/>
            <a:extLst>
              <a:ext uri="{FF2B5EF4-FFF2-40B4-BE49-F238E27FC236}">
                <a16:creationId xmlns:a16="http://schemas.microsoft.com/office/drawing/2014/main" id="{3B4D7DF3-BFE9-4D0F-8826-A0EFD39806DB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06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95" grpId="0"/>
      <p:bldP spid="46109" grpId="0"/>
      <p:bldP spid="46110" grpId="0"/>
      <p:bldP spid="4" grpId="0"/>
      <p:bldP spid="6" grpId="0"/>
      <p:bldP spid="7" grpId="0"/>
      <p:bldP spid="30" grpId="0"/>
      <p:bldP spid="3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91147" y="203078"/>
            <a:ext cx="7773988" cy="611187"/>
          </a:xfrm>
        </p:spPr>
        <p:txBody>
          <a:bodyPr>
            <a:noAutofit/>
          </a:bodyPr>
          <a:lstStyle/>
          <a:p>
            <a:pPr eaLnBrk="1" hangingPunct="1"/>
            <a:r>
              <a:rPr lang="en-GB"/>
              <a:t>Finding side lengths</a:t>
            </a: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658999" y="3620673"/>
            <a:ext cx="1897062" cy="3049588"/>
            <a:chOff x="405" y="1862"/>
            <a:chExt cx="1195" cy="1921"/>
          </a:xfrm>
        </p:grpSpPr>
        <p:sp>
          <p:nvSpPr>
            <p:cNvPr id="16407" name="AutoShape 7"/>
            <p:cNvSpPr>
              <a:spLocks noChangeArrowheads="1"/>
            </p:cNvSpPr>
            <p:nvPr/>
          </p:nvSpPr>
          <p:spPr bwMode="auto">
            <a:xfrm flipH="1">
              <a:off x="405" y="1994"/>
              <a:ext cx="1056" cy="1536"/>
            </a:xfrm>
            <a:prstGeom prst="rtTriangle">
              <a:avLst/>
            </a:prstGeom>
            <a:solidFill>
              <a:srgbClr val="F1EAF6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6408" name="Text Box 8"/>
            <p:cNvSpPr txBox="1">
              <a:spLocks noChangeArrowheads="1"/>
            </p:cNvSpPr>
            <p:nvPr/>
          </p:nvSpPr>
          <p:spPr bwMode="auto">
            <a:xfrm>
              <a:off x="1173" y="2308"/>
              <a:ext cx="33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1800" b="1" dirty="0"/>
                <a:t>25°</a:t>
              </a:r>
            </a:p>
          </p:txBody>
        </p:sp>
        <p:sp>
          <p:nvSpPr>
            <p:cNvPr id="16409" name="PubPieSlice"/>
            <p:cNvSpPr>
              <a:spLocks noEditPoints="1" noChangeArrowheads="1"/>
            </p:cNvSpPr>
            <p:nvPr/>
          </p:nvSpPr>
          <p:spPr bwMode="auto">
            <a:xfrm rot="2519575" flipH="1" flipV="1">
              <a:off x="1291" y="1862"/>
              <a:ext cx="309" cy="357"/>
            </a:xfrm>
            <a:custGeom>
              <a:avLst/>
              <a:gdLst>
                <a:gd name="T0" fmla="*/ 4 w 21600"/>
                <a:gd name="T1" fmla="*/ 0 h 21600"/>
                <a:gd name="T2" fmla="*/ 4 w 21600"/>
                <a:gd name="T3" fmla="*/ 4 h 21600"/>
                <a:gd name="T4" fmla="*/ 1 w 21600"/>
                <a:gd name="T5" fmla="*/ 2 h 21600"/>
                <a:gd name="T6" fmla="*/ 0 60000 65536"/>
                <a:gd name="T7" fmla="*/ 0 60000 65536"/>
                <a:gd name="T8" fmla="*/ 0 60000 65536"/>
                <a:gd name="T9" fmla="*/ 3157 w 21600"/>
                <a:gd name="T10" fmla="*/ 3157 h 21600"/>
                <a:gd name="T11" fmla="*/ 18443 w 21600"/>
                <a:gd name="T12" fmla="*/ 18443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>
                  <a:moveTo>
                    <a:pt x="10781" y="0"/>
                  </a:moveTo>
                  <a:cubicBezTo>
                    <a:pt x="7340" y="6"/>
                    <a:pt x="4107" y="1651"/>
                    <a:pt x="2078" y="4430"/>
                  </a:cubicBezTo>
                  <a:lnTo>
                    <a:pt x="10800" y="10800"/>
                  </a:lnTo>
                  <a:close/>
                </a:path>
              </a:pathLst>
            </a:cu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6410" name="Rectangle 10"/>
            <p:cNvSpPr>
              <a:spLocks noChangeArrowheads="1"/>
            </p:cNvSpPr>
            <p:nvPr/>
          </p:nvSpPr>
          <p:spPr bwMode="auto">
            <a:xfrm rot="5400000" flipV="1">
              <a:off x="1317" y="3386"/>
              <a:ext cx="144" cy="14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6411" name="Text Box 12"/>
            <p:cNvSpPr txBox="1">
              <a:spLocks noChangeArrowheads="1"/>
            </p:cNvSpPr>
            <p:nvPr/>
          </p:nvSpPr>
          <p:spPr bwMode="auto">
            <a:xfrm>
              <a:off x="642" y="2612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i="1" dirty="0"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16412" name="Text Box 13"/>
            <p:cNvSpPr txBox="1">
              <a:spLocks noChangeArrowheads="1"/>
            </p:cNvSpPr>
            <p:nvPr/>
          </p:nvSpPr>
          <p:spPr bwMode="auto">
            <a:xfrm>
              <a:off x="769" y="3550"/>
              <a:ext cx="52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1800" b="1" dirty="0"/>
                <a:t>14 cm</a:t>
              </a:r>
            </a:p>
          </p:txBody>
        </p:sp>
      </p:grpSp>
      <p:sp>
        <p:nvSpPr>
          <p:cNvPr id="46094" name="Text Box 14"/>
          <p:cNvSpPr txBox="1">
            <a:spLocks noChangeArrowheads="1"/>
          </p:cNvSpPr>
          <p:nvPr/>
        </p:nvSpPr>
        <p:spPr bwMode="auto">
          <a:xfrm>
            <a:off x="2654463" y="2296318"/>
            <a:ext cx="3805238" cy="48577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/>
              <a:t>Find </a:t>
            </a:r>
            <a:r>
              <a:rPr lang="en-GB" i="1">
                <a:latin typeface="Times New Roman" panose="02020603050405020304" pitchFamily="18" charset="0"/>
              </a:rPr>
              <a:t>x</a:t>
            </a:r>
            <a:r>
              <a:rPr lang="en-GB"/>
              <a:t> to 2 decimal places.</a:t>
            </a:r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395536" y="3034628"/>
            <a:ext cx="874846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We are given the </a:t>
            </a:r>
            <a:r>
              <a:rPr lang="en-GB" b="1" dirty="0">
                <a:solidFill>
                  <a:srgbClr val="FF6600"/>
                </a:solidFill>
              </a:rPr>
              <a:t>opposite</a:t>
            </a:r>
            <a:r>
              <a:rPr lang="en-GB" dirty="0"/>
              <a:t> side and we want to find the length of the </a:t>
            </a:r>
            <a:r>
              <a:rPr lang="en-GB" b="1" dirty="0">
                <a:solidFill>
                  <a:srgbClr val="FF6600"/>
                </a:solidFill>
              </a:rPr>
              <a:t>hypotenuse</a:t>
            </a:r>
            <a:r>
              <a:rPr lang="en-GB" dirty="0"/>
              <a:t>, so we use:</a:t>
            </a:r>
          </a:p>
        </p:txBody>
      </p: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4109244" y="3853782"/>
            <a:ext cx="2987675" cy="874712"/>
            <a:chOff x="2598" y="2591"/>
            <a:chExt cx="1882" cy="551"/>
          </a:xfrm>
        </p:grpSpPr>
        <p:sp>
          <p:nvSpPr>
            <p:cNvPr id="16402" name="Text Box 17"/>
            <p:cNvSpPr txBox="1">
              <a:spLocks noChangeArrowheads="1"/>
            </p:cNvSpPr>
            <p:nvPr/>
          </p:nvSpPr>
          <p:spPr bwMode="auto">
            <a:xfrm>
              <a:off x="2598" y="2722"/>
              <a:ext cx="71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>
                  <a:solidFill>
                    <a:schemeClr val="tx1"/>
                  </a:solidFill>
                </a:rPr>
                <a:t>sin </a:t>
              </a:r>
              <a:r>
                <a:rPr lang="en-GB" i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  <a:r>
                <a:rPr lang="en-GB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GB">
                  <a:solidFill>
                    <a:schemeClr val="tx1"/>
                  </a:solidFill>
                  <a:cs typeface="Times New Roman" panose="02020603050405020304" pitchFamily="18" charset="0"/>
                </a:rPr>
                <a:t>=</a:t>
              </a:r>
              <a:endParaRPr lang="en-GB">
                <a:solidFill>
                  <a:schemeClr val="tx1"/>
                </a:solidFill>
              </a:endParaRPr>
            </a:p>
          </p:txBody>
        </p:sp>
        <p:grpSp>
          <p:nvGrpSpPr>
            <p:cNvPr id="16403" name="Group 18"/>
            <p:cNvGrpSpPr>
              <a:grpSpLocks/>
            </p:cNvGrpSpPr>
            <p:nvPr/>
          </p:nvGrpSpPr>
          <p:grpSpPr bwMode="auto">
            <a:xfrm>
              <a:off x="3370" y="2591"/>
              <a:ext cx="1110" cy="551"/>
              <a:chOff x="3921" y="2544"/>
              <a:chExt cx="1110" cy="551"/>
            </a:xfrm>
          </p:grpSpPr>
          <p:sp>
            <p:nvSpPr>
              <p:cNvPr id="16404" name="Text Box 19"/>
              <p:cNvSpPr txBox="1">
                <a:spLocks noChangeArrowheads="1"/>
              </p:cNvSpPr>
              <p:nvPr/>
            </p:nvSpPr>
            <p:spPr bwMode="auto">
              <a:xfrm>
                <a:off x="4054" y="2544"/>
                <a:ext cx="84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>
                    <a:solidFill>
                      <a:schemeClr val="tx1"/>
                    </a:solidFill>
                  </a:rPr>
                  <a:t>opposite</a:t>
                </a:r>
              </a:p>
            </p:txBody>
          </p:sp>
          <p:sp>
            <p:nvSpPr>
              <p:cNvPr id="16405" name="Line 20"/>
              <p:cNvSpPr>
                <a:spLocks noChangeShapeType="1"/>
              </p:cNvSpPr>
              <p:nvPr/>
            </p:nvSpPr>
            <p:spPr bwMode="auto">
              <a:xfrm>
                <a:off x="3927" y="2820"/>
                <a:ext cx="109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406" name="Text Box 21"/>
              <p:cNvSpPr txBox="1">
                <a:spLocks noChangeArrowheads="1"/>
              </p:cNvSpPr>
              <p:nvPr/>
            </p:nvSpPr>
            <p:spPr bwMode="auto">
              <a:xfrm>
                <a:off x="3921" y="2807"/>
                <a:ext cx="111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>
                    <a:solidFill>
                      <a:schemeClr val="tx1"/>
                    </a:solidFill>
                  </a:rPr>
                  <a:t>hypotenuse</a:t>
                </a:r>
              </a:p>
            </p:txBody>
          </p:sp>
        </p:grpSp>
      </p:grp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3886994" y="4663590"/>
            <a:ext cx="1979613" cy="765175"/>
            <a:chOff x="2441" y="3159"/>
            <a:chExt cx="1247" cy="482"/>
          </a:xfrm>
        </p:grpSpPr>
        <p:sp>
          <p:nvSpPr>
            <p:cNvPr id="16397" name="Text Box 22"/>
            <p:cNvSpPr txBox="1">
              <a:spLocks noChangeArrowheads="1"/>
            </p:cNvSpPr>
            <p:nvPr/>
          </p:nvSpPr>
          <p:spPr bwMode="auto">
            <a:xfrm>
              <a:off x="2441" y="3277"/>
              <a:ext cx="87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>
                  <a:solidFill>
                    <a:schemeClr val="tx1"/>
                  </a:solidFill>
                </a:rPr>
                <a:t>sin 25° </a:t>
              </a:r>
              <a:r>
                <a:rPr lang="en-GB" dirty="0">
                  <a:solidFill>
                    <a:schemeClr val="tx1"/>
                  </a:solidFill>
                  <a:cs typeface="Times New Roman" panose="02020603050405020304" pitchFamily="18" charset="0"/>
                </a:rPr>
                <a:t>=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grpSp>
          <p:nvGrpSpPr>
            <p:cNvPr id="16398" name="Group 27"/>
            <p:cNvGrpSpPr>
              <a:grpSpLocks/>
            </p:cNvGrpSpPr>
            <p:nvPr/>
          </p:nvGrpSpPr>
          <p:grpSpPr bwMode="auto">
            <a:xfrm>
              <a:off x="3356" y="3159"/>
              <a:ext cx="332" cy="482"/>
              <a:chOff x="3392" y="3159"/>
              <a:chExt cx="332" cy="482"/>
            </a:xfrm>
          </p:grpSpPr>
          <p:sp>
            <p:nvSpPr>
              <p:cNvPr id="16399" name="Text Box 24"/>
              <p:cNvSpPr txBox="1">
                <a:spLocks noChangeArrowheads="1"/>
              </p:cNvSpPr>
              <p:nvPr/>
            </p:nvSpPr>
            <p:spPr bwMode="auto">
              <a:xfrm>
                <a:off x="3412" y="3353"/>
                <a:ext cx="20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i="1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x</a:t>
                </a:r>
              </a:p>
            </p:txBody>
          </p:sp>
          <p:sp>
            <p:nvSpPr>
              <p:cNvPr id="16400" name="Line 25"/>
              <p:cNvSpPr>
                <a:spLocks noChangeShapeType="1"/>
              </p:cNvSpPr>
              <p:nvPr/>
            </p:nvSpPr>
            <p:spPr bwMode="auto">
              <a:xfrm>
                <a:off x="3393" y="3421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401" name="Text Box 26"/>
              <p:cNvSpPr txBox="1">
                <a:spLocks noChangeArrowheads="1"/>
              </p:cNvSpPr>
              <p:nvPr/>
            </p:nvSpPr>
            <p:spPr bwMode="auto">
              <a:xfrm>
                <a:off x="3392" y="3159"/>
                <a:ext cx="332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dirty="0">
                    <a:solidFill>
                      <a:schemeClr val="tx1"/>
                    </a:solidFill>
                  </a:rPr>
                  <a:t>14</a:t>
                </a:r>
              </a:p>
            </p:txBody>
          </p:sp>
        </p:grpSp>
      </p:grpSp>
      <p:sp>
        <p:nvSpPr>
          <p:cNvPr id="46110" name="Text Box 30"/>
          <p:cNvSpPr txBox="1">
            <a:spLocks noChangeArrowheads="1"/>
          </p:cNvSpPr>
          <p:nvPr/>
        </p:nvSpPr>
        <p:spPr bwMode="auto">
          <a:xfrm>
            <a:off x="4927259" y="6202488"/>
            <a:ext cx="1750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solidFill>
                  <a:schemeClr val="tx1"/>
                </a:solidFill>
              </a:rPr>
              <a:t>=</a:t>
            </a:r>
            <a:r>
              <a:rPr lang="en-GB" b="1" dirty="0">
                <a:solidFill>
                  <a:srgbClr val="FF6600"/>
                </a:solidFill>
              </a:rPr>
              <a:t> 33.13 cm</a:t>
            </a:r>
          </a:p>
        </p:txBody>
      </p:sp>
      <p:sp>
        <p:nvSpPr>
          <p:cNvPr id="4" name="Rectangle 3"/>
          <p:cNvSpPr/>
          <p:nvPr/>
        </p:nvSpPr>
        <p:spPr>
          <a:xfrm>
            <a:off x="1088793" y="4514733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h</a:t>
            </a:r>
            <a:endParaRPr lang="en-GB" sz="2400" dirty="0"/>
          </a:p>
        </p:txBody>
      </p:sp>
      <p:sp>
        <p:nvSpPr>
          <p:cNvPr id="6" name="Rectangle 5"/>
          <p:cNvSpPr/>
          <p:nvPr/>
        </p:nvSpPr>
        <p:spPr>
          <a:xfrm>
            <a:off x="871396" y="6217971"/>
            <a:ext cx="3465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o</a:t>
            </a:r>
            <a:endParaRPr lang="en-GB" sz="2400" dirty="0"/>
          </a:p>
        </p:txBody>
      </p:sp>
      <p:sp>
        <p:nvSpPr>
          <p:cNvPr id="7" name="Rectangle 6"/>
          <p:cNvSpPr/>
          <p:nvPr/>
        </p:nvSpPr>
        <p:spPr>
          <a:xfrm>
            <a:off x="2386298" y="4777219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a</a:t>
            </a:r>
            <a:endParaRPr lang="en-GB" sz="2400" dirty="0"/>
          </a:p>
        </p:txBody>
      </p:sp>
      <p:grpSp>
        <p:nvGrpSpPr>
          <p:cNvPr id="32" name="Group 28"/>
          <p:cNvGrpSpPr>
            <a:grpSpLocks/>
          </p:cNvGrpSpPr>
          <p:nvPr/>
        </p:nvGrpSpPr>
        <p:grpSpPr bwMode="auto">
          <a:xfrm>
            <a:off x="4721648" y="5256337"/>
            <a:ext cx="1670051" cy="893764"/>
            <a:chOff x="2942" y="3137"/>
            <a:chExt cx="1052" cy="563"/>
          </a:xfrm>
        </p:grpSpPr>
        <p:sp>
          <p:nvSpPr>
            <p:cNvPr id="33" name="Text Box 22"/>
            <p:cNvSpPr txBox="1">
              <a:spLocks noChangeArrowheads="1"/>
            </p:cNvSpPr>
            <p:nvPr/>
          </p:nvSpPr>
          <p:spPr bwMode="auto">
            <a:xfrm>
              <a:off x="3282" y="3409"/>
              <a:ext cx="71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>
                  <a:solidFill>
                    <a:schemeClr val="tx1"/>
                  </a:solidFill>
                </a:rPr>
                <a:t>sin 25°</a:t>
              </a:r>
            </a:p>
          </p:txBody>
        </p:sp>
        <p:grpSp>
          <p:nvGrpSpPr>
            <p:cNvPr id="34" name="Group 27"/>
            <p:cNvGrpSpPr>
              <a:grpSpLocks/>
            </p:cNvGrpSpPr>
            <p:nvPr/>
          </p:nvGrpSpPr>
          <p:grpSpPr bwMode="auto">
            <a:xfrm>
              <a:off x="2942" y="3137"/>
              <a:ext cx="963" cy="429"/>
              <a:chOff x="2978" y="3137"/>
              <a:chExt cx="963" cy="429"/>
            </a:xfrm>
          </p:grpSpPr>
          <p:sp>
            <p:nvSpPr>
              <p:cNvPr id="35" name="Text Box 24"/>
              <p:cNvSpPr txBox="1">
                <a:spLocks noChangeArrowheads="1"/>
              </p:cNvSpPr>
              <p:nvPr/>
            </p:nvSpPr>
            <p:spPr bwMode="auto">
              <a:xfrm>
                <a:off x="2978" y="3275"/>
                <a:ext cx="364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i="1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x </a:t>
                </a:r>
                <a:r>
                  <a:rPr lang="en-GB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=</a:t>
                </a:r>
                <a:endParaRPr lang="en-GB" i="1" dirty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6" name="Line 25"/>
              <p:cNvSpPr>
                <a:spLocks noChangeShapeType="1"/>
              </p:cNvSpPr>
              <p:nvPr/>
            </p:nvSpPr>
            <p:spPr bwMode="auto">
              <a:xfrm flipV="1">
                <a:off x="3387" y="3419"/>
                <a:ext cx="55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" name="Text Box 26"/>
              <p:cNvSpPr txBox="1">
                <a:spLocks noChangeArrowheads="1"/>
              </p:cNvSpPr>
              <p:nvPr/>
            </p:nvSpPr>
            <p:spPr bwMode="auto">
              <a:xfrm>
                <a:off x="3510" y="3137"/>
                <a:ext cx="332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dirty="0">
                    <a:solidFill>
                      <a:schemeClr val="tx1"/>
                    </a:solidFill>
                  </a:rPr>
                  <a:t>14</a:t>
                </a:r>
              </a:p>
            </p:txBody>
          </p:sp>
        </p:grpSp>
      </p:grpSp>
      <p:sp>
        <p:nvSpPr>
          <p:cNvPr id="38" name="Rectangle 72"/>
          <p:cNvSpPr>
            <a:spLocks noChangeArrowheads="1"/>
          </p:cNvSpPr>
          <p:nvPr/>
        </p:nvSpPr>
        <p:spPr bwMode="auto">
          <a:xfrm>
            <a:off x="5802659" y="644526"/>
            <a:ext cx="1012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2400" b="1" dirty="0">
                <a:solidFill>
                  <a:srgbClr val="FF6600"/>
                </a:solidFill>
                <a:latin typeface="Arial" charset="0"/>
                <a:cs typeface="+mn-cs"/>
              </a:rPr>
              <a:t>S O H</a:t>
            </a:r>
          </a:p>
        </p:txBody>
      </p:sp>
      <p:sp>
        <p:nvSpPr>
          <p:cNvPr id="39" name="Text Box 73"/>
          <p:cNvSpPr txBox="1">
            <a:spLocks noChangeArrowheads="1"/>
          </p:cNvSpPr>
          <p:nvPr/>
        </p:nvSpPr>
        <p:spPr bwMode="auto">
          <a:xfrm>
            <a:off x="6918672" y="644526"/>
            <a:ext cx="1014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2400" b="1">
                <a:solidFill>
                  <a:srgbClr val="FF6600"/>
                </a:solidFill>
                <a:latin typeface="Arial" charset="0"/>
                <a:cs typeface="+mn-cs"/>
              </a:rPr>
              <a:t>C A H</a:t>
            </a:r>
          </a:p>
        </p:txBody>
      </p:sp>
      <p:sp>
        <p:nvSpPr>
          <p:cNvPr id="40" name="Text Box 74"/>
          <p:cNvSpPr txBox="1">
            <a:spLocks noChangeArrowheads="1"/>
          </p:cNvSpPr>
          <p:nvPr/>
        </p:nvSpPr>
        <p:spPr bwMode="auto">
          <a:xfrm>
            <a:off x="8036272" y="644526"/>
            <a:ext cx="995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2400" b="1">
                <a:solidFill>
                  <a:srgbClr val="FF6600"/>
                </a:solidFill>
                <a:latin typeface="Arial" charset="0"/>
                <a:cs typeface="+mn-cs"/>
              </a:rPr>
              <a:t>T O A</a:t>
            </a:r>
          </a:p>
        </p:txBody>
      </p:sp>
      <p:sp>
        <p:nvSpPr>
          <p:cNvPr id="41" name="Text Box 5"/>
          <p:cNvSpPr txBox="1">
            <a:spLocks noChangeArrowheads="1"/>
          </p:cNvSpPr>
          <p:nvPr/>
        </p:nvSpPr>
        <p:spPr bwMode="auto">
          <a:xfrm>
            <a:off x="288925" y="1066800"/>
            <a:ext cx="86264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If we are given one side and one acute angle in a right-angled triangle we can use one of the three trigonometric ratios to find the lengths of other sides. For example,</a:t>
            </a:r>
          </a:p>
        </p:txBody>
      </p:sp>
      <p:sp>
        <p:nvSpPr>
          <p:cNvPr id="42" name="Text Box 17"/>
          <p:cNvSpPr txBox="1">
            <a:spLocks noChangeArrowheads="1"/>
          </p:cNvSpPr>
          <p:nvPr/>
        </p:nvSpPr>
        <p:spPr bwMode="auto">
          <a:xfrm>
            <a:off x="3022905" y="2748880"/>
            <a:ext cx="31235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chemeClr val="tx1"/>
                </a:solidFill>
              </a:rPr>
              <a:t>First label the sides</a:t>
            </a:r>
          </a:p>
        </p:txBody>
      </p:sp>
      <p:sp>
        <p:nvSpPr>
          <p:cNvPr id="43" name="Rectangle 42">
            <a:hlinkClick r:id="rId3"/>
            <a:extLst>
              <a:ext uri="{FF2B5EF4-FFF2-40B4-BE49-F238E27FC236}">
                <a16:creationId xmlns:a16="http://schemas.microsoft.com/office/drawing/2014/main" id="{F7877C6E-FE99-43FC-B40E-809B7FFAC428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>
            <a:hlinkClick r:id="rId3"/>
            <a:extLst>
              <a:ext uri="{FF2B5EF4-FFF2-40B4-BE49-F238E27FC236}">
                <a16:creationId xmlns:a16="http://schemas.microsoft.com/office/drawing/2014/main" id="{81B2220F-4D38-4882-BD6C-D001264CB331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8324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95" grpId="0"/>
      <p:bldP spid="46110" grpId="0"/>
      <p:bldP spid="4" grpId="0"/>
      <p:bldP spid="6" grpId="0"/>
      <p:bldP spid="7" grpId="0"/>
      <p:bldP spid="38" grpId="0"/>
      <p:bldP spid="4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59097" y="150782"/>
            <a:ext cx="7773988" cy="611187"/>
          </a:xfrm>
        </p:spPr>
        <p:txBody>
          <a:bodyPr>
            <a:noAutofit/>
          </a:bodyPr>
          <a:lstStyle/>
          <a:p>
            <a:pPr eaLnBrk="1" hangingPunct="1"/>
            <a:r>
              <a:rPr lang="en-GB"/>
              <a:t>Finding side lengths</a:t>
            </a: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295499" y="3776934"/>
            <a:ext cx="2022475" cy="2817813"/>
            <a:chOff x="187" y="1994"/>
            <a:chExt cx="1274" cy="1775"/>
          </a:xfrm>
        </p:grpSpPr>
        <p:sp>
          <p:nvSpPr>
            <p:cNvPr id="16407" name="AutoShape 7"/>
            <p:cNvSpPr>
              <a:spLocks noChangeArrowheads="1"/>
            </p:cNvSpPr>
            <p:nvPr/>
          </p:nvSpPr>
          <p:spPr bwMode="auto">
            <a:xfrm flipH="1">
              <a:off x="405" y="1994"/>
              <a:ext cx="1056" cy="1536"/>
            </a:xfrm>
            <a:prstGeom prst="rtTriangle">
              <a:avLst/>
            </a:prstGeom>
            <a:solidFill>
              <a:srgbClr val="F1EAF6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6408" name="Text Box 8"/>
            <p:cNvSpPr txBox="1">
              <a:spLocks noChangeArrowheads="1"/>
            </p:cNvSpPr>
            <p:nvPr/>
          </p:nvSpPr>
          <p:spPr bwMode="auto">
            <a:xfrm>
              <a:off x="617" y="3290"/>
              <a:ext cx="33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1800" b="1" dirty="0"/>
                <a:t>65°</a:t>
              </a:r>
            </a:p>
          </p:txBody>
        </p:sp>
        <p:sp>
          <p:nvSpPr>
            <p:cNvPr id="16409" name="PubPieSlice"/>
            <p:cNvSpPr>
              <a:spLocks noEditPoints="1" noChangeArrowheads="1"/>
            </p:cNvSpPr>
            <p:nvPr/>
          </p:nvSpPr>
          <p:spPr bwMode="auto">
            <a:xfrm rot="-5400000" flipH="1" flipV="1">
              <a:off x="187" y="3313"/>
              <a:ext cx="431" cy="431"/>
            </a:xfrm>
            <a:custGeom>
              <a:avLst/>
              <a:gdLst>
                <a:gd name="T0" fmla="*/ 4 w 21600"/>
                <a:gd name="T1" fmla="*/ 0 h 21600"/>
                <a:gd name="T2" fmla="*/ 4 w 21600"/>
                <a:gd name="T3" fmla="*/ 4 h 21600"/>
                <a:gd name="T4" fmla="*/ 1 w 21600"/>
                <a:gd name="T5" fmla="*/ 2 h 21600"/>
                <a:gd name="T6" fmla="*/ 0 60000 65536"/>
                <a:gd name="T7" fmla="*/ 0 60000 65536"/>
                <a:gd name="T8" fmla="*/ 0 60000 65536"/>
                <a:gd name="T9" fmla="*/ 3157 w 21600"/>
                <a:gd name="T10" fmla="*/ 3157 h 21600"/>
                <a:gd name="T11" fmla="*/ 18443 w 21600"/>
                <a:gd name="T12" fmla="*/ 18443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>
                  <a:moveTo>
                    <a:pt x="10781" y="0"/>
                  </a:moveTo>
                  <a:cubicBezTo>
                    <a:pt x="7340" y="6"/>
                    <a:pt x="4107" y="1651"/>
                    <a:pt x="2078" y="4430"/>
                  </a:cubicBezTo>
                  <a:lnTo>
                    <a:pt x="10800" y="10800"/>
                  </a:lnTo>
                  <a:close/>
                </a:path>
              </a:pathLst>
            </a:cu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6410" name="Rectangle 10"/>
            <p:cNvSpPr>
              <a:spLocks noChangeArrowheads="1"/>
            </p:cNvSpPr>
            <p:nvPr/>
          </p:nvSpPr>
          <p:spPr bwMode="auto">
            <a:xfrm rot="5400000" flipV="1">
              <a:off x="1317" y="3386"/>
              <a:ext cx="144" cy="14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6411" name="Text Box 12"/>
            <p:cNvSpPr txBox="1">
              <a:spLocks noChangeArrowheads="1"/>
            </p:cNvSpPr>
            <p:nvPr/>
          </p:nvSpPr>
          <p:spPr bwMode="auto">
            <a:xfrm>
              <a:off x="661" y="2626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i="1" dirty="0"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16412" name="Text Box 13"/>
            <p:cNvSpPr txBox="1">
              <a:spLocks noChangeArrowheads="1"/>
            </p:cNvSpPr>
            <p:nvPr/>
          </p:nvSpPr>
          <p:spPr bwMode="auto">
            <a:xfrm>
              <a:off x="983" y="3536"/>
              <a:ext cx="36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1800" b="1" dirty="0"/>
                <a:t>3 m</a:t>
              </a:r>
            </a:p>
          </p:txBody>
        </p:sp>
      </p:grpSp>
      <p:sp>
        <p:nvSpPr>
          <p:cNvPr id="46094" name="Text Box 14"/>
          <p:cNvSpPr txBox="1">
            <a:spLocks noChangeArrowheads="1"/>
          </p:cNvSpPr>
          <p:nvPr/>
        </p:nvSpPr>
        <p:spPr bwMode="auto">
          <a:xfrm>
            <a:off x="2670969" y="2195584"/>
            <a:ext cx="3805238" cy="48577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Find </a:t>
            </a:r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dirty="0"/>
              <a:t> to 2 decimal places.</a:t>
            </a:r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429568" y="2965252"/>
            <a:ext cx="860444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We are given the side </a:t>
            </a:r>
            <a:r>
              <a:rPr lang="en-GB" b="1" dirty="0">
                <a:solidFill>
                  <a:srgbClr val="FF6600"/>
                </a:solidFill>
              </a:rPr>
              <a:t>adjacent</a:t>
            </a:r>
            <a:r>
              <a:rPr lang="en-GB" dirty="0"/>
              <a:t> to the angle and we want to find the length of the </a:t>
            </a:r>
            <a:r>
              <a:rPr lang="en-GB" b="1" dirty="0">
                <a:solidFill>
                  <a:srgbClr val="FF6600"/>
                </a:solidFill>
              </a:rPr>
              <a:t>hypotenuse</a:t>
            </a:r>
            <a:r>
              <a:rPr lang="en-GB" dirty="0"/>
              <a:t>, so we use:</a:t>
            </a:r>
          </a:p>
        </p:txBody>
      </p: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4573588" y="3770849"/>
            <a:ext cx="2987675" cy="874712"/>
            <a:chOff x="2598" y="2591"/>
            <a:chExt cx="1882" cy="551"/>
          </a:xfrm>
        </p:grpSpPr>
        <p:sp>
          <p:nvSpPr>
            <p:cNvPr id="16402" name="Text Box 17"/>
            <p:cNvSpPr txBox="1">
              <a:spLocks noChangeArrowheads="1"/>
            </p:cNvSpPr>
            <p:nvPr/>
          </p:nvSpPr>
          <p:spPr bwMode="auto">
            <a:xfrm>
              <a:off x="2598" y="2722"/>
              <a:ext cx="77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 err="1">
                  <a:solidFill>
                    <a:schemeClr val="tx1"/>
                  </a:solidFill>
                </a:rPr>
                <a:t>cos</a:t>
              </a:r>
              <a:r>
                <a:rPr lang="en-GB" dirty="0">
                  <a:solidFill>
                    <a:schemeClr val="tx1"/>
                  </a:solidFill>
                </a:rPr>
                <a:t> </a:t>
              </a:r>
              <a:r>
                <a:rPr lang="en-GB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  <a:r>
                <a:rPr lang="en-GB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GB" dirty="0">
                  <a:solidFill>
                    <a:schemeClr val="tx1"/>
                  </a:solidFill>
                  <a:cs typeface="Times New Roman" panose="02020603050405020304" pitchFamily="18" charset="0"/>
                </a:rPr>
                <a:t>=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grpSp>
          <p:nvGrpSpPr>
            <p:cNvPr id="16403" name="Group 18"/>
            <p:cNvGrpSpPr>
              <a:grpSpLocks/>
            </p:cNvGrpSpPr>
            <p:nvPr/>
          </p:nvGrpSpPr>
          <p:grpSpPr bwMode="auto">
            <a:xfrm>
              <a:off x="3370" y="2591"/>
              <a:ext cx="1110" cy="551"/>
              <a:chOff x="3921" y="2544"/>
              <a:chExt cx="1110" cy="551"/>
            </a:xfrm>
          </p:grpSpPr>
          <p:sp>
            <p:nvSpPr>
              <p:cNvPr id="16404" name="Text Box 19"/>
              <p:cNvSpPr txBox="1">
                <a:spLocks noChangeArrowheads="1"/>
              </p:cNvSpPr>
              <p:nvPr/>
            </p:nvSpPr>
            <p:spPr bwMode="auto">
              <a:xfrm>
                <a:off x="4054" y="2544"/>
                <a:ext cx="850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dirty="0">
                    <a:solidFill>
                      <a:schemeClr val="tx1"/>
                    </a:solidFill>
                  </a:rPr>
                  <a:t>adjacent</a:t>
                </a:r>
              </a:p>
            </p:txBody>
          </p:sp>
          <p:sp>
            <p:nvSpPr>
              <p:cNvPr id="16405" name="Line 20"/>
              <p:cNvSpPr>
                <a:spLocks noChangeShapeType="1"/>
              </p:cNvSpPr>
              <p:nvPr/>
            </p:nvSpPr>
            <p:spPr bwMode="auto">
              <a:xfrm>
                <a:off x="3927" y="2820"/>
                <a:ext cx="109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406" name="Text Box 21"/>
              <p:cNvSpPr txBox="1">
                <a:spLocks noChangeArrowheads="1"/>
              </p:cNvSpPr>
              <p:nvPr/>
            </p:nvSpPr>
            <p:spPr bwMode="auto">
              <a:xfrm>
                <a:off x="3921" y="2807"/>
                <a:ext cx="111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>
                    <a:solidFill>
                      <a:schemeClr val="tx1"/>
                    </a:solidFill>
                  </a:rPr>
                  <a:t>hypotenuse</a:t>
                </a:r>
              </a:p>
            </p:txBody>
          </p:sp>
        </p:grpSp>
      </p:grp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4375943" y="4608783"/>
            <a:ext cx="1835151" cy="800101"/>
            <a:chOff x="2441" y="3158"/>
            <a:chExt cx="1156" cy="504"/>
          </a:xfrm>
        </p:grpSpPr>
        <p:sp>
          <p:nvSpPr>
            <p:cNvPr id="16397" name="Text Box 22"/>
            <p:cNvSpPr txBox="1">
              <a:spLocks noChangeArrowheads="1"/>
            </p:cNvSpPr>
            <p:nvPr/>
          </p:nvSpPr>
          <p:spPr bwMode="auto">
            <a:xfrm>
              <a:off x="2441" y="3277"/>
              <a:ext cx="93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 err="1">
                  <a:solidFill>
                    <a:schemeClr val="tx1"/>
                  </a:solidFill>
                </a:rPr>
                <a:t>cos</a:t>
              </a:r>
              <a:r>
                <a:rPr lang="en-GB" dirty="0">
                  <a:solidFill>
                    <a:schemeClr val="tx1"/>
                  </a:solidFill>
                </a:rPr>
                <a:t> 65° </a:t>
              </a:r>
              <a:r>
                <a:rPr lang="en-GB" dirty="0">
                  <a:solidFill>
                    <a:schemeClr val="tx1"/>
                  </a:solidFill>
                  <a:cs typeface="Times New Roman" panose="02020603050405020304" pitchFamily="18" charset="0"/>
                </a:rPr>
                <a:t>=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grpSp>
          <p:nvGrpSpPr>
            <p:cNvPr id="16398" name="Group 27"/>
            <p:cNvGrpSpPr>
              <a:grpSpLocks/>
            </p:cNvGrpSpPr>
            <p:nvPr/>
          </p:nvGrpSpPr>
          <p:grpSpPr bwMode="auto">
            <a:xfrm>
              <a:off x="3340" y="3158"/>
              <a:ext cx="257" cy="504"/>
              <a:chOff x="3376" y="3158"/>
              <a:chExt cx="257" cy="504"/>
            </a:xfrm>
          </p:grpSpPr>
          <p:sp>
            <p:nvSpPr>
              <p:cNvPr id="16399" name="Text Box 24"/>
              <p:cNvSpPr txBox="1">
                <a:spLocks noChangeArrowheads="1"/>
              </p:cNvSpPr>
              <p:nvPr/>
            </p:nvSpPr>
            <p:spPr bwMode="auto">
              <a:xfrm>
                <a:off x="3390" y="3374"/>
                <a:ext cx="20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i="1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x</a:t>
                </a:r>
              </a:p>
            </p:txBody>
          </p:sp>
          <p:sp>
            <p:nvSpPr>
              <p:cNvPr id="16400" name="Line 25"/>
              <p:cNvSpPr>
                <a:spLocks noChangeShapeType="1"/>
              </p:cNvSpPr>
              <p:nvPr/>
            </p:nvSpPr>
            <p:spPr bwMode="auto">
              <a:xfrm>
                <a:off x="3393" y="3421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401" name="Text Box 26"/>
              <p:cNvSpPr txBox="1">
                <a:spLocks noChangeArrowheads="1"/>
              </p:cNvSpPr>
              <p:nvPr/>
            </p:nvSpPr>
            <p:spPr bwMode="auto">
              <a:xfrm>
                <a:off x="3376" y="3158"/>
                <a:ext cx="224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</p:grpSp>
      </p:grpSp>
      <p:sp>
        <p:nvSpPr>
          <p:cNvPr id="46110" name="Text Box 30"/>
          <p:cNvSpPr txBox="1">
            <a:spLocks noChangeArrowheads="1"/>
          </p:cNvSpPr>
          <p:nvPr/>
        </p:nvSpPr>
        <p:spPr bwMode="auto">
          <a:xfrm>
            <a:off x="5410901" y="6143372"/>
            <a:ext cx="14077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solidFill>
                  <a:schemeClr val="tx1"/>
                </a:solidFill>
              </a:rPr>
              <a:t>=</a:t>
            </a:r>
            <a:r>
              <a:rPr lang="en-GB" b="1" dirty="0">
                <a:solidFill>
                  <a:srgbClr val="FF6600"/>
                </a:solidFill>
              </a:rPr>
              <a:t> 7.10 m</a:t>
            </a:r>
          </a:p>
        </p:txBody>
      </p:sp>
      <p:sp>
        <p:nvSpPr>
          <p:cNvPr id="4" name="Rectangle 3"/>
          <p:cNvSpPr/>
          <p:nvPr/>
        </p:nvSpPr>
        <p:spPr>
          <a:xfrm>
            <a:off x="1071368" y="4461443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h</a:t>
            </a:r>
            <a:endParaRPr lang="en-GB" sz="2400" dirty="0"/>
          </a:p>
        </p:txBody>
      </p:sp>
      <p:sp>
        <p:nvSpPr>
          <p:cNvPr id="6" name="Rectangle 5"/>
          <p:cNvSpPr/>
          <p:nvPr/>
        </p:nvSpPr>
        <p:spPr>
          <a:xfrm>
            <a:off x="2302943" y="4613546"/>
            <a:ext cx="3465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o</a:t>
            </a:r>
            <a:endParaRPr lang="en-GB" sz="2400" dirty="0"/>
          </a:p>
        </p:txBody>
      </p:sp>
      <p:sp>
        <p:nvSpPr>
          <p:cNvPr id="7" name="Rectangle 6"/>
          <p:cNvSpPr/>
          <p:nvPr/>
        </p:nvSpPr>
        <p:spPr>
          <a:xfrm>
            <a:off x="1229597" y="6133848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a</a:t>
            </a:r>
            <a:endParaRPr lang="en-GB" sz="2400" dirty="0"/>
          </a:p>
        </p:txBody>
      </p:sp>
      <p:grpSp>
        <p:nvGrpSpPr>
          <p:cNvPr id="29" name="Group 28"/>
          <p:cNvGrpSpPr>
            <a:grpSpLocks/>
          </p:cNvGrpSpPr>
          <p:nvPr/>
        </p:nvGrpSpPr>
        <p:grpSpPr bwMode="auto">
          <a:xfrm>
            <a:off x="5188744" y="5267322"/>
            <a:ext cx="1755776" cy="893764"/>
            <a:chOff x="2942" y="3137"/>
            <a:chExt cx="1106" cy="563"/>
          </a:xfrm>
        </p:grpSpPr>
        <p:sp>
          <p:nvSpPr>
            <p:cNvPr id="30" name="Text Box 22"/>
            <p:cNvSpPr txBox="1">
              <a:spLocks noChangeArrowheads="1"/>
            </p:cNvSpPr>
            <p:nvPr/>
          </p:nvSpPr>
          <p:spPr bwMode="auto">
            <a:xfrm>
              <a:off x="3282" y="3409"/>
              <a:ext cx="76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>
                  <a:solidFill>
                    <a:schemeClr val="tx1"/>
                  </a:solidFill>
                </a:rPr>
                <a:t>cos 65°</a:t>
              </a:r>
            </a:p>
          </p:txBody>
        </p:sp>
        <p:grpSp>
          <p:nvGrpSpPr>
            <p:cNvPr id="31" name="Group 27"/>
            <p:cNvGrpSpPr>
              <a:grpSpLocks/>
            </p:cNvGrpSpPr>
            <p:nvPr/>
          </p:nvGrpSpPr>
          <p:grpSpPr bwMode="auto">
            <a:xfrm>
              <a:off x="2942" y="3137"/>
              <a:ext cx="963" cy="429"/>
              <a:chOff x="2978" y="3137"/>
              <a:chExt cx="963" cy="429"/>
            </a:xfrm>
          </p:grpSpPr>
          <p:sp>
            <p:nvSpPr>
              <p:cNvPr id="32" name="Text Box 24"/>
              <p:cNvSpPr txBox="1">
                <a:spLocks noChangeArrowheads="1"/>
              </p:cNvSpPr>
              <p:nvPr/>
            </p:nvSpPr>
            <p:spPr bwMode="auto">
              <a:xfrm>
                <a:off x="2978" y="3275"/>
                <a:ext cx="364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i="1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x </a:t>
                </a:r>
                <a:r>
                  <a:rPr lang="en-GB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=</a:t>
                </a:r>
                <a:endParaRPr lang="en-GB" i="1" dirty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" name="Line 25"/>
              <p:cNvSpPr>
                <a:spLocks noChangeShapeType="1"/>
              </p:cNvSpPr>
              <p:nvPr/>
            </p:nvSpPr>
            <p:spPr bwMode="auto">
              <a:xfrm flipV="1">
                <a:off x="3387" y="3419"/>
                <a:ext cx="55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" name="Text Box 26"/>
              <p:cNvSpPr txBox="1">
                <a:spLocks noChangeArrowheads="1"/>
              </p:cNvSpPr>
              <p:nvPr/>
            </p:nvSpPr>
            <p:spPr bwMode="auto">
              <a:xfrm>
                <a:off x="3510" y="3137"/>
                <a:ext cx="224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</p:grpSp>
      </p:grpSp>
      <p:sp>
        <p:nvSpPr>
          <p:cNvPr id="35" name="Rectangle 72"/>
          <p:cNvSpPr>
            <a:spLocks noChangeArrowheads="1"/>
          </p:cNvSpPr>
          <p:nvPr/>
        </p:nvSpPr>
        <p:spPr bwMode="auto">
          <a:xfrm>
            <a:off x="5802659" y="644526"/>
            <a:ext cx="1012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2400" b="1" dirty="0">
                <a:solidFill>
                  <a:srgbClr val="FF6600"/>
                </a:solidFill>
                <a:latin typeface="Arial" charset="0"/>
                <a:cs typeface="+mn-cs"/>
              </a:rPr>
              <a:t>S O H</a:t>
            </a:r>
          </a:p>
        </p:txBody>
      </p:sp>
      <p:sp>
        <p:nvSpPr>
          <p:cNvPr id="36" name="Text Box 73"/>
          <p:cNvSpPr txBox="1">
            <a:spLocks noChangeArrowheads="1"/>
          </p:cNvSpPr>
          <p:nvPr/>
        </p:nvSpPr>
        <p:spPr bwMode="auto">
          <a:xfrm>
            <a:off x="6918672" y="644526"/>
            <a:ext cx="1014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2400" b="1" dirty="0">
                <a:solidFill>
                  <a:srgbClr val="FF6600"/>
                </a:solidFill>
                <a:latin typeface="Arial" charset="0"/>
                <a:cs typeface="+mn-cs"/>
              </a:rPr>
              <a:t>C A H</a:t>
            </a:r>
          </a:p>
        </p:txBody>
      </p:sp>
      <p:sp>
        <p:nvSpPr>
          <p:cNvPr id="37" name="Text Box 74"/>
          <p:cNvSpPr txBox="1">
            <a:spLocks noChangeArrowheads="1"/>
          </p:cNvSpPr>
          <p:nvPr/>
        </p:nvSpPr>
        <p:spPr bwMode="auto">
          <a:xfrm>
            <a:off x="8036272" y="644526"/>
            <a:ext cx="995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2400" b="1">
                <a:solidFill>
                  <a:srgbClr val="FF6600"/>
                </a:solidFill>
                <a:latin typeface="Arial" charset="0"/>
                <a:cs typeface="+mn-cs"/>
              </a:rPr>
              <a:t>T O A</a:t>
            </a:r>
          </a:p>
        </p:txBody>
      </p:sp>
      <p:sp>
        <p:nvSpPr>
          <p:cNvPr id="38" name="Text Box 5"/>
          <p:cNvSpPr txBox="1">
            <a:spLocks noChangeArrowheads="1"/>
          </p:cNvSpPr>
          <p:nvPr/>
        </p:nvSpPr>
        <p:spPr bwMode="auto">
          <a:xfrm>
            <a:off x="295499" y="993742"/>
            <a:ext cx="86264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If we are given one side and one acute angle in a right-angled triangle we can use one of the three trigonometric ratios to find the lengths of other sides. For example,</a:t>
            </a:r>
          </a:p>
        </p:txBody>
      </p:sp>
      <p:sp>
        <p:nvSpPr>
          <p:cNvPr id="39" name="Text Box 17"/>
          <p:cNvSpPr txBox="1">
            <a:spLocks noChangeArrowheads="1"/>
          </p:cNvSpPr>
          <p:nvPr/>
        </p:nvSpPr>
        <p:spPr bwMode="auto">
          <a:xfrm>
            <a:off x="3040367" y="2664735"/>
            <a:ext cx="31235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chemeClr val="tx1"/>
                </a:solidFill>
              </a:rPr>
              <a:t>First label the sides</a:t>
            </a:r>
          </a:p>
        </p:txBody>
      </p:sp>
      <p:sp>
        <p:nvSpPr>
          <p:cNvPr id="40" name="Rectangle 39">
            <a:hlinkClick r:id="rId3"/>
            <a:extLst>
              <a:ext uri="{FF2B5EF4-FFF2-40B4-BE49-F238E27FC236}">
                <a16:creationId xmlns:a16="http://schemas.microsoft.com/office/drawing/2014/main" id="{B45FBADB-B4C4-4D4A-B43A-9B0F37D81535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>
            <a:hlinkClick r:id="rId3"/>
            <a:extLst>
              <a:ext uri="{FF2B5EF4-FFF2-40B4-BE49-F238E27FC236}">
                <a16:creationId xmlns:a16="http://schemas.microsoft.com/office/drawing/2014/main" id="{8DD0484A-F27F-4E65-ABE5-6B12B33E079C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5967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95" grpId="0"/>
      <p:bldP spid="46110" grpId="0"/>
      <p:bldP spid="4" grpId="0"/>
      <p:bldP spid="6" grpId="0"/>
      <p:bldP spid="7" grpId="0"/>
      <p:bldP spid="36" grpId="0"/>
      <p:bldP spid="3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0813"/>
            <a:ext cx="7773988" cy="611187"/>
          </a:xfrm>
        </p:spPr>
        <p:txBody>
          <a:bodyPr>
            <a:noAutofit/>
          </a:bodyPr>
          <a:lstStyle/>
          <a:p>
            <a:pPr eaLnBrk="1" hangingPunct="1"/>
            <a:r>
              <a:rPr lang="en-GB" dirty="0"/>
              <a:t>Finding side lengths</a:t>
            </a: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589761" y="3654443"/>
            <a:ext cx="2063749" cy="2647950"/>
            <a:chOff x="381" y="1862"/>
            <a:chExt cx="1300" cy="1668"/>
          </a:xfrm>
        </p:grpSpPr>
        <p:sp>
          <p:nvSpPr>
            <p:cNvPr id="16407" name="AutoShape 7"/>
            <p:cNvSpPr>
              <a:spLocks noChangeArrowheads="1"/>
            </p:cNvSpPr>
            <p:nvPr/>
          </p:nvSpPr>
          <p:spPr bwMode="auto">
            <a:xfrm flipH="1">
              <a:off x="405" y="1994"/>
              <a:ext cx="1056" cy="1536"/>
            </a:xfrm>
            <a:prstGeom prst="rtTriangle">
              <a:avLst/>
            </a:prstGeom>
            <a:solidFill>
              <a:srgbClr val="F1EAF6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6408" name="Text Box 8"/>
            <p:cNvSpPr txBox="1">
              <a:spLocks noChangeArrowheads="1"/>
            </p:cNvSpPr>
            <p:nvPr/>
          </p:nvSpPr>
          <p:spPr bwMode="auto">
            <a:xfrm>
              <a:off x="1173" y="2308"/>
              <a:ext cx="33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1800" b="1" dirty="0"/>
                <a:t>42°</a:t>
              </a:r>
            </a:p>
          </p:txBody>
        </p:sp>
        <p:sp>
          <p:nvSpPr>
            <p:cNvPr id="16409" name="PubPieSlice"/>
            <p:cNvSpPr>
              <a:spLocks noEditPoints="1" noChangeArrowheads="1"/>
            </p:cNvSpPr>
            <p:nvPr/>
          </p:nvSpPr>
          <p:spPr bwMode="auto">
            <a:xfrm rot="2519575" flipH="1" flipV="1">
              <a:off x="1291" y="1862"/>
              <a:ext cx="309" cy="357"/>
            </a:xfrm>
            <a:custGeom>
              <a:avLst/>
              <a:gdLst>
                <a:gd name="T0" fmla="*/ 4 w 21600"/>
                <a:gd name="T1" fmla="*/ 0 h 21600"/>
                <a:gd name="T2" fmla="*/ 4 w 21600"/>
                <a:gd name="T3" fmla="*/ 4 h 21600"/>
                <a:gd name="T4" fmla="*/ 1 w 21600"/>
                <a:gd name="T5" fmla="*/ 2 h 21600"/>
                <a:gd name="T6" fmla="*/ 0 60000 65536"/>
                <a:gd name="T7" fmla="*/ 0 60000 65536"/>
                <a:gd name="T8" fmla="*/ 0 60000 65536"/>
                <a:gd name="T9" fmla="*/ 3157 w 21600"/>
                <a:gd name="T10" fmla="*/ 3157 h 21600"/>
                <a:gd name="T11" fmla="*/ 18443 w 21600"/>
                <a:gd name="T12" fmla="*/ 18443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>
                  <a:moveTo>
                    <a:pt x="10781" y="0"/>
                  </a:moveTo>
                  <a:cubicBezTo>
                    <a:pt x="7340" y="6"/>
                    <a:pt x="4107" y="1651"/>
                    <a:pt x="2078" y="4430"/>
                  </a:cubicBezTo>
                  <a:lnTo>
                    <a:pt x="10800" y="10800"/>
                  </a:lnTo>
                  <a:close/>
                </a:path>
              </a:pathLst>
            </a:cu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6410" name="Rectangle 10"/>
            <p:cNvSpPr>
              <a:spLocks noChangeArrowheads="1"/>
            </p:cNvSpPr>
            <p:nvPr/>
          </p:nvSpPr>
          <p:spPr bwMode="auto">
            <a:xfrm rot="5400000" flipV="1">
              <a:off x="1317" y="3386"/>
              <a:ext cx="144" cy="14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6411" name="Text Box 12"/>
            <p:cNvSpPr txBox="1">
              <a:spLocks noChangeArrowheads="1"/>
            </p:cNvSpPr>
            <p:nvPr/>
          </p:nvSpPr>
          <p:spPr bwMode="auto">
            <a:xfrm>
              <a:off x="1470" y="2771"/>
              <a:ext cx="21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i="1" dirty="0"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16412" name="Text Box 13"/>
            <p:cNvSpPr txBox="1">
              <a:spLocks noChangeArrowheads="1"/>
            </p:cNvSpPr>
            <p:nvPr/>
          </p:nvSpPr>
          <p:spPr bwMode="auto">
            <a:xfrm>
              <a:off x="381" y="2694"/>
              <a:ext cx="44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1800" b="1" dirty="0"/>
                <a:t>9 cm</a:t>
              </a:r>
            </a:p>
          </p:txBody>
        </p:sp>
      </p:grpSp>
      <p:sp>
        <p:nvSpPr>
          <p:cNvPr id="46094" name="Text Box 14"/>
          <p:cNvSpPr txBox="1">
            <a:spLocks noChangeArrowheads="1"/>
          </p:cNvSpPr>
          <p:nvPr/>
        </p:nvSpPr>
        <p:spPr bwMode="auto">
          <a:xfrm>
            <a:off x="2653510" y="2184531"/>
            <a:ext cx="3805238" cy="48577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/>
              <a:t>Find </a:t>
            </a:r>
            <a:r>
              <a:rPr lang="en-GB" i="1">
                <a:latin typeface="Times New Roman" panose="02020603050405020304" pitchFamily="18" charset="0"/>
              </a:rPr>
              <a:t>x</a:t>
            </a:r>
            <a:r>
              <a:rPr lang="en-GB"/>
              <a:t> to 2 decimal places.</a:t>
            </a:r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277246" y="2981008"/>
            <a:ext cx="857336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We are given the side </a:t>
            </a:r>
            <a:r>
              <a:rPr lang="en-GB" b="1" dirty="0">
                <a:solidFill>
                  <a:srgbClr val="FF6600"/>
                </a:solidFill>
              </a:rPr>
              <a:t>hypotenuse </a:t>
            </a:r>
            <a:r>
              <a:rPr lang="en-GB" dirty="0"/>
              <a:t>and we want to find the length of the </a:t>
            </a:r>
            <a:r>
              <a:rPr lang="en-GB" b="1" dirty="0">
                <a:solidFill>
                  <a:srgbClr val="FF6600"/>
                </a:solidFill>
              </a:rPr>
              <a:t>adjacent </a:t>
            </a:r>
            <a:r>
              <a:rPr lang="en-GB" dirty="0"/>
              <a:t>to the angle , so we use:</a:t>
            </a:r>
          </a:p>
        </p:txBody>
      </p: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3945523" y="3809921"/>
            <a:ext cx="2987675" cy="874712"/>
            <a:chOff x="2598" y="2591"/>
            <a:chExt cx="1882" cy="551"/>
          </a:xfrm>
        </p:grpSpPr>
        <p:sp>
          <p:nvSpPr>
            <p:cNvPr id="16402" name="Text Box 17"/>
            <p:cNvSpPr txBox="1">
              <a:spLocks noChangeArrowheads="1"/>
            </p:cNvSpPr>
            <p:nvPr/>
          </p:nvSpPr>
          <p:spPr bwMode="auto">
            <a:xfrm>
              <a:off x="2598" y="2722"/>
              <a:ext cx="77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 err="1">
                  <a:solidFill>
                    <a:schemeClr val="tx1"/>
                  </a:solidFill>
                </a:rPr>
                <a:t>cos</a:t>
              </a:r>
              <a:r>
                <a:rPr lang="en-GB" dirty="0">
                  <a:solidFill>
                    <a:schemeClr val="tx1"/>
                  </a:solidFill>
                </a:rPr>
                <a:t> </a:t>
              </a:r>
              <a:r>
                <a:rPr lang="en-GB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  <a:r>
                <a:rPr lang="en-GB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GB" dirty="0">
                  <a:solidFill>
                    <a:schemeClr val="tx1"/>
                  </a:solidFill>
                  <a:cs typeface="Times New Roman" panose="02020603050405020304" pitchFamily="18" charset="0"/>
                </a:rPr>
                <a:t>=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grpSp>
          <p:nvGrpSpPr>
            <p:cNvPr id="16403" name="Group 18"/>
            <p:cNvGrpSpPr>
              <a:grpSpLocks/>
            </p:cNvGrpSpPr>
            <p:nvPr/>
          </p:nvGrpSpPr>
          <p:grpSpPr bwMode="auto">
            <a:xfrm>
              <a:off x="3370" y="2591"/>
              <a:ext cx="1110" cy="551"/>
              <a:chOff x="3921" y="2544"/>
              <a:chExt cx="1110" cy="551"/>
            </a:xfrm>
          </p:grpSpPr>
          <p:sp>
            <p:nvSpPr>
              <p:cNvPr id="16404" name="Text Box 19"/>
              <p:cNvSpPr txBox="1">
                <a:spLocks noChangeArrowheads="1"/>
              </p:cNvSpPr>
              <p:nvPr/>
            </p:nvSpPr>
            <p:spPr bwMode="auto">
              <a:xfrm>
                <a:off x="4054" y="2544"/>
                <a:ext cx="850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dirty="0">
                    <a:solidFill>
                      <a:schemeClr val="tx1"/>
                    </a:solidFill>
                  </a:rPr>
                  <a:t>adjacent</a:t>
                </a:r>
              </a:p>
            </p:txBody>
          </p:sp>
          <p:sp>
            <p:nvSpPr>
              <p:cNvPr id="16405" name="Line 20"/>
              <p:cNvSpPr>
                <a:spLocks noChangeShapeType="1"/>
              </p:cNvSpPr>
              <p:nvPr/>
            </p:nvSpPr>
            <p:spPr bwMode="auto">
              <a:xfrm>
                <a:off x="3927" y="2820"/>
                <a:ext cx="109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406" name="Text Box 21"/>
              <p:cNvSpPr txBox="1">
                <a:spLocks noChangeArrowheads="1"/>
              </p:cNvSpPr>
              <p:nvPr/>
            </p:nvSpPr>
            <p:spPr bwMode="auto">
              <a:xfrm>
                <a:off x="3921" y="2807"/>
                <a:ext cx="111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dirty="0">
                    <a:solidFill>
                      <a:schemeClr val="tx1"/>
                    </a:solidFill>
                  </a:rPr>
                  <a:t>hypotenuse</a:t>
                </a:r>
              </a:p>
            </p:txBody>
          </p:sp>
        </p:grpSp>
      </p:grp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3645692" y="4593352"/>
            <a:ext cx="1835150" cy="896938"/>
            <a:chOff x="2441" y="3128"/>
            <a:chExt cx="1156" cy="565"/>
          </a:xfrm>
        </p:grpSpPr>
        <p:sp>
          <p:nvSpPr>
            <p:cNvPr id="16397" name="Text Box 22"/>
            <p:cNvSpPr txBox="1">
              <a:spLocks noChangeArrowheads="1"/>
            </p:cNvSpPr>
            <p:nvPr/>
          </p:nvSpPr>
          <p:spPr bwMode="auto">
            <a:xfrm>
              <a:off x="2441" y="3277"/>
              <a:ext cx="93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 err="1">
                  <a:solidFill>
                    <a:schemeClr val="tx1"/>
                  </a:solidFill>
                </a:rPr>
                <a:t>cos</a:t>
              </a:r>
              <a:r>
                <a:rPr lang="en-GB" dirty="0">
                  <a:solidFill>
                    <a:schemeClr val="tx1"/>
                  </a:solidFill>
                </a:rPr>
                <a:t> 42° </a:t>
              </a:r>
              <a:r>
                <a:rPr lang="en-GB" dirty="0">
                  <a:solidFill>
                    <a:schemeClr val="tx1"/>
                  </a:solidFill>
                  <a:cs typeface="Times New Roman" panose="02020603050405020304" pitchFamily="18" charset="0"/>
                </a:rPr>
                <a:t>=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grpSp>
          <p:nvGrpSpPr>
            <p:cNvPr id="16398" name="Group 27"/>
            <p:cNvGrpSpPr>
              <a:grpSpLocks/>
            </p:cNvGrpSpPr>
            <p:nvPr/>
          </p:nvGrpSpPr>
          <p:grpSpPr bwMode="auto">
            <a:xfrm>
              <a:off x="3357" y="3128"/>
              <a:ext cx="240" cy="565"/>
              <a:chOff x="3393" y="3128"/>
              <a:chExt cx="240" cy="565"/>
            </a:xfrm>
          </p:grpSpPr>
          <p:sp>
            <p:nvSpPr>
              <p:cNvPr id="16399" name="Text Box 24"/>
              <p:cNvSpPr txBox="1">
                <a:spLocks noChangeArrowheads="1"/>
              </p:cNvSpPr>
              <p:nvPr/>
            </p:nvSpPr>
            <p:spPr bwMode="auto">
              <a:xfrm>
                <a:off x="3403" y="3128"/>
                <a:ext cx="20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i="1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x</a:t>
                </a:r>
              </a:p>
            </p:txBody>
          </p:sp>
          <p:sp>
            <p:nvSpPr>
              <p:cNvPr id="16400" name="Line 25"/>
              <p:cNvSpPr>
                <a:spLocks noChangeShapeType="1"/>
              </p:cNvSpPr>
              <p:nvPr/>
            </p:nvSpPr>
            <p:spPr bwMode="auto">
              <a:xfrm>
                <a:off x="3393" y="3421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401" name="Text Box 26"/>
              <p:cNvSpPr txBox="1">
                <a:spLocks noChangeArrowheads="1"/>
              </p:cNvSpPr>
              <p:nvPr/>
            </p:nvSpPr>
            <p:spPr bwMode="auto">
              <a:xfrm>
                <a:off x="3398" y="3402"/>
                <a:ext cx="224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</p:grpSp>
      <p:sp>
        <p:nvSpPr>
          <p:cNvPr id="46110" name="Text Box 30"/>
          <p:cNvSpPr txBox="1">
            <a:spLocks noChangeArrowheads="1"/>
          </p:cNvSpPr>
          <p:nvPr/>
        </p:nvSpPr>
        <p:spPr bwMode="auto">
          <a:xfrm>
            <a:off x="4765751" y="6059488"/>
            <a:ext cx="15792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solidFill>
                  <a:schemeClr val="tx1"/>
                </a:solidFill>
              </a:rPr>
              <a:t>=</a:t>
            </a:r>
            <a:r>
              <a:rPr lang="en-GB" b="1" dirty="0">
                <a:solidFill>
                  <a:srgbClr val="FF6600"/>
                </a:solidFill>
              </a:rPr>
              <a:t> 6.69 cm</a:t>
            </a:r>
          </a:p>
        </p:txBody>
      </p:sp>
      <p:sp>
        <p:nvSpPr>
          <p:cNvPr id="4" name="Rectangle 3"/>
          <p:cNvSpPr/>
          <p:nvPr/>
        </p:nvSpPr>
        <p:spPr>
          <a:xfrm>
            <a:off x="1057655" y="4548503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h</a:t>
            </a:r>
            <a:endParaRPr lang="en-GB" sz="2400" dirty="0"/>
          </a:p>
        </p:txBody>
      </p:sp>
      <p:sp>
        <p:nvSpPr>
          <p:cNvPr id="6" name="Rectangle 5"/>
          <p:cNvSpPr/>
          <p:nvPr/>
        </p:nvSpPr>
        <p:spPr>
          <a:xfrm>
            <a:off x="840258" y="6251741"/>
            <a:ext cx="3465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o</a:t>
            </a:r>
            <a:endParaRPr lang="en-GB" sz="2400" dirty="0"/>
          </a:p>
        </p:txBody>
      </p:sp>
      <p:sp>
        <p:nvSpPr>
          <p:cNvPr id="7" name="Rectangle 6"/>
          <p:cNvSpPr/>
          <p:nvPr/>
        </p:nvSpPr>
        <p:spPr>
          <a:xfrm>
            <a:off x="2355160" y="4810989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a</a:t>
            </a:r>
            <a:endParaRPr lang="en-GB" sz="2400" dirty="0"/>
          </a:p>
        </p:txBody>
      </p:sp>
      <p:sp>
        <p:nvSpPr>
          <p:cNvPr id="38" name="Text Box 29"/>
          <p:cNvSpPr txBox="1">
            <a:spLocks noChangeArrowheads="1"/>
          </p:cNvSpPr>
          <p:nvPr/>
        </p:nvSpPr>
        <p:spPr bwMode="auto">
          <a:xfrm>
            <a:off x="4563928" y="5438771"/>
            <a:ext cx="21627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dirty="0"/>
              <a:t> = 9 (cos 42°)</a:t>
            </a:r>
          </a:p>
        </p:txBody>
      </p:sp>
      <p:sp>
        <p:nvSpPr>
          <p:cNvPr id="39" name="Text Box 5"/>
          <p:cNvSpPr txBox="1">
            <a:spLocks noChangeArrowheads="1"/>
          </p:cNvSpPr>
          <p:nvPr/>
        </p:nvSpPr>
        <p:spPr bwMode="auto">
          <a:xfrm>
            <a:off x="195693" y="878812"/>
            <a:ext cx="86264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If we are given one side and one acute angle in a right-angled triangle we can use one of the three trigonometric ratios to find the lengths of other sides. For example,</a:t>
            </a:r>
          </a:p>
        </p:txBody>
      </p:sp>
      <p:sp>
        <p:nvSpPr>
          <p:cNvPr id="40" name="Text Box 17"/>
          <p:cNvSpPr txBox="1">
            <a:spLocks noChangeArrowheads="1"/>
          </p:cNvSpPr>
          <p:nvPr/>
        </p:nvSpPr>
        <p:spPr bwMode="auto">
          <a:xfrm>
            <a:off x="3002133" y="2643616"/>
            <a:ext cx="31235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chemeClr val="tx1"/>
                </a:solidFill>
              </a:rPr>
              <a:t>First label the sides</a:t>
            </a:r>
          </a:p>
        </p:txBody>
      </p:sp>
      <p:sp>
        <p:nvSpPr>
          <p:cNvPr id="41" name="Rectangle 72"/>
          <p:cNvSpPr>
            <a:spLocks noChangeArrowheads="1"/>
          </p:cNvSpPr>
          <p:nvPr/>
        </p:nvSpPr>
        <p:spPr bwMode="auto">
          <a:xfrm>
            <a:off x="5802659" y="457200"/>
            <a:ext cx="1012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2400" b="1" dirty="0">
                <a:solidFill>
                  <a:srgbClr val="FF6600"/>
                </a:solidFill>
                <a:latin typeface="Arial" charset="0"/>
                <a:cs typeface="+mn-cs"/>
              </a:rPr>
              <a:t>S O H</a:t>
            </a:r>
          </a:p>
        </p:txBody>
      </p:sp>
      <p:sp>
        <p:nvSpPr>
          <p:cNvPr id="42" name="Text Box 73"/>
          <p:cNvSpPr txBox="1">
            <a:spLocks noChangeArrowheads="1"/>
          </p:cNvSpPr>
          <p:nvPr/>
        </p:nvSpPr>
        <p:spPr bwMode="auto">
          <a:xfrm>
            <a:off x="6918672" y="457200"/>
            <a:ext cx="1014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2400" b="1" dirty="0">
                <a:solidFill>
                  <a:srgbClr val="FF6600"/>
                </a:solidFill>
                <a:latin typeface="Arial" charset="0"/>
                <a:cs typeface="+mn-cs"/>
              </a:rPr>
              <a:t>C A H</a:t>
            </a:r>
          </a:p>
        </p:txBody>
      </p:sp>
      <p:sp>
        <p:nvSpPr>
          <p:cNvPr id="43" name="Text Box 74"/>
          <p:cNvSpPr txBox="1">
            <a:spLocks noChangeArrowheads="1"/>
          </p:cNvSpPr>
          <p:nvPr/>
        </p:nvSpPr>
        <p:spPr bwMode="auto">
          <a:xfrm>
            <a:off x="8036272" y="457200"/>
            <a:ext cx="995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2400" b="1">
                <a:solidFill>
                  <a:srgbClr val="FF6600"/>
                </a:solidFill>
                <a:latin typeface="Arial" charset="0"/>
                <a:cs typeface="+mn-cs"/>
              </a:rPr>
              <a:t>T O A</a:t>
            </a:r>
          </a:p>
        </p:txBody>
      </p:sp>
      <p:sp>
        <p:nvSpPr>
          <p:cNvPr id="34" name="Rectangle 33">
            <a:hlinkClick r:id="rId3"/>
            <a:extLst>
              <a:ext uri="{FF2B5EF4-FFF2-40B4-BE49-F238E27FC236}">
                <a16:creationId xmlns:a16="http://schemas.microsoft.com/office/drawing/2014/main" id="{994B9CE2-F4F4-4283-BCC9-B37D92B8DA12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hlinkClick r:id="rId3"/>
            <a:extLst>
              <a:ext uri="{FF2B5EF4-FFF2-40B4-BE49-F238E27FC236}">
                <a16:creationId xmlns:a16="http://schemas.microsoft.com/office/drawing/2014/main" id="{BD28C23E-9CFE-423A-95E9-882CED917888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4324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95" grpId="0"/>
      <p:bldP spid="46110" grpId="0"/>
      <p:bldP spid="4" grpId="0"/>
      <p:bldP spid="6" grpId="0"/>
      <p:bldP spid="7" grpId="0"/>
      <p:bldP spid="38" grpId="0"/>
      <p:bldP spid="40" grpId="0"/>
      <p:bldP spid="4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88925" y="189008"/>
            <a:ext cx="7773988" cy="611187"/>
          </a:xfrm>
        </p:spPr>
        <p:txBody>
          <a:bodyPr>
            <a:noAutofit/>
          </a:bodyPr>
          <a:lstStyle/>
          <a:p>
            <a:pPr eaLnBrk="1" hangingPunct="1"/>
            <a:r>
              <a:rPr lang="en-GB" dirty="0"/>
              <a:t>Finding side lengths</a:t>
            </a:r>
          </a:p>
        </p:txBody>
      </p:sp>
      <p:sp>
        <p:nvSpPr>
          <p:cNvPr id="19459" name="Text Box 5"/>
          <p:cNvSpPr txBox="1">
            <a:spLocks noChangeArrowheads="1"/>
          </p:cNvSpPr>
          <p:nvPr/>
        </p:nvSpPr>
        <p:spPr bwMode="auto">
          <a:xfrm>
            <a:off x="288925" y="1031874"/>
            <a:ext cx="86264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If we are given one side and one acute angle in a right-angled triangle we can use one of the three trigonometric ratios to find the lengths of other sides. For example,</a:t>
            </a: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365126" y="3877322"/>
            <a:ext cx="2370137" cy="2794000"/>
            <a:chOff x="187" y="1994"/>
            <a:chExt cx="1493" cy="1760"/>
          </a:xfrm>
        </p:grpSpPr>
        <p:sp>
          <p:nvSpPr>
            <p:cNvPr id="19477" name="AutoShape 7"/>
            <p:cNvSpPr>
              <a:spLocks noChangeArrowheads="1"/>
            </p:cNvSpPr>
            <p:nvPr/>
          </p:nvSpPr>
          <p:spPr bwMode="auto">
            <a:xfrm flipH="1">
              <a:off x="405" y="1994"/>
              <a:ext cx="1056" cy="1536"/>
            </a:xfrm>
            <a:prstGeom prst="rtTriangle">
              <a:avLst/>
            </a:prstGeom>
            <a:solidFill>
              <a:srgbClr val="F1EAF6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19478" name="Text Box 8"/>
            <p:cNvSpPr txBox="1">
              <a:spLocks noChangeArrowheads="1"/>
            </p:cNvSpPr>
            <p:nvPr/>
          </p:nvSpPr>
          <p:spPr bwMode="auto">
            <a:xfrm>
              <a:off x="617" y="3290"/>
              <a:ext cx="33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800" b="1" dirty="0"/>
                <a:t>60°</a:t>
              </a:r>
            </a:p>
          </p:txBody>
        </p:sp>
        <p:sp>
          <p:nvSpPr>
            <p:cNvPr id="19479" name="PubPieSlice"/>
            <p:cNvSpPr>
              <a:spLocks noEditPoints="1" noChangeArrowheads="1"/>
            </p:cNvSpPr>
            <p:nvPr/>
          </p:nvSpPr>
          <p:spPr bwMode="auto">
            <a:xfrm rot="-5400000" flipH="1" flipV="1">
              <a:off x="187" y="3313"/>
              <a:ext cx="431" cy="43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3157 w 21600"/>
                <a:gd name="T10" fmla="*/ 3157 h 21600"/>
                <a:gd name="T11" fmla="*/ 18443 w 21600"/>
                <a:gd name="T12" fmla="*/ 18443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>
                  <a:moveTo>
                    <a:pt x="10781" y="0"/>
                  </a:moveTo>
                  <a:cubicBezTo>
                    <a:pt x="7340" y="6"/>
                    <a:pt x="4107" y="1651"/>
                    <a:pt x="2078" y="4430"/>
                  </a:cubicBezTo>
                  <a:lnTo>
                    <a:pt x="10800" y="10800"/>
                  </a:lnTo>
                  <a:lnTo>
                    <a:pt x="10781" y="0"/>
                  </a:lnTo>
                  <a:close/>
                </a:path>
              </a:pathLst>
            </a:cu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0" name="Rectangle 10"/>
            <p:cNvSpPr>
              <a:spLocks noChangeArrowheads="1"/>
            </p:cNvSpPr>
            <p:nvPr/>
          </p:nvSpPr>
          <p:spPr bwMode="auto">
            <a:xfrm rot="5400000" flipV="1">
              <a:off x="1317" y="3386"/>
              <a:ext cx="144" cy="14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19481" name="Text Box 12"/>
            <p:cNvSpPr txBox="1">
              <a:spLocks noChangeArrowheads="1"/>
            </p:cNvSpPr>
            <p:nvPr/>
          </p:nvSpPr>
          <p:spPr bwMode="auto">
            <a:xfrm>
              <a:off x="1479" y="2666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i="1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19482" name="Text Box 13"/>
            <p:cNvSpPr txBox="1">
              <a:spLocks noChangeArrowheads="1"/>
            </p:cNvSpPr>
            <p:nvPr/>
          </p:nvSpPr>
          <p:spPr bwMode="auto">
            <a:xfrm>
              <a:off x="703" y="3521"/>
              <a:ext cx="56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800" b="1" dirty="0"/>
                <a:t>8.7 cm</a:t>
              </a:r>
            </a:p>
          </p:txBody>
        </p:sp>
      </p:grpSp>
      <p:sp>
        <p:nvSpPr>
          <p:cNvPr id="46094" name="Text Box 14"/>
          <p:cNvSpPr txBox="1">
            <a:spLocks noChangeArrowheads="1"/>
          </p:cNvSpPr>
          <p:nvPr/>
        </p:nvSpPr>
        <p:spPr bwMode="auto">
          <a:xfrm>
            <a:off x="2666900" y="2213992"/>
            <a:ext cx="3804247" cy="46166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Find 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to 2 decimal places.</a:t>
            </a:r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405395" y="3059966"/>
            <a:ext cx="839353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We are given the </a:t>
            </a:r>
            <a:r>
              <a:rPr lang="en-GB" sz="2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adjacent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 side and we want to find the length of the side </a:t>
            </a:r>
            <a:r>
              <a:rPr lang="en-GB" sz="2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opposite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the angle, so we use:</a:t>
            </a:r>
          </a:p>
        </p:txBody>
      </p: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4569519" y="4038601"/>
            <a:ext cx="2976563" cy="825500"/>
            <a:chOff x="2598" y="2591"/>
            <a:chExt cx="1875" cy="520"/>
          </a:xfrm>
        </p:grpSpPr>
        <p:sp>
          <p:nvSpPr>
            <p:cNvPr id="19472" name="Text Box 17"/>
            <p:cNvSpPr txBox="1">
              <a:spLocks noChangeArrowheads="1"/>
            </p:cNvSpPr>
            <p:nvPr/>
          </p:nvSpPr>
          <p:spPr bwMode="auto">
            <a:xfrm>
              <a:off x="2598" y="2722"/>
              <a:ext cx="75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 dirty="0">
                  <a:solidFill>
                    <a:schemeClr val="tx1"/>
                  </a:solidFill>
                </a:rPr>
                <a:t>tan </a:t>
              </a:r>
              <a:r>
                <a:rPr lang="en-GB" sz="24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θ</a:t>
              </a:r>
              <a:r>
                <a:rPr lang="en-GB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GB" sz="2400" dirty="0">
                  <a:solidFill>
                    <a:schemeClr val="tx1"/>
                  </a:solidFill>
                  <a:cs typeface="Times New Roman" pitchFamily="18" charset="0"/>
                </a:rPr>
                <a:t>=</a:t>
              </a:r>
              <a:endParaRPr lang="en-GB" sz="2400" dirty="0">
                <a:solidFill>
                  <a:schemeClr val="tx1"/>
                </a:solidFill>
              </a:endParaRPr>
            </a:p>
          </p:txBody>
        </p:sp>
        <p:grpSp>
          <p:nvGrpSpPr>
            <p:cNvPr id="4" name="Group 18"/>
            <p:cNvGrpSpPr>
              <a:grpSpLocks/>
            </p:cNvGrpSpPr>
            <p:nvPr/>
          </p:nvGrpSpPr>
          <p:grpSpPr bwMode="auto">
            <a:xfrm>
              <a:off x="3376" y="2591"/>
              <a:ext cx="1097" cy="520"/>
              <a:chOff x="3927" y="2544"/>
              <a:chExt cx="1097" cy="520"/>
            </a:xfrm>
          </p:grpSpPr>
          <p:sp>
            <p:nvSpPr>
              <p:cNvPr id="19474" name="Text Box 19"/>
              <p:cNvSpPr txBox="1">
                <a:spLocks noChangeArrowheads="1"/>
              </p:cNvSpPr>
              <p:nvPr/>
            </p:nvSpPr>
            <p:spPr bwMode="auto">
              <a:xfrm>
                <a:off x="4054" y="2544"/>
                <a:ext cx="874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2400">
                    <a:solidFill>
                      <a:schemeClr val="tx1"/>
                    </a:solidFill>
                  </a:rPr>
                  <a:t>opposite</a:t>
                </a:r>
              </a:p>
            </p:txBody>
          </p:sp>
          <p:sp>
            <p:nvSpPr>
              <p:cNvPr id="19475" name="Line 20"/>
              <p:cNvSpPr>
                <a:spLocks noChangeShapeType="1"/>
              </p:cNvSpPr>
              <p:nvPr/>
            </p:nvSpPr>
            <p:spPr bwMode="auto">
              <a:xfrm>
                <a:off x="3927" y="2820"/>
                <a:ext cx="109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19476" name="Text Box 21"/>
              <p:cNvSpPr txBox="1">
                <a:spLocks noChangeArrowheads="1"/>
              </p:cNvSpPr>
              <p:nvPr/>
            </p:nvSpPr>
            <p:spPr bwMode="auto">
              <a:xfrm>
                <a:off x="4068" y="2773"/>
                <a:ext cx="905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2400">
                    <a:solidFill>
                      <a:schemeClr val="tx1"/>
                    </a:solidFill>
                  </a:rPr>
                  <a:t>adjacent</a:t>
                </a:r>
              </a:p>
            </p:txBody>
          </p:sp>
        </p:grpSp>
      </p:grp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4343401" y="4792665"/>
            <a:ext cx="2019301" cy="877888"/>
            <a:chOff x="2441" y="3146"/>
            <a:chExt cx="1272" cy="553"/>
          </a:xfrm>
        </p:grpSpPr>
        <p:sp>
          <p:nvSpPr>
            <p:cNvPr id="19467" name="Text Box 22"/>
            <p:cNvSpPr txBox="1">
              <a:spLocks noChangeArrowheads="1"/>
            </p:cNvSpPr>
            <p:nvPr/>
          </p:nvSpPr>
          <p:spPr bwMode="auto">
            <a:xfrm>
              <a:off x="2441" y="3277"/>
              <a:ext cx="93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 dirty="0">
                  <a:solidFill>
                    <a:schemeClr val="tx1"/>
                  </a:solidFill>
                </a:rPr>
                <a:t>tan 60° </a:t>
              </a:r>
              <a:r>
                <a:rPr lang="en-GB" sz="2400" dirty="0">
                  <a:solidFill>
                    <a:schemeClr val="tx1"/>
                  </a:solidFill>
                  <a:cs typeface="Times New Roman" pitchFamily="18" charset="0"/>
                </a:rPr>
                <a:t>=</a:t>
              </a:r>
              <a:endParaRPr lang="en-GB" sz="2400" dirty="0">
                <a:solidFill>
                  <a:schemeClr val="tx1"/>
                </a:solidFill>
              </a:endParaRPr>
            </a:p>
          </p:txBody>
        </p:sp>
        <p:grpSp>
          <p:nvGrpSpPr>
            <p:cNvPr id="6" name="Group 27"/>
            <p:cNvGrpSpPr>
              <a:grpSpLocks/>
            </p:cNvGrpSpPr>
            <p:nvPr/>
          </p:nvGrpSpPr>
          <p:grpSpPr bwMode="auto">
            <a:xfrm>
              <a:off x="3312" y="3146"/>
              <a:ext cx="401" cy="553"/>
              <a:chOff x="3348" y="3146"/>
              <a:chExt cx="401" cy="553"/>
            </a:xfrm>
          </p:grpSpPr>
          <p:sp>
            <p:nvSpPr>
              <p:cNvPr id="19469" name="Text Box 24"/>
              <p:cNvSpPr txBox="1">
                <a:spLocks noChangeArrowheads="1"/>
              </p:cNvSpPr>
              <p:nvPr/>
            </p:nvSpPr>
            <p:spPr bwMode="auto">
              <a:xfrm>
                <a:off x="3412" y="3146"/>
                <a:ext cx="20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2400" i="1">
                    <a:solidFill>
                      <a:schemeClr val="tx1"/>
                    </a:solidFill>
                    <a:latin typeface="Times New Roman" pitchFamily="18" charset="0"/>
                  </a:rPr>
                  <a:t>x</a:t>
                </a:r>
              </a:p>
            </p:txBody>
          </p:sp>
          <p:sp>
            <p:nvSpPr>
              <p:cNvPr id="19470" name="Line 25"/>
              <p:cNvSpPr>
                <a:spLocks noChangeShapeType="1"/>
              </p:cNvSpPr>
              <p:nvPr/>
            </p:nvSpPr>
            <p:spPr bwMode="auto">
              <a:xfrm>
                <a:off x="3393" y="3421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19471" name="Text Box 26"/>
              <p:cNvSpPr txBox="1">
                <a:spLocks noChangeArrowheads="1"/>
              </p:cNvSpPr>
              <p:nvPr/>
            </p:nvSpPr>
            <p:spPr bwMode="auto">
              <a:xfrm>
                <a:off x="3348" y="3408"/>
                <a:ext cx="401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2400" dirty="0">
                    <a:solidFill>
                      <a:schemeClr val="tx1"/>
                    </a:solidFill>
                  </a:rPr>
                  <a:t>8.7</a:t>
                </a:r>
              </a:p>
            </p:txBody>
          </p:sp>
        </p:grpSp>
      </p:grpSp>
      <p:sp>
        <p:nvSpPr>
          <p:cNvPr id="46109" name="Text Box 29"/>
          <p:cNvSpPr txBox="1">
            <a:spLocks noChangeArrowheads="1"/>
          </p:cNvSpPr>
          <p:nvPr/>
        </p:nvSpPr>
        <p:spPr bwMode="auto">
          <a:xfrm>
            <a:off x="5112564" y="5691191"/>
            <a:ext cx="24994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 = 8.7 × tan 60°</a:t>
            </a:r>
          </a:p>
        </p:txBody>
      </p:sp>
      <p:sp>
        <p:nvSpPr>
          <p:cNvPr id="46110" name="Text Box 30"/>
          <p:cNvSpPr txBox="1">
            <a:spLocks noChangeArrowheads="1"/>
          </p:cNvSpPr>
          <p:nvPr/>
        </p:nvSpPr>
        <p:spPr bwMode="auto">
          <a:xfrm>
            <a:off x="5303151" y="6209657"/>
            <a:ext cx="18886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chemeClr val="tx1"/>
                </a:solidFill>
              </a:rPr>
              <a:t>=</a:t>
            </a:r>
            <a:r>
              <a:rPr lang="en-GB" sz="2400" b="1" dirty="0">
                <a:solidFill>
                  <a:srgbClr val="FF6600"/>
                </a:solidFill>
              </a:rPr>
              <a:t> 15.07 cm</a:t>
            </a:r>
          </a:p>
        </p:txBody>
      </p:sp>
      <p:sp>
        <p:nvSpPr>
          <p:cNvPr id="27" name="Rectangle 72"/>
          <p:cNvSpPr>
            <a:spLocks noChangeArrowheads="1"/>
          </p:cNvSpPr>
          <p:nvPr/>
        </p:nvSpPr>
        <p:spPr bwMode="auto">
          <a:xfrm>
            <a:off x="5802659" y="609600"/>
            <a:ext cx="1012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2400" b="1" dirty="0">
                <a:solidFill>
                  <a:srgbClr val="FF6600"/>
                </a:solidFill>
                <a:latin typeface="Arial" charset="0"/>
                <a:cs typeface="+mn-cs"/>
              </a:rPr>
              <a:t>S O H</a:t>
            </a:r>
          </a:p>
        </p:txBody>
      </p:sp>
      <p:sp>
        <p:nvSpPr>
          <p:cNvPr id="28" name="Text Box 73"/>
          <p:cNvSpPr txBox="1">
            <a:spLocks noChangeArrowheads="1"/>
          </p:cNvSpPr>
          <p:nvPr/>
        </p:nvSpPr>
        <p:spPr bwMode="auto">
          <a:xfrm>
            <a:off x="6918672" y="609600"/>
            <a:ext cx="1014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2400" b="1">
                <a:solidFill>
                  <a:srgbClr val="FF6600"/>
                </a:solidFill>
                <a:latin typeface="Arial" charset="0"/>
                <a:cs typeface="+mn-cs"/>
              </a:rPr>
              <a:t>C A H</a:t>
            </a:r>
          </a:p>
        </p:txBody>
      </p:sp>
      <p:sp>
        <p:nvSpPr>
          <p:cNvPr id="29" name="Text Box 74"/>
          <p:cNvSpPr txBox="1">
            <a:spLocks noChangeArrowheads="1"/>
          </p:cNvSpPr>
          <p:nvPr/>
        </p:nvSpPr>
        <p:spPr bwMode="auto">
          <a:xfrm>
            <a:off x="8036272" y="609600"/>
            <a:ext cx="995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2400" b="1" dirty="0">
                <a:solidFill>
                  <a:srgbClr val="FF6600"/>
                </a:solidFill>
                <a:latin typeface="Arial" charset="0"/>
                <a:cs typeface="+mn-cs"/>
              </a:rPr>
              <a:t>T O A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177183" y="4713289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h</a:t>
            </a:r>
            <a:endParaRPr lang="en-GB" sz="2400" dirty="0"/>
          </a:p>
        </p:txBody>
      </p:sp>
      <p:sp>
        <p:nvSpPr>
          <p:cNvPr id="31" name="Rectangle 30"/>
          <p:cNvSpPr/>
          <p:nvPr/>
        </p:nvSpPr>
        <p:spPr>
          <a:xfrm>
            <a:off x="840258" y="6216815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a</a:t>
            </a:r>
            <a:endParaRPr lang="en-GB" sz="2400" dirty="0"/>
          </a:p>
        </p:txBody>
      </p:sp>
      <p:sp>
        <p:nvSpPr>
          <p:cNvPr id="32" name="Rectangle 31"/>
          <p:cNvSpPr/>
          <p:nvPr/>
        </p:nvSpPr>
        <p:spPr>
          <a:xfrm>
            <a:off x="2366643" y="4682010"/>
            <a:ext cx="3465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o</a:t>
            </a:r>
            <a:endParaRPr lang="en-GB" sz="2400" dirty="0"/>
          </a:p>
        </p:txBody>
      </p:sp>
      <p:sp>
        <p:nvSpPr>
          <p:cNvPr id="33" name="Text Box 17"/>
          <p:cNvSpPr txBox="1">
            <a:spLocks noChangeArrowheads="1"/>
          </p:cNvSpPr>
          <p:nvPr/>
        </p:nvSpPr>
        <p:spPr bwMode="auto">
          <a:xfrm>
            <a:off x="3108937" y="2738884"/>
            <a:ext cx="31235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chemeClr val="tx1"/>
                </a:solidFill>
              </a:rPr>
              <a:t>First label the sides</a:t>
            </a:r>
          </a:p>
        </p:txBody>
      </p:sp>
      <p:sp>
        <p:nvSpPr>
          <p:cNvPr id="34" name="Rectangle 33">
            <a:hlinkClick r:id="rId3"/>
            <a:extLst>
              <a:ext uri="{FF2B5EF4-FFF2-40B4-BE49-F238E27FC236}">
                <a16:creationId xmlns:a16="http://schemas.microsoft.com/office/drawing/2014/main" id="{546D78A4-9E48-44BE-BFA0-EF6D901CED50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hlinkClick r:id="rId3"/>
            <a:extLst>
              <a:ext uri="{FF2B5EF4-FFF2-40B4-BE49-F238E27FC236}">
                <a16:creationId xmlns:a16="http://schemas.microsoft.com/office/drawing/2014/main" id="{B98180D2-E570-4DA9-BCD5-D5CDA9EBB31A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9414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95" grpId="0"/>
      <p:bldP spid="46109" grpId="0"/>
      <p:bldP spid="46110" grpId="0"/>
      <p:bldP spid="29" grpId="0"/>
      <p:bldP spid="30" grpId="0"/>
      <p:bldP spid="31" grpId="0"/>
      <p:bldP spid="32" grpId="0"/>
      <p:bldP spid="3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7091784" y="2295194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endParaRPr lang="en-US" sz="2400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612737" y="1011411"/>
            <a:ext cx="83915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the right-angled triangle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ABC,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if we wish to find the size of an acute angle we need to know the length of two sides</a:t>
            </a:r>
            <a:endParaRPr lang="en-GB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AutoShape 9"/>
          <p:cNvSpPr>
            <a:spLocks noChangeArrowheads="1"/>
          </p:cNvSpPr>
          <p:nvPr/>
        </p:nvSpPr>
        <p:spPr bwMode="auto">
          <a:xfrm>
            <a:off x="903889" y="2532842"/>
            <a:ext cx="2279127" cy="1227236"/>
          </a:xfrm>
          <a:prstGeom prst="rtTriangl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44314"/>
                  <a:invGamma/>
                </a:schemeClr>
              </a:gs>
            </a:gsLst>
            <a:lin ang="1890000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 sz="2400">
              <a:cs typeface="+mn-cs"/>
            </a:endParaRPr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903889" y="3472741"/>
            <a:ext cx="287338" cy="287337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32" name="Pie 31"/>
          <p:cNvSpPr/>
          <p:nvPr/>
        </p:nvSpPr>
        <p:spPr>
          <a:xfrm>
            <a:off x="491852" y="2115487"/>
            <a:ext cx="822960" cy="822960"/>
          </a:xfrm>
          <a:prstGeom prst="pie">
            <a:avLst>
              <a:gd name="adj1" fmla="val 1736855"/>
              <a:gd name="adj2" fmla="val 5404742"/>
            </a:avLst>
          </a:prstGeom>
          <a:solidFill>
            <a:srgbClr val="E2D7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80612" y="2046684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A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139194" y="3723896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B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18012" y="3733313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C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34" name="Text Box 17"/>
          <p:cNvSpPr txBox="1">
            <a:spLocks noChangeArrowheads="1"/>
          </p:cNvSpPr>
          <p:nvPr/>
        </p:nvSpPr>
        <p:spPr bwMode="auto">
          <a:xfrm>
            <a:off x="967624" y="2743928"/>
            <a:ext cx="3909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GB" sz="2400" b="1" i="1" dirty="0">
                <a:latin typeface="Symbol" panose="05050102010706020507" pitchFamily="18" charset="2"/>
              </a:rPr>
              <a:t>q</a:t>
            </a:r>
          </a:p>
        </p:txBody>
      </p:sp>
      <p:sp>
        <p:nvSpPr>
          <p:cNvPr id="80" name="Text Box 47"/>
          <p:cNvSpPr txBox="1">
            <a:spLocks noChangeArrowheads="1"/>
          </p:cNvSpPr>
          <p:nvPr/>
        </p:nvSpPr>
        <p:spPr bwMode="auto">
          <a:xfrm>
            <a:off x="4634444" y="2421766"/>
            <a:ext cx="8146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sin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endParaRPr lang="en-GB" dirty="0"/>
          </a:p>
        </p:txBody>
      </p:sp>
      <p:sp>
        <p:nvSpPr>
          <p:cNvPr id="84" name="Text Box 47"/>
          <p:cNvSpPr txBox="1">
            <a:spLocks noChangeArrowheads="1"/>
          </p:cNvSpPr>
          <p:nvPr/>
        </p:nvSpPr>
        <p:spPr bwMode="auto">
          <a:xfrm>
            <a:off x="5374891" y="2425265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79" name="Text Box 43"/>
          <p:cNvSpPr txBox="1">
            <a:spLocks noChangeArrowheads="1"/>
          </p:cNvSpPr>
          <p:nvPr/>
        </p:nvSpPr>
        <p:spPr bwMode="auto">
          <a:xfrm>
            <a:off x="1585288" y="3784571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a</a:t>
            </a:r>
          </a:p>
        </p:txBody>
      </p:sp>
      <p:sp>
        <p:nvSpPr>
          <p:cNvPr id="87" name="Text Box 32"/>
          <p:cNvSpPr txBox="1">
            <a:spLocks noChangeArrowheads="1"/>
          </p:cNvSpPr>
          <p:nvPr/>
        </p:nvSpPr>
        <p:spPr bwMode="auto">
          <a:xfrm>
            <a:off x="544114" y="3032214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dirty="0"/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/>
              <p:cNvSpPr txBox="1"/>
              <p:nvPr/>
            </p:nvSpPr>
            <p:spPr>
              <a:xfrm>
                <a:off x="5726418" y="2345181"/>
                <a:ext cx="270394" cy="6326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6418" y="2345181"/>
                <a:ext cx="270394" cy="63267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 Box 43"/>
          <p:cNvSpPr txBox="1">
            <a:spLocks noChangeArrowheads="1"/>
          </p:cNvSpPr>
          <p:nvPr/>
        </p:nvSpPr>
        <p:spPr bwMode="auto">
          <a:xfrm>
            <a:off x="1941476" y="2692391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c</a:t>
            </a:r>
          </a:p>
        </p:txBody>
      </p:sp>
      <p:sp>
        <p:nvSpPr>
          <p:cNvPr id="46" name="Text Box 47"/>
          <p:cNvSpPr txBox="1">
            <a:spLocks noChangeArrowheads="1"/>
          </p:cNvSpPr>
          <p:nvPr/>
        </p:nvSpPr>
        <p:spPr bwMode="auto">
          <a:xfrm>
            <a:off x="4604021" y="3877878"/>
            <a:ext cx="8996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cos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endParaRPr lang="en-GB" dirty="0"/>
          </a:p>
        </p:txBody>
      </p:sp>
      <p:sp>
        <p:nvSpPr>
          <p:cNvPr id="47" name="Text Box 47"/>
          <p:cNvSpPr txBox="1">
            <a:spLocks noChangeArrowheads="1"/>
          </p:cNvSpPr>
          <p:nvPr/>
        </p:nvSpPr>
        <p:spPr bwMode="auto">
          <a:xfrm>
            <a:off x="4619020" y="5204346"/>
            <a:ext cx="8483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tan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endParaRPr lang="en-GB" dirty="0"/>
          </a:p>
        </p:txBody>
      </p:sp>
      <p:sp>
        <p:nvSpPr>
          <p:cNvPr id="50" name="Text Box 47"/>
          <p:cNvSpPr txBox="1">
            <a:spLocks noChangeArrowheads="1"/>
          </p:cNvSpPr>
          <p:nvPr/>
        </p:nvSpPr>
        <p:spPr bwMode="auto">
          <a:xfrm>
            <a:off x="5455789" y="3919180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51" name="Text Box 47"/>
          <p:cNvSpPr txBox="1">
            <a:spLocks noChangeArrowheads="1"/>
          </p:cNvSpPr>
          <p:nvPr/>
        </p:nvSpPr>
        <p:spPr bwMode="auto">
          <a:xfrm>
            <a:off x="5467329" y="5240065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5800218" y="3771316"/>
                <a:ext cx="264816" cy="7014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0218" y="3771316"/>
                <a:ext cx="264816" cy="70141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5798483" y="5159093"/>
                <a:ext cx="270394" cy="6324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8483" y="5159093"/>
                <a:ext cx="270394" cy="63248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Rectangle 4"/>
          <p:cNvSpPr txBox="1">
            <a:spLocks noChangeArrowheads="1"/>
          </p:cNvSpPr>
          <p:nvPr/>
        </p:nvSpPr>
        <p:spPr>
          <a:xfrm>
            <a:off x="338137" y="-7200"/>
            <a:ext cx="7812741" cy="812711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altLang="en-US" sz="4000" dirty="0"/>
              <a:t>Finding angles</a:t>
            </a:r>
          </a:p>
        </p:txBody>
      </p:sp>
      <p:sp>
        <p:nvSpPr>
          <p:cNvPr id="2" name="Rectangle 1"/>
          <p:cNvSpPr/>
          <p:nvPr/>
        </p:nvSpPr>
        <p:spPr>
          <a:xfrm>
            <a:off x="4249437" y="2423490"/>
            <a:ext cx="5100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If</a:t>
            </a:r>
            <a:endParaRPr lang="en-GB" sz="2400" dirty="0"/>
          </a:p>
        </p:txBody>
      </p:sp>
      <p:sp>
        <p:nvSpPr>
          <p:cNvPr id="44" name="Text Box 47"/>
          <p:cNvSpPr txBox="1">
            <a:spLocks noChangeArrowheads="1"/>
          </p:cNvSpPr>
          <p:nvPr/>
        </p:nvSpPr>
        <p:spPr bwMode="auto">
          <a:xfrm>
            <a:off x="6930566" y="2421766"/>
            <a:ext cx="3353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endParaRPr lang="en-GB" dirty="0"/>
          </a:p>
        </p:txBody>
      </p:sp>
      <p:sp>
        <p:nvSpPr>
          <p:cNvPr id="48" name="Text Box 47"/>
          <p:cNvSpPr txBox="1">
            <a:spLocks noChangeArrowheads="1"/>
          </p:cNvSpPr>
          <p:nvPr/>
        </p:nvSpPr>
        <p:spPr bwMode="auto">
          <a:xfrm>
            <a:off x="7257824" y="2425265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7609351" y="2345181"/>
                <a:ext cx="1083053" cy="5527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2400" dirty="0"/>
                  <a:t>sin</a:t>
                </a:r>
                <a:r>
                  <a:rPr lang="en-GB" sz="2400" baseline="30000" dirty="0"/>
                  <a:t>-1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den>
                        </m:f>
                      </m:e>
                    </m:d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9351" y="2345181"/>
                <a:ext cx="1083053" cy="552715"/>
              </a:xfrm>
              <a:prstGeom prst="rect">
                <a:avLst/>
              </a:prstGeom>
              <a:blipFill rotWithShape="0">
                <a:blip r:embed="rId6"/>
                <a:stretch>
                  <a:fillRect l="-16854"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Rectangle 60"/>
          <p:cNvSpPr/>
          <p:nvPr/>
        </p:nvSpPr>
        <p:spPr>
          <a:xfrm>
            <a:off x="6132370" y="2423490"/>
            <a:ext cx="8370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then</a:t>
            </a:r>
            <a:endParaRPr lang="en-GB" sz="2400" dirty="0"/>
          </a:p>
        </p:txBody>
      </p:sp>
      <p:sp>
        <p:nvSpPr>
          <p:cNvPr id="69" name="Rectangle 68"/>
          <p:cNvSpPr/>
          <p:nvPr/>
        </p:nvSpPr>
        <p:spPr>
          <a:xfrm>
            <a:off x="4249437" y="3865137"/>
            <a:ext cx="5100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If</a:t>
            </a:r>
            <a:endParaRPr lang="en-GB" sz="2400" dirty="0"/>
          </a:p>
        </p:txBody>
      </p:sp>
      <p:sp>
        <p:nvSpPr>
          <p:cNvPr id="70" name="Text Box 47"/>
          <p:cNvSpPr txBox="1">
            <a:spLocks noChangeArrowheads="1"/>
          </p:cNvSpPr>
          <p:nvPr/>
        </p:nvSpPr>
        <p:spPr bwMode="auto">
          <a:xfrm>
            <a:off x="6930566" y="3863413"/>
            <a:ext cx="3353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endParaRPr lang="en-GB" dirty="0"/>
          </a:p>
        </p:txBody>
      </p:sp>
      <p:sp>
        <p:nvSpPr>
          <p:cNvPr id="71" name="Text Box 47"/>
          <p:cNvSpPr txBox="1">
            <a:spLocks noChangeArrowheads="1"/>
          </p:cNvSpPr>
          <p:nvPr/>
        </p:nvSpPr>
        <p:spPr bwMode="auto">
          <a:xfrm>
            <a:off x="7257824" y="3866912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7609351" y="3786828"/>
                <a:ext cx="1168012" cy="5527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2400" dirty="0"/>
                  <a:t>cos</a:t>
                </a:r>
                <a:r>
                  <a:rPr lang="en-GB" sz="2400" baseline="30000" dirty="0"/>
                  <a:t>-1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num>
                          <m:den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den>
                        </m:f>
                      </m:e>
                    </m:d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9351" y="3786828"/>
                <a:ext cx="1168012" cy="552715"/>
              </a:xfrm>
              <a:prstGeom prst="rect">
                <a:avLst/>
              </a:prstGeom>
              <a:blipFill rotWithShape="0">
                <a:blip r:embed="rId7"/>
                <a:stretch>
                  <a:fillRect l="-15625" b="-175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Rectangle 73"/>
          <p:cNvSpPr/>
          <p:nvPr/>
        </p:nvSpPr>
        <p:spPr>
          <a:xfrm>
            <a:off x="6132370" y="3865137"/>
            <a:ext cx="8370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then</a:t>
            </a:r>
            <a:endParaRPr lang="en-GB" sz="2400" dirty="0"/>
          </a:p>
        </p:txBody>
      </p:sp>
      <p:sp>
        <p:nvSpPr>
          <p:cNvPr id="75" name="Rectangle 74"/>
          <p:cNvSpPr/>
          <p:nvPr/>
        </p:nvSpPr>
        <p:spPr>
          <a:xfrm>
            <a:off x="4246656" y="5191605"/>
            <a:ext cx="5100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If</a:t>
            </a:r>
            <a:endParaRPr lang="en-GB" sz="2400" dirty="0"/>
          </a:p>
        </p:txBody>
      </p:sp>
      <p:sp>
        <p:nvSpPr>
          <p:cNvPr id="76" name="Text Box 47"/>
          <p:cNvSpPr txBox="1">
            <a:spLocks noChangeArrowheads="1"/>
          </p:cNvSpPr>
          <p:nvPr/>
        </p:nvSpPr>
        <p:spPr bwMode="auto">
          <a:xfrm>
            <a:off x="6927785" y="5189881"/>
            <a:ext cx="3353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endParaRPr lang="en-GB" dirty="0"/>
          </a:p>
        </p:txBody>
      </p:sp>
      <p:sp>
        <p:nvSpPr>
          <p:cNvPr id="77" name="Text Box 47"/>
          <p:cNvSpPr txBox="1">
            <a:spLocks noChangeArrowheads="1"/>
          </p:cNvSpPr>
          <p:nvPr/>
        </p:nvSpPr>
        <p:spPr bwMode="auto">
          <a:xfrm>
            <a:off x="7255043" y="5193380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7606570" y="5113296"/>
                <a:ext cx="1150380" cy="5527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2400" dirty="0"/>
                  <a:t>tan</a:t>
                </a:r>
                <a:r>
                  <a:rPr lang="en-GB" sz="2400" baseline="30000" dirty="0"/>
                  <a:t>-1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den>
                        </m:f>
                      </m:e>
                    </m:d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6570" y="5113296"/>
                <a:ext cx="1150380" cy="552715"/>
              </a:xfrm>
              <a:prstGeom prst="rect">
                <a:avLst/>
              </a:prstGeom>
              <a:blipFill rotWithShape="0">
                <a:blip r:embed="rId8"/>
                <a:stretch>
                  <a:fillRect l="-16402"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" name="Rectangle 80"/>
          <p:cNvSpPr/>
          <p:nvPr/>
        </p:nvSpPr>
        <p:spPr>
          <a:xfrm>
            <a:off x="6129589" y="5191605"/>
            <a:ext cx="8370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then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Rectangle 81"/>
              <p:cNvSpPr/>
              <p:nvPr/>
            </p:nvSpPr>
            <p:spPr>
              <a:xfrm>
                <a:off x="3419728" y="3081300"/>
                <a:ext cx="5174606" cy="5865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Which reads the angle with a sine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𝑐</m:t>
                        </m:r>
                      </m:den>
                    </m:f>
                  </m:oMath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2" name="Rectangle 8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728" y="3081300"/>
                <a:ext cx="5174606" cy="586571"/>
              </a:xfrm>
              <a:prstGeom prst="rect">
                <a:avLst/>
              </a:prstGeom>
              <a:blipFill rotWithShape="0">
                <a:blip r:embed="rId9"/>
                <a:stretch>
                  <a:fillRect l="-1885" t="-1031" b="-82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Rectangle 82"/>
              <p:cNvSpPr/>
              <p:nvPr/>
            </p:nvSpPr>
            <p:spPr>
              <a:xfrm>
                <a:off x="3419728" y="4522225"/>
                <a:ext cx="5412957" cy="6242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Which reads the angle with a cosine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𝑐</m:t>
                        </m:r>
                      </m:den>
                    </m:f>
                  </m:oMath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3" name="Rectangle 8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728" y="4522225"/>
                <a:ext cx="5412957" cy="624273"/>
              </a:xfrm>
              <a:prstGeom prst="rect">
                <a:avLst/>
              </a:prstGeom>
              <a:blipFill rotWithShape="0">
                <a:blip r:embed="rId10"/>
                <a:stretch>
                  <a:fillRect l="-1802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Rectangle 84"/>
              <p:cNvSpPr/>
              <p:nvPr/>
            </p:nvSpPr>
            <p:spPr>
              <a:xfrm>
                <a:off x="3419872" y="5829307"/>
                <a:ext cx="5720133" cy="6242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Which reads the angle with a tangent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𝑐</m:t>
                        </m:r>
                      </m:den>
                    </m:f>
                  </m:oMath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5" name="Rectangle 8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5829307"/>
                <a:ext cx="5720133" cy="624273"/>
              </a:xfrm>
              <a:prstGeom prst="rect">
                <a:avLst/>
              </a:prstGeom>
              <a:blipFill rotWithShape="0">
                <a:blip r:embed="rId11"/>
                <a:stretch>
                  <a:fillRect l="-1599" b="-77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Rectangle 53">
            <a:hlinkClick r:id="rId12"/>
            <a:extLst>
              <a:ext uri="{FF2B5EF4-FFF2-40B4-BE49-F238E27FC236}">
                <a16:creationId xmlns:a16="http://schemas.microsoft.com/office/drawing/2014/main" id="{3E7FA0C1-AB81-499E-B671-CC806A3F6D85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>
            <a:hlinkClick r:id="rId12"/>
            <a:extLst>
              <a:ext uri="{FF2B5EF4-FFF2-40B4-BE49-F238E27FC236}">
                <a16:creationId xmlns:a16="http://schemas.microsoft.com/office/drawing/2014/main" id="{C171A7E8-220D-457A-91B3-CF724F8C337E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4348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/>
      <p:bldP spid="84" grpId="0"/>
      <p:bldP spid="90" grpId="0"/>
      <p:bldP spid="46" grpId="0"/>
      <p:bldP spid="47" grpId="0"/>
      <p:bldP spid="50" grpId="0"/>
      <p:bldP spid="51" grpId="0"/>
      <p:bldP spid="52" grpId="0"/>
      <p:bldP spid="53" grpId="0"/>
      <p:bldP spid="2" grpId="0"/>
      <p:bldP spid="44" grpId="0"/>
      <p:bldP spid="48" grpId="0"/>
      <p:bldP spid="49" grpId="0"/>
      <p:bldP spid="61" grpId="0"/>
      <p:bldP spid="69" grpId="0"/>
      <p:bldP spid="70" grpId="0"/>
      <p:bldP spid="71" grpId="0"/>
      <p:bldP spid="73" grpId="0"/>
      <p:bldP spid="74" grpId="0"/>
      <p:bldP spid="75" grpId="0"/>
      <p:bldP spid="76" grpId="0"/>
      <p:bldP spid="77" grpId="0"/>
      <p:bldP spid="78" grpId="0"/>
      <p:bldP spid="81" grpId="0"/>
      <p:bldP spid="82" grpId="0"/>
      <p:bldP spid="83" grpId="0"/>
      <p:bldP spid="8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38137" y="-7200"/>
            <a:ext cx="7812741" cy="812711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dirty="0"/>
              <a:t>Finding angles</a:t>
            </a:r>
          </a:p>
        </p:txBody>
      </p:sp>
      <p:sp>
        <p:nvSpPr>
          <p:cNvPr id="47117" name="Text Box 13"/>
          <p:cNvSpPr txBox="1">
            <a:spLocks noChangeArrowheads="1"/>
          </p:cNvSpPr>
          <p:nvPr/>
        </p:nvSpPr>
        <p:spPr bwMode="auto">
          <a:xfrm>
            <a:off x="144465" y="2967040"/>
            <a:ext cx="88915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We are given the lengths of the sides </a:t>
            </a:r>
            <a:r>
              <a:rPr lang="en-GB" altLang="en-US" b="1" dirty="0">
                <a:solidFill>
                  <a:srgbClr val="FF6600"/>
                </a:solidFill>
              </a:rPr>
              <a:t>opposite</a:t>
            </a:r>
            <a:r>
              <a:rPr lang="en-GB" altLang="en-US" dirty="0"/>
              <a:t> and </a:t>
            </a:r>
            <a:r>
              <a:rPr lang="en-GB" altLang="en-US" b="1" dirty="0">
                <a:solidFill>
                  <a:srgbClr val="FF6600"/>
                </a:solidFill>
              </a:rPr>
              <a:t>hypotenuse</a:t>
            </a:r>
            <a:r>
              <a:rPr lang="en-GB" altLang="en-US" dirty="0"/>
              <a:t>, so we use:</a:t>
            </a: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3203576" y="3692522"/>
            <a:ext cx="3048001" cy="893761"/>
            <a:chOff x="2880" y="1767"/>
            <a:chExt cx="1920" cy="563"/>
          </a:xfrm>
        </p:grpSpPr>
        <p:sp>
          <p:nvSpPr>
            <p:cNvPr id="43031" name="Text Box 15"/>
            <p:cNvSpPr txBox="1">
              <a:spLocks noChangeArrowheads="1"/>
            </p:cNvSpPr>
            <p:nvPr/>
          </p:nvSpPr>
          <p:spPr bwMode="auto">
            <a:xfrm>
              <a:off x="2880" y="1907"/>
              <a:ext cx="72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dirty="0">
                  <a:solidFill>
                    <a:schemeClr val="tx1"/>
                  </a:solidFill>
                </a:rPr>
                <a:t>sin </a:t>
              </a:r>
              <a:r>
                <a:rPr lang="en-GB" altLang="en-US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  <a:r>
                <a:rPr lang="en-GB" alt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GB" altLang="en-US" dirty="0">
                  <a:solidFill>
                    <a:schemeClr val="tx1"/>
                  </a:solidFill>
                  <a:cs typeface="Times New Roman" panose="02020603050405020304" pitchFamily="18" charset="0"/>
                </a:rPr>
                <a:t>=</a:t>
              </a:r>
              <a:endParaRPr lang="en-GB" alt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43032" name="Group 28"/>
            <p:cNvGrpSpPr>
              <a:grpSpLocks/>
            </p:cNvGrpSpPr>
            <p:nvPr/>
          </p:nvGrpSpPr>
          <p:grpSpPr bwMode="auto">
            <a:xfrm>
              <a:off x="3648" y="1767"/>
              <a:ext cx="1152" cy="563"/>
              <a:chOff x="3699" y="2512"/>
              <a:chExt cx="1152" cy="563"/>
            </a:xfrm>
          </p:grpSpPr>
          <p:sp>
            <p:nvSpPr>
              <p:cNvPr id="43033" name="Text Box 17"/>
              <p:cNvSpPr txBox="1">
                <a:spLocks noChangeArrowheads="1"/>
              </p:cNvSpPr>
              <p:nvPr/>
            </p:nvSpPr>
            <p:spPr bwMode="auto">
              <a:xfrm>
                <a:off x="3835" y="2512"/>
                <a:ext cx="84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 dirty="0">
                    <a:solidFill>
                      <a:schemeClr val="tx1"/>
                    </a:solidFill>
                  </a:rPr>
                  <a:t>opposite</a:t>
                </a:r>
              </a:p>
            </p:txBody>
          </p:sp>
          <p:sp>
            <p:nvSpPr>
              <p:cNvPr id="43034" name="Line 18"/>
              <p:cNvSpPr>
                <a:spLocks noChangeShapeType="1"/>
              </p:cNvSpPr>
              <p:nvPr/>
            </p:nvSpPr>
            <p:spPr bwMode="auto">
              <a:xfrm>
                <a:off x="3699" y="2797"/>
                <a:ext cx="115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035" name="Text Box 19"/>
              <p:cNvSpPr txBox="1">
                <a:spLocks noChangeArrowheads="1"/>
              </p:cNvSpPr>
              <p:nvPr/>
            </p:nvSpPr>
            <p:spPr bwMode="auto">
              <a:xfrm>
                <a:off x="3704" y="2784"/>
                <a:ext cx="1120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 dirty="0">
                    <a:solidFill>
                      <a:schemeClr val="tx1"/>
                    </a:solidFill>
                  </a:rPr>
                  <a:t>hypotenuse</a:t>
                </a:r>
              </a:p>
            </p:txBody>
          </p:sp>
        </p:grp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3279778" y="4608510"/>
            <a:ext cx="1579563" cy="879474"/>
            <a:chOff x="2928" y="3040"/>
            <a:chExt cx="995" cy="554"/>
          </a:xfrm>
        </p:grpSpPr>
        <p:sp>
          <p:nvSpPr>
            <p:cNvPr id="43026" name="Text Box 21"/>
            <p:cNvSpPr txBox="1">
              <a:spLocks noChangeArrowheads="1"/>
            </p:cNvSpPr>
            <p:nvPr/>
          </p:nvSpPr>
          <p:spPr bwMode="auto">
            <a:xfrm>
              <a:off x="2928" y="3173"/>
              <a:ext cx="67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dirty="0">
                  <a:solidFill>
                    <a:schemeClr val="tx1"/>
                  </a:solidFill>
                </a:rPr>
                <a:t>sin </a:t>
              </a:r>
              <a:r>
                <a:rPr lang="en-GB" altLang="en-US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  <a:r>
                <a:rPr lang="en-GB" alt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GB" altLang="en-US" dirty="0">
                  <a:solidFill>
                    <a:schemeClr val="tx1"/>
                  </a:solidFill>
                  <a:cs typeface="Times New Roman" panose="02020603050405020304" pitchFamily="18" charset="0"/>
                </a:rPr>
                <a:t>=</a:t>
              </a:r>
            </a:p>
          </p:txBody>
        </p:sp>
        <p:grpSp>
          <p:nvGrpSpPr>
            <p:cNvPr id="43027" name="Group 30"/>
            <p:cNvGrpSpPr>
              <a:grpSpLocks/>
            </p:cNvGrpSpPr>
            <p:nvPr/>
          </p:nvGrpSpPr>
          <p:grpSpPr bwMode="auto">
            <a:xfrm>
              <a:off x="3591" y="3040"/>
              <a:ext cx="332" cy="554"/>
              <a:chOff x="3591" y="3040"/>
              <a:chExt cx="332" cy="554"/>
            </a:xfrm>
          </p:grpSpPr>
          <p:sp>
            <p:nvSpPr>
              <p:cNvPr id="43028" name="Text Box 23"/>
              <p:cNvSpPr txBox="1">
                <a:spLocks noChangeArrowheads="1"/>
              </p:cNvSpPr>
              <p:nvPr/>
            </p:nvSpPr>
            <p:spPr bwMode="auto">
              <a:xfrm>
                <a:off x="3591" y="3040"/>
                <a:ext cx="318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 dirty="0">
                    <a:solidFill>
                      <a:schemeClr val="tx1"/>
                    </a:solidFill>
                  </a:rPr>
                  <a:t>11</a:t>
                </a:r>
              </a:p>
            </p:txBody>
          </p:sp>
          <p:sp>
            <p:nvSpPr>
              <p:cNvPr id="43029" name="Line 24"/>
              <p:cNvSpPr>
                <a:spLocks noChangeShapeType="1"/>
              </p:cNvSpPr>
              <p:nvPr/>
            </p:nvSpPr>
            <p:spPr bwMode="auto">
              <a:xfrm>
                <a:off x="3631" y="3316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030" name="Text Box 25"/>
              <p:cNvSpPr txBox="1">
                <a:spLocks noChangeArrowheads="1"/>
              </p:cNvSpPr>
              <p:nvPr/>
            </p:nvSpPr>
            <p:spPr bwMode="auto">
              <a:xfrm>
                <a:off x="3591" y="3303"/>
                <a:ext cx="332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 dirty="0">
                    <a:solidFill>
                      <a:schemeClr val="tx1"/>
                    </a:solidFill>
                  </a:rPr>
                  <a:t>13</a:t>
                </a:r>
              </a:p>
            </p:txBody>
          </p:sp>
        </p:grpSp>
      </p:grpSp>
      <p:sp>
        <p:nvSpPr>
          <p:cNvPr id="47131" name="Text Box 27"/>
          <p:cNvSpPr txBox="1">
            <a:spLocks noChangeArrowheads="1"/>
          </p:cNvSpPr>
          <p:nvPr/>
        </p:nvSpPr>
        <p:spPr bwMode="auto">
          <a:xfrm>
            <a:off x="3788801" y="6205539"/>
            <a:ext cx="30380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θ </a:t>
            </a:r>
            <a:r>
              <a:rPr lang="en-GB" altLang="en-US" dirty="0">
                <a:solidFill>
                  <a:schemeClr val="tx1"/>
                </a:solidFill>
              </a:rPr>
              <a:t>=</a:t>
            </a:r>
            <a:r>
              <a:rPr lang="en-GB" altLang="en-US" b="1" dirty="0">
                <a:solidFill>
                  <a:srgbClr val="FF6600"/>
                </a:solidFill>
              </a:rPr>
              <a:t> 57.80° (to 2 </a:t>
            </a:r>
            <a:r>
              <a:rPr lang="en-GB" altLang="en-US" b="1" dirty="0" err="1">
                <a:solidFill>
                  <a:srgbClr val="FF6600"/>
                </a:solidFill>
              </a:rPr>
              <a:t>d.p.</a:t>
            </a:r>
            <a:r>
              <a:rPr lang="en-GB" altLang="en-US" b="1" dirty="0">
                <a:solidFill>
                  <a:srgbClr val="FF6600"/>
                </a:solidFill>
              </a:rPr>
              <a:t>)</a:t>
            </a:r>
          </a:p>
        </p:txBody>
      </p:sp>
      <p:grpSp>
        <p:nvGrpSpPr>
          <p:cNvPr id="43017" name="Group 35"/>
          <p:cNvGrpSpPr>
            <a:grpSpLocks/>
          </p:cNvGrpSpPr>
          <p:nvPr/>
        </p:nvGrpSpPr>
        <p:grpSpPr bwMode="auto">
          <a:xfrm>
            <a:off x="1071563" y="836613"/>
            <a:ext cx="2779713" cy="2406650"/>
            <a:chOff x="496" y="524"/>
            <a:chExt cx="1751" cy="1516"/>
          </a:xfrm>
        </p:grpSpPr>
        <p:sp>
          <p:nvSpPr>
            <p:cNvPr id="43020" name="AutoShape 6"/>
            <p:cNvSpPr>
              <a:spLocks noChangeArrowheads="1"/>
            </p:cNvSpPr>
            <p:nvPr/>
          </p:nvSpPr>
          <p:spPr bwMode="auto">
            <a:xfrm rot="5400000">
              <a:off x="951" y="526"/>
              <a:ext cx="1056" cy="1536"/>
            </a:xfrm>
            <a:prstGeom prst="rtTriangl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3021" name="Text Box 7"/>
            <p:cNvSpPr txBox="1">
              <a:spLocks noChangeArrowheads="1"/>
            </p:cNvSpPr>
            <p:nvPr/>
          </p:nvSpPr>
          <p:spPr bwMode="auto">
            <a:xfrm flipH="1">
              <a:off x="738" y="1399"/>
              <a:ext cx="19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18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  <a:endParaRPr lang="en-GB" altLang="en-US" sz="1800" b="1" i="1">
                <a:latin typeface="Times New Roman" panose="02020603050405020304" pitchFamily="18" charset="0"/>
              </a:endParaRPr>
            </a:p>
          </p:txBody>
        </p:sp>
        <p:sp>
          <p:nvSpPr>
            <p:cNvPr id="43022" name="PubPieSlice"/>
            <p:cNvSpPr>
              <a:spLocks noEditPoints="1" noChangeArrowheads="1"/>
            </p:cNvSpPr>
            <p:nvPr/>
          </p:nvSpPr>
          <p:spPr bwMode="auto">
            <a:xfrm rot="10800000" flipV="1">
              <a:off x="496" y="1609"/>
              <a:ext cx="431" cy="431"/>
            </a:xfrm>
            <a:custGeom>
              <a:avLst/>
              <a:gdLst>
                <a:gd name="T0" fmla="*/ 215 w 21600"/>
                <a:gd name="T1" fmla="*/ 0 h 21600"/>
                <a:gd name="T2" fmla="*/ 216 w 21600"/>
                <a:gd name="T3" fmla="*/ 216 h 21600"/>
                <a:gd name="T4" fmla="*/ 41 w 21600"/>
                <a:gd name="T5" fmla="*/ 88 h 21600"/>
                <a:gd name="T6" fmla="*/ 0 60000 65536"/>
                <a:gd name="T7" fmla="*/ 0 60000 65536"/>
                <a:gd name="T8" fmla="*/ 0 60000 65536"/>
                <a:gd name="T9" fmla="*/ 3157 w 21600"/>
                <a:gd name="T10" fmla="*/ 3157 h 21600"/>
                <a:gd name="T11" fmla="*/ 18443 w 21600"/>
                <a:gd name="T12" fmla="*/ 18443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>
                  <a:moveTo>
                    <a:pt x="10781" y="0"/>
                  </a:moveTo>
                  <a:cubicBezTo>
                    <a:pt x="7340" y="6"/>
                    <a:pt x="4107" y="1651"/>
                    <a:pt x="2078" y="4430"/>
                  </a:cubicBezTo>
                  <a:lnTo>
                    <a:pt x="10800" y="10800"/>
                  </a:lnTo>
                  <a:close/>
                </a:path>
              </a:pathLst>
            </a:cu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3023" name="Rectangle 9"/>
            <p:cNvSpPr>
              <a:spLocks noChangeArrowheads="1"/>
            </p:cNvSpPr>
            <p:nvPr/>
          </p:nvSpPr>
          <p:spPr bwMode="auto">
            <a:xfrm flipH="1" flipV="1">
              <a:off x="711" y="766"/>
              <a:ext cx="144" cy="14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3024" name="Text Box 11"/>
            <p:cNvSpPr txBox="1">
              <a:spLocks noChangeArrowheads="1"/>
            </p:cNvSpPr>
            <p:nvPr/>
          </p:nvSpPr>
          <p:spPr bwMode="auto">
            <a:xfrm flipH="1">
              <a:off x="1443" y="1297"/>
              <a:ext cx="52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1800" b="1" dirty="0"/>
                <a:t>13 cm</a:t>
              </a:r>
            </a:p>
          </p:txBody>
        </p:sp>
        <p:sp>
          <p:nvSpPr>
            <p:cNvPr id="43025" name="Text Box 29"/>
            <p:cNvSpPr txBox="1">
              <a:spLocks noChangeArrowheads="1"/>
            </p:cNvSpPr>
            <p:nvPr/>
          </p:nvSpPr>
          <p:spPr bwMode="auto">
            <a:xfrm flipH="1">
              <a:off x="1189" y="524"/>
              <a:ext cx="52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1800" b="1" dirty="0"/>
                <a:t>11 cm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7136" name="Text Box 32"/>
              <p:cNvSpPr txBox="1">
                <a:spLocks noChangeArrowheads="1"/>
              </p:cNvSpPr>
              <p:nvPr/>
            </p:nvSpPr>
            <p:spPr bwMode="auto">
              <a:xfrm>
                <a:off x="3784602" y="5510213"/>
                <a:ext cx="1860189" cy="6450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θ </a:t>
                </a:r>
                <a:r>
                  <a:rPr lang="en-GB" altLang="en-US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= </a:t>
                </a:r>
                <a:r>
                  <a:rPr lang="en-GB" altLang="en-US" dirty="0">
                    <a:solidFill>
                      <a:schemeClr val="tx1"/>
                    </a:solidFill>
                  </a:rPr>
                  <a:t>sin</a:t>
                </a:r>
                <a:r>
                  <a:rPr lang="en-GB" altLang="en-US" baseline="30000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–1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11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13</m:t>
                            </m:r>
                          </m:den>
                        </m:f>
                      </m:e>
                    </m:d>
                  </m:oMath>
                </a14:m>
                <a:endParaRPr lang="en-US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7136" name="Text 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84602" y="5510213"/>
                <a:ext cx="1860189" cy="645048"/>
              </a:xfrm>
              <a:prstGeom prst="rect">
                <a:avLst/>
              </a:prstGeom>
              <a:blipFill rotWithShape="0">
                <a:blip r:embed="rId3"/>
                <a:stretch>
                  <a:fillRect l="-5246" b="-660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019" name="Text Box 36"/>
          <p:cNvSpPr txBox="1">
            <a:spLocks noChangeArrowheads="1"/>
          </p:cNvSpPr>
          <p:nvPr/>
        </p:nvSpPr>
        <p:spPr bwMode="auto">
          <a:xfrm>
            <a:off x="4067175" y="1863727"/>
            <a:ext cx="3818674" cy="46166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Find </a:t>
            </a:r>
            <a:r>
              <a:rPr lang="el-GR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dirty="0"/>
              <a:t>to 2 decimal places.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310657" y="2178199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h</a:t>
            </a:r>
            <a:endParaRPr lang="en-GB" sz="2400" dirty="0"/>
          </a:p>
        </p:txBody>
      </p:sp>
      <p:sp>
        <p:nvSpPr>
          <p:cNvPr id="27" name="Rectangle 26"/>
          <p:cNvSpPr/>
          <p:nvPr/>
        </p:nvSpPr>
        <p:spPr>
          <a:xfrm>
            <a:off x="1755777" y="759123"/>
            <a:ext cx="3465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o</a:t>
            </a:r>
            <a:endParaRPr lang="en-GB" sz="2400" dirty="0"/>
          </a:p>
        </p:txBody>
      </p:sp>
      <p:sp>
        <p:nvSpPr>
          <p:cNvPr id="28" name="Text Box 17"/>
          <p:cNvSpPr txBox="1">
            <a:spLocks noChangeArrowheads="1"/>
          </p:cNvSpPr>
          <p:nvPr/>
        </p:nvSpPr>
        <p:spPr bwMode="auto">
          <a:xfrm>
            <a:off x="3998913" y="2443714"/>
            <a:ext cx="42454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chemeClr val="tx1"/>
                </a:solidFill>
              </a:rPr>
              <a:t>First label the given sides</a:t>
            </a:r>
          </a:p>
        </p:txBody>
      </p:sp>
      <p:sp>
        <p:nvSpPr>
          <p:cNvPr id="29" name="Rectangle 28">
            <a:hlinkClick r:id="rId4"/>
            <a:extLst>
              <a:ext uri="{FF2B5EF4-FFF2-40B4-BE49-F238E27FC236}">
                <a16:creationId xmlns:a16="http://schemas.microsoft.com/office/drawing/2014/main" id="{F69BB41B-6602-45C9-A304-E54E92713F2F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hlinkClick r:id="rId4"/>
            <a:extLst>
              <a:ext uri="{FF2B5EF4-FFF2-40B4-BE49-F238E27FC236}">
                <a16:creationId xmlns:a16="http://schemas.microsoft.com/office/drawing/2014/main" id="{C1C9884C-2E47-445E-9CB3-93A0D4CA92B7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007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7" grpId="0"/>
      <p:bldP spid="47131" grpId="0"/>
      <p:bldP spid="47136" grpId="0"/>
      <p:bldP spid="26" grpId="0"/>
      <p:bldP spid="27" grpId="0"/>
      <p:bldP spid="2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38137" y="-7200"/>
            <a:ext cx="7812741" cy="812711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dirty="0"/>
              <a:t>Finding angles</a:t>
            </a:r>
          </a:p>
        </p:txBody>
      </p:sp>
      <p:sp>
        <p:nvSpPr>
          <p:cNvPr id="47117" name="Text Box 13"/>
          <p:cNvSpPr txBox="1">
            <a:spLocks noChangeArrowheads="1"/>
          </p:cNvSpPr>
          <p:nvPr/>
        </p:nvSpPr>
        <p:spPr bwMode="auto">
          <a:xfrm>
            <a:off x="144465" y="2967040"/>
            <a:ext cx="88915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We are given the lengths of the sides </a:t>
            </a:r>
            <a:r>
              <a:rPr lang="en-GB" altLang="en-US" b="1" dirty="0">
                <a:solidFill>
                  <a:srgbClr val="FF6600"/>
                </a:solidFill>
              </a:rPr>
              <a:t>adjacent</a:t>
            </a:r>
            <a:r>
              <a:rPr lang="en-GB" altLang="en-US" dirty="0"/>
              <a:t> and </a:t>
            </a:r>
            <a:r>
              <a:rPr lang="en-GB" altLang="en-US" b="1" dirty="0">
                <a:solidFill>
                  <a:srgbClr val="FF6600"/>
                </a:solidFill>
              </a:rPr>
              <a:t>hypotenuse</a:t>
            </a:r>
            <a:r>
              <a:rPr lang="en-GB" altLang="en-US" dirty="0"/>
              <a:t>, so we use:</a:t>
            </a: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3203577" y="3689347"/>
            <a:ext cx="3005139" cy="896936"/>
            <a:chOff x="2880" y="1765"/>
            <a:chExt cx="1893" cy="565"/>
          </a:xfrm>
        </p:grpSpPr>
        <p:sp>
          <p:nvSpPr>
            <p:cNvPr id="43031" name="Text Box 15"/>
            <p:cNvSpPr txBox="1">
              <a:spLocks noChangeArrowheads="1"/>
            </p:cNvSpPr>
            <p:nvPr/>
          </p:nvSpPr>
          <p:spPr bwMode="auto">
            <a:xfrm>
              <a:off x="2880" y="1907"/>
              <a:ext cx="77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dirty="0">
                  <a:solidFill>
                    <a:schemeClr val="tx1"/>
                  </a:solidFill>
                </a:rPr>
                <a:t>cos </a:t>
              </a:r>
              <a:r>
                <a:rPr lang="en-GB" altLang="en-US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  <a:r>
                <a:rPr lang="en-GB" alt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GB" altLang="en-US" dirty="0">
                  <a:solidFill>
                    <a:schemeClr val="tx1"/>
                  </a:solidFill>
                  <a:cs typeface="Times New Roman" panose="02020603050405020304" pitchFamily="18" charset="0"/>
                </a:rPr>
                <a:t>=</a:t>
              </a:r>
              <a:endParaRPr lang="en-GB" alt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43032" name="Group 28"/>
            <p:cNvGrpSpPr>
              <a:grpSpLocks/>
            </p:cNvGrpSpPr>
            <p:nvPr/>
          </p:nvGrpSpPr>
          <p:grpSpPr bwMode="auto">
            <a:xfrm>
              <a:off x="3648" y="1765"/>
              <a:ext cx="1125" cy="565"/>
              <a:chOff x="3699" y="2510"/>
              <a:chExt cx="1125" cy="565"/>
            </a:xfrm>
          </p:grpSpPr>
          <p:sp>
            <p:nvSpPr>
              <p:cNvPr id="43033" name="Text Box 17"/>
              <p:cNvSpPr txBox="1">
                <a:spLocks noChangeArrowheads="1"/>
              </p:cNvSpPr>
              <p:nvPr/>
            </p:nvSpPr>
            <p:spPr bwMode="auto">
              <a:xfrm>
                <a:off x="3796" y="2510"/>
                <a:ext cx="84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 dirty="0">
                    <a:solidFill>
                      <a:schemeClr val="tx1"/>
                    </a:solidFill>
                  </a:rPr>
                  <a:t>adjacent</a:t>
                </a:r>
              </a:p>
            </p:txBody>
          </p:sp>
          <p:sp>
            <p:nvSpPr>
              <p:cNvPr id="43034" name="Line 18"/>
              <p:cNvSpPr>
                <a:spLocks noChangeShapeType="1"/>
              </p:cNvSpPr>
              <p:nvPr/>
            </p:nvSpPr>
            <p:spPr bwMode="auto">
              <a:xfrm>
                <a:off x="3699" y="2797"/>
                <a:ext cx="103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035" name="Text Box 19"/>
              <p:cNvSpPr txBox="1">
                <a:spLocks noChangeArrowheads="1"/>
              </p:cNvSpPr>
              <p:nvPr/>
            </p:nvSpPr>
            <p:spPr bwMode="auto">
              <a:xfrm>
                <a:off x="3704" y="2784"/>
                <a:ext cx="1120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 dirty="0">
                    <a:solidFill>
                      <a:schemeClr val="tx1"/>
                    </a:solidFill>
                  </a:rPr>
                  <a:t>hypotenuse</a:t>
                </a:r>
              </a:p>
            </p:txBody>
          </p:sp>
        </p:grp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3279777" y="4608513"/>
            <a:ext cx="1497013" cy="874712"/>
            <a:chOff x="2928" y="3040"/>
            <a:chExt cx="943" cy="551"/>
          </a:xfrm>
        </p:grpSpPr>
        <p:sp>
          <p:nvSpPr>
            <p:cNvPr id="43026" name="Text Box 21"/>
            <p:cNvSpPr txBox="1">
              <a:spLocks noChangeArrowheads="1"/>
            </p:cNvSpPr>
            <p:nvPr/>
          </p:nvSpPr>
          <p:spPr bwMode="auto">
            <a:xfrm>
              <a:off x="2928" y="3173"/>
              <a:ext cx="72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dirty="0">
                  <a:solidFill>
                    <a:schemeClr val="tx1"/>
                  </a:solidFill>
                </a:rPr>
                <a:t>cos </a:t>
              </a:r>
              <a:r>
                <a:rPr lang="en-GB" altLang="en-US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  <a:r>
                <a:rPr lang="en-GB" alt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GB" altLang="en-US" dirty="0">
                  <a:solidFill>
                    <a:schemeClr val="tx1"/>
                  </a:solidFill>
                  <a:cs typeface="Times New Roman" panose="02020603050405020304" pitchFamily="18" charset="0"/>
                </a:rPr>
                <a:t>=</a:t>
              </a:r>
            </a:p>
          </p:txBody>
        </p:sp>
        <p:grpSp>
          <p:nvGrpSpPr>
            <p:cNvPr id="43027" name="Group 30"/>
            <p:cNvGrpSpPr>
              <a:grpSpLocks/>
            </p:cNvGrpSpPr>
            <p:nvPr/>
          </p:nvGrpSpPr>
          <p:grpSpPr bwMode="auto">
            <a:xfrm>
              <a:off x="3631" y="3040"/>
              <a:ext cx="240" cy="551"/>
              <a:chOff x="3631" y="3040"/>
              <a:chExt cx="240" cy="551"/>
            </a:xfrm>
          </p:grpSpPr>
          <p:sp>
            <p:nvSpPr>
              <p:cNvPr id="43028" name="Text Box 23"/>
              <p:cNvSpPr txBox="1">
                <a:spLocks noChangeArrowheads="1"/>
              </p:cNvSpPr>
              <p:nvPr/>
            </p:nvSpPr>
            <p:spPr bwMode="auto">
              <a:xfrm>
                <a:off x="3639" y="3040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43029" name="Line 24"/>
              <p:cNvSpPr>
                <a:spLocks noChangeShapeType="1"/>
              </p:cNvSpPr>
              <p:nvPr/>
            </p:nvSpPr>
            <p:spPr bwMode="auto">
              <a:xfrm>
                <a:off x="3631" y="3316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030" name="Text Box 25"/>
              <p:cNvSpPr txBox="1">
                <a:spLocks noChangeArrowheads="1"/>
              </p:cNvSpPr>
              <p:nvPr/>
            </p:nvSpPr>
            <p:spPr bwMode="auto">
              <a:xfrm>
                <a:off x="3639" y="3303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</p:grpSp>
      </p:grpSp>
      <p:sp>
        <p:nvSpPr>
          <p:cNvPr id="47131" name="Text Box 27"/>
          <p:cNvSpPr txBox="1">
            <a:spLocks noChangeArrowheads="1"/>
          </p:cNvSpPr>
          <p:nvPr/>
        </p:nvSpPr>
        <p:spPr bwMode="auto">
          <a:xfrm>
            <a:off x="3873034" y="6125515"/>
            <a:ext cx="30380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θ </a:t>
            </a:r>
            <a:r>
              <a:rPr lang="en-GB" altLang="en-US" dirty="0">
                <a:solidFill>
                  <a:schemeClr val="tx1"/>
                </a:solidFill>
              </a:rPr>
              <a:t>=</a:t>
            </a:r>
            <a:r>
              <a:rPr lang="en-GB" altLang="en-US" b="1" dirty="0">
                <a:solidFill>
                  <a:srgbClr val="FF6600"/>
                </a:solidFill>
              </a:rPr>
              <a:t> 48.19° (to 2 </a:t>
            </a:r>
            <a:r>
              <a:rPr lang="en-GB" altLang="en-US" b="1" dirty="0" err="1">
                <a:solidFill>
                  <a:srgbClr val="FF6600"/>
                </a:solidFill>
              </a:rPr>
              <a:t>d.p.</a:t>
            </a:r>
            <a:r>
              <a:rPr lang="en-GB" altLang="en-US" b="1" dirty="0">
                <a:solidFill>
                  <a:srgbClr val="FF6600"/>
                </a:solidFill>
              </a:rPr>
              <a:t>)</a:t>
            </a:r>
          </a:p>
        </p:txBody>
      </p:sp>
      <p:grpSp>
        <p:nvGrpSpPr>
          <p:cNvPr id="43017" name="Group 35"/>
          <p:cNvGrpSpPr>
            <a:grpSpLocks/>
          </p:cNvGrpSpPr>
          <p:nvPr/>
        </p:nvGrpSpPr>
        <p:grpSpPr bwMode="auto">
          <a:xfrm>
            <a:off x="733425" y="1220788"/>
            <a:ext cx="3117850" cy="2022475"/>
            <a:chOff x="283" y="766"/>
            <a:chExt cx="1964" cy="1274"/>
          </a:xfrm>
        </p:grpSpPr>
        <p:sp>
          <p:nvSpPr>
            <p:cNvPr id="43020" name="AutoShape 6"/>
            <p:cNvSpPr>
              <a:spLocks noChangeArrowheads="1"/>
            </p:cNvSpPr>
            <p:nvPr/>
          </p:nvSpPr>
          <p:spPr bwMode="auto">
            <a:xfrm rot="5400000">
              <a:off x="951" y="526"/>
              <a:ext cx="1056" cy="1536"/>
            </a:xfrm>
            <a:prstGeom prst="rtTriangl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3021" name="Text Box 7"/>
            <p:cNvSpPr txBox="1">
              <a:spLocks noChangeArrowheads="1"/>
            </p:cNvSpPr>
            <p:nvPr/>
          </p:nvSpPr>
          <p:spPr bwMode="auto">
            <a:xfrm flipH="1">
              <a:off x="738" y="1399"/>
              <a:ext cx="19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18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  <a:endParaRPr lang="en-GB" altLang="en-US" sz="1800" b="1" i="1">
                <a:latin typeface="Times New Roman" panose="02020603050405020304" pitchFamily="18" charset="0"/>
              </a:endParaRPr>
            </a:p>
          </p:txBody>
        </p:sp>
        <p:sp>
          <p:nvSpPr>
            <p:cNvPr id="43022" name="PubPieSlice"/>
            <p:cNvSpPr>
              <a:spLocks noEditPoints="1" noChangeArrowheads="1"/>
            </p:cNvSpPr>
            <p:nvPr/>
          </p:nvSpPr>
          <p:spPr bwMode="auto">
            <a:xfrm rot="10800000" flipV="1">
              <a:off x="496" y="1609"/>
              <a:ext cx="431" cy="431"/>
            </a:xfrm>
            <a:custGeom>
              <a:avLst/>
              <a:gdLst>
                <a:gd name="T0" fmla="*/ 215 w 21600"/>
                <a:gd name="T1" fmla="*/ 0 h 21600"/>
                <a:gd name="T2" fmla="*/ 216 w 21600"/>
                <a:gd name="T3" fmla="*/ 216 h 21600"/>
                <a:gd name="T4" fmla="*/ 41 w 21600"/>
                <a:gd name="T5" fmla="*/ 88 h 21600"/>
                <a:gd name="T6" fmla="*/ 0 60000 65536"/>
                <a:gd name="T7" fmla="*/ 0 60000 65536"/>
                <a:gd name="T8" fmla="*/ 0 60000 65536"/>
                <a:gd name="T9" fmla="*/ 3157 w 21600"/>
                <a:gd name="T10" fmla="*/ 3157 h 21600"/>
                <a:gd name="T11" fmla="*/ 18443 w 21600"/>
                <a:gd name="T12" fmla="*/ 18443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>
                  <a:moveTo>
                    <a:pt x="10781" y="0"/>
                  </a:moveTo>
                  <a:cubicBezTo>
                    <a:pt x="7340" y="6"/>
                    <a:pt x="4107" y="1651"/>
                    <a:pt x="2078" y="4430"/>
                  </a:cubicBezTo>
                  <a:lnTo>
                    <a:pt x="10800" y="10800"/>
                  </a:lnTo>
                  <a:close/>
                </a:path>
              </a:pathLst>
            </a:cu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3023" name="Rectangle 9"/>
            <p:cNvSpPr>
              <a:spLocks noChangeArrowheads="1"/>
            </p:cNvSpPr>
            <p:nvPr/>
          </p:nvSpPr>
          <p:spPr bwMode="auto">
            <a:xfrm flipH="1" flipV="1">
              <a:off x="711" y="766"/>
              <a:ext cx="144" cy="14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3024" name="Text Box 11"/>
            <p:cNvSpPr txBox="1">
              <a:spLocks noChangeArrowheads="1"/>
            </p:cNvSpPr>
            <p:nvPr/>
          </p:nvSpPr>
          <p:spPr bwMode="auto">
            <a:xfrm flipH="1">
              <a:off x="283" y="1174"/>
              <a:ext cx="44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1800" b="1" dirty="0"/>
                <a:t>4 cm</a:t>
              </a:r>
            </a:p>
          </p:txBody>
        </p:sp>
        <p:sp>
          <p:nvSpPr>
            <p:cNvPr id="43025" name="Text Box 29"/>
            <p:cNvSpPr txBox="1">
              <a:spLocks noChangeArrowheads="1"/>
            </p:cNvSpPr>
            <p:nvPr/>
          </p:nvSpPr>
          <p:spPr bwMode="auto">
            <a:xfrm flipH="1">
              <a:off x="1395" y="1316"/>
              <a:ext cx="44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1800" b="1" dirty="0"/>
                <a:t>6 cm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7136" name="Text Box 32"/>
              <p:cNvSpPr txBox="1">
                <a:spLocks noChangeArrowheads="1"/>
              </p:cNvSpPr>
              <p:nvPr/>
            </p:nvSpPr>
            <p:spPr bwMode="auto">
              <a:xfrm>
                <a:off x="3820321" y="5378982"/>
                <a:ext cx="1815305" cy="6450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θ </a:t>
                </a:r>
                <a:r>
                  <a:rPr lang="en-GB" altLang="en-US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= </a:t>
                </a:r>
                <a:r>
                  <a:rPr lang="en-GB" altLang="en-US" dirty="0">
                    <a:solidFill>
                      <a:schemeClr val="tx1"/>
                    </a:solidFill>
                  </a:rPr>
                  <a:t>cos</a:t>
                </a:r>
                <a:r>
                  <a:rPr lang="en-GB" altLang="en-US" baseline="30000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–1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</m:e>
                    </m:d>
                  </m:oMath>
                </a14:m>
                <a:endParaRPr lang="en-US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7136" name="Text 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20321" y="5378982"/>
                <a:ext cx="1815305" cy="645048"/>
              </a:xfrm>
              <a:prstGeom prst="rect">
                <a:avLst/>
              </a:prstGeom>
              <a:blipFill rotWithShape="0">
                <a:blip r:embed="rId3"/>
                <a:stretch>
                  <a:fillRect l="-5387" b="-660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019" name="Text Box 36"/>
          <p:cNvSpPr txBox="1">
            <a:spLocks noChangeArrowheads="1"/>
          </p:cNvSpPr>
          <p:nvPr/>
        </p:nvSpPr>
        <p:spPr bwMode="auto">
          <a:xfrm>
            <a:off x="4067175" y="1863727"/>
            <a:ext cx="3818674" cy="46166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Find </a:t>
            </a:r>
            <a:r>
              <a:rPr lang="el-GR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GB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/>
              <a:t>to 2 decimal places.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310657" y="2178199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h</a:t>
            </a:r>
            <a:endParaRPr lang="en-GB" sz="2400" dirty="0"/>
          </a:p>
        </p:txBody>
      </p:sp>
      <p:sp>
        <p:nvSpPr>
          <p:cNvPr id="27" name="Rectangle 26"/>
          <p:cNvSpPr/>
          <p:nvPr/>
        </p:nvSpPr>
        <p:spPr>
          <a:xfrm>
            <a:off x="1056110" y="1532736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a</a:t>
            </a:r>
            <a:endParaRPr lang="en-GB" sz="2400" dirty="0"/>
          </a:p>
        </p:txBody>
      </p:sp>
      <p:sp>
        <p:nvSpPr>
          <p:cNvPr id="28" name="Text Box 17"/>
          <p:cNvSpPr txBox="1">
            <a:spLocks noChangeArrowheads="1"/>
          </p:cNvSpPr>
          <p:nvPr/>
        </p:nvSpPr>
        <p:spPr bwMode="auto">
          <a:xfrm>
            <a:off x="3998913" y="2443714"/>
            <a:ext cx="42454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chemeClr val="tx1"/>
                </a:solidFill>
              </a:rPr>
              <a:t>First label the given sides</a:t>
            </a:r>
          </a:p>
        </p:txBody>
      </p:sp>
      <p:sp>
        <p:nvSpPr>
          <p:cNvPr id="29" name="Rectangle 28">
            <a:hlinkClick r:id="rId4"/>
            <a:extLst>
              <a:ext uri="{FF2B5EF4-FFF2-40B4-BE49-F238E27FC236}">
                <a16:creationId xmlns:a16="http://schemas.microsoft.com/office/drawing/2014/main" id="{36446EFE-CF60-4054-99EA-97A7BA32CBDE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hlinkClick r:id="rId4"/>
            <a:extLst>
              <a:ext uri="{FF2B5EF4-FFF2-40B4-BE49-F238E27FC236}">
                <a16:creationId xmlns:a16="http://schemas.microsoft.com/office/drawing/2014/main" id="{C2981FB7-D224-4720-8F52-43197A235485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758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7" grpId="0"/>
      <p:bldP spid="47131" grpId="0"/>
      <p:bldP spid="47136" grpId="0"/>
      <p:bldP spid="26" grpId="0"/>
      <p:bldP spid="27" grpId="0"/>
      <p:bldP spid="2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38137" y="-7200"/>
            <a:ext cx="7812741" cy="812711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dirty="0"/>
              <a:t>Finding angles</a:t>
            </a:r>
          </a:p>
        </p:txBody>
      </p:sp>
      <p:sp>
        <p:nvSpPr>
          <p:cNvPr id="47117" name="Text Box 13"/>
          <p:cNvSpPr txBox="1">
            <a:spLocks noChangeArrowheads="1"/>
          </p:cNvSpPr>
          <p:nvPr/>
        </p:nvSpPr>
        <p:spPr bwMode="auto">
          <a:xfrm>
            <a:off x="144465" y="2967040"/>
            <a:ext cx="88915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We are given the lengths of the sides </a:t>
            </a:r>
            <a:r>
              <a:rPr lang="en-GB" altLang="en-US" b="1">
                <a:solidFill>
                  <a:srgbClr val="FF6600"/>
                </a:solidFill>
              </a:rPr>
              <a:t>opposite</a:t>
            </a:r>
            <a:r>
              <a:rPr lang="en-GB" altLang="en-US"/>
              <a:t> and </a:t>
            </a:r>
            <a:r>
              <a:rPr lang="en-GB" altLang="en-US" b="1">
                <a:solidFill>
                  <a:srgbClr val="FF6600"/>
                </a:solidFill>
              </a:rPr>
              <a:t>adjacent</a:t>
            </a:r>
            <a:r>
              <a:rPr lang="en-GB" altLang="en-US"/>
              <a:t> to the angle, so we use:</a:t>
            </a: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3203575" y="3706813"/>
            <a:ext cx="2573338" cy="874712"/>
            <a:chOff x="2880" y="1776"/>
            <a:chExt cx="1621" cy="551"/>
          </a:xfrm>
        </p:grpSpPr>
        <p:sp>
          <p:nvSpPr>
            <p:cNvPr id="43031" name="Text Box 15"/>
            <p:cNvSpPr txBox="1">
              <a:spLocks noChangeArrowheads="1"/>
            </p:cNvSpPr>
            <p:nvPr/>
          </p:nvSpPr>
          <p:spPr bwMode="auto">
            <a:xfrm>
              <a:off x="2880" y="1907"/>
              <a:ext cx="73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>
                  <a:solidFill>
                    <a:schemeClr val="tx1"/>
                  </a:solidFill>
                </a:rPr>
                <a:t>tan </a:t>
              </a:r>
              <a:r>
                <a:rPr lang="en-GB" altLang="en-US" i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  <a:r>
                <a:rPr lang="en-GB" altLang="en-US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GB" altLang="en-US">
                  <a:solidFill>
                    <a:schemeClr val="tx1"/>
                  </a:solidFill>
                  <a:cs typeface="Times New Roman" panose="02020603050405020304" pitchFamily="18" charset="0"/>
                </a:rPr>
                <a:t>=</a:t>
              </a:r>
              <a:endParaRPr lang="en-GB" altLang="en-US">
                <a:solidFill>
                  <a:schemeClr val="tx1"/>
                </a:solidFill>
              </a:endParaRPr>
            </a:p>
          </p:txBody>
        </p:sp>
        <p:grpSp>
          <p:nvGrpSpPr>
            <p:cNvPr id="43032" name="Group 28"/>
            <p:cNvGrpSpPr>
              <a:grpSpLocks/>
            </p:cNvGrpSpPr>
            <p:nvPr/>
          </p:nvGrpSpPr>
          <p:grpSpPr bwMode="auto">
            <a:xfrm>
              <a:off x="3648" y="1776"/>
              <a:ext cx="853" cy="551"/>
              <a:chOff x="3699" y="2521"/>
              <a:chExt cx="853" cy="551"/>
            </a:xfrm>
          </p:grpSpPr>
          <p:sp>
            <p:nvSpPr>
              <p:cNvPr id="43033" name="Text Box 17"/>
              <p:cNvSpPr txBox="1">
                <a:spLocks noChangeArrowheads="1"/>
              </p:cNvSpPr>
              <p:nvPr/>
            </p:nvSpPr>
            <p:spPr bwMode="auto">
              <a:xfrm>
                <a:off x="3704" y="2521"/>
                <a:ext cx="84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>
                    <a:solidFill>
                      <a:schemeClr val="tx1"/>
                    </a:solidFill>
                  </a:rPr>
                  <a:t>opposite</a:t>
                </a:r>
              </a:p>
            </p:txBody>
          </p:sp>
          <p:sp>
            <p:nvSpPr>
              <p:cNvPr id="43034" name="Line 18"/>
              <p:cNvSpPr>
                <a:spLocks noChangeShapeType="1"/>
              </p:cNvSpPr>
              <p:nvPr/>
            </p:nvSpPr>
            <p:spPr bwMode="auto">
              <a:xfrm>
                <a:off x="3699" y="2797"/>
                <a:ext cx="8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035" name="Text Box 19"/>
              <p:cNvSpPr txBox="1">
                <a:spLocks noChangeArrowheads="1"/>
              </p:cNvSpPr>
              <p:nvPr/>
            </p:nvSpPr>
            <p:spPr bwMode="auto">
              <a:xfrm>
                <a:off x="3704" y="2784"/>
                <a:ext cx="84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>
                    <a:solidFill>
                      <a:schemeClr val="tx1"/>
                    </a:solidFill>
                  </a:rPr>
                  <a:t>adjacent</a:t>
                </a:r>
              </a:p>
            </p:txBody>
          </p:sp>
        </p:grp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3279777" y="4608513"/>
            <a:ext cx="1497013" cy="874712"/>
            <a:chOff x="2928" y="3040"/>
            <a:chExt cx="943" cy="551"/>
          </a:xfrm>
        </p:grpSpPr>
        <p:sp>
          <p:nvSpPr>
            <p:cNvPr id="43026" name="Text Box 21"/>
            <p:cNvSpPr txBox="1">
              <a:spLocks noChangeArrowheads="1"/>
            </p:cNvSpPr>
            <p:nvPr/>
          </p:nvSpPr>
          <p:spPr bwMode="auto">
            <a:xfrm>
              <a:off x="2928" y="3173"/>
              <a:ext cx="69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>
                  <a:solidFill>
                    <a:schemeClr val="tx1"/>
                  </a:solidFill>
                </a:rPr>
                <a:t>tan </a:t>
              </a:r>
              <a:r>
                <a:rPr lang="en-GB" altLang="en-US" i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  <a:r>
                <a:rPr lang="en-GB" altLang="en-US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GB" altLang="en-US">
                  <a:solidFill>
                    <a:schemeClr val="tx1"/>
                  </a:solidFill>
                  <a:cs typeface="Times New Roman" panose="02020603050405020304" pitchFamily="18" charset="0"/>
                </a:rPr>
                <a:t>=</a:t>
              </a:r>
            </a:p>
          </p:txBody>
        </p:sp>
        <p:grpSp>
          <p:nvGrpSpPr>
            <p:cNvPr id="43027" name="Group 30"/>
            <p:cNvGrpSpPr>
              <a:grpSpLocks/>
            </p:cNvGrpSpPr>
            <p:nvPr/>
          </p:nvGrpSpPr>
          <p:grpSpPr bwMode="auto">
            <a:xfrm>
              <a:off x="3631" y="3040"/>
              <a:ext cx="240" cy="551"/>
              <a:chOff x="3631" y="3040"/>
              <a:chExt cx="240" cy="551"/>
            </a:xfrm>
          </p:grpSpPr>
          <p:sp>
            <p:nvSpPr>
              <p:cNvPr id="43028" name="Text Box 23"/>
              <p:cNvSpPr txBox="1">
                <a:spLocks noChangeArrowheads="1"/>
              </p:cNvSpPr>
              <p:nvPr/>
            </p:nvSpPr>
            <p:spPr bwMode="auto">
              <a:xfrm>
                <a:off x="3639" y="3040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43029" name="Line 24"/>
              <p:cNvSpPr>
                <a:spLocks noChangeShapeType="1"/>
              </p:cNvSpPr>
              <p:nvPr/>
            </p:nvSpPr>
            <p:spPr bwMode="auto">
              <a:xfrm>
                <a:off x="3631" y="3316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030" name="Text Box 25"/>
              <p:cNvSpPr txBox="1">
                <a:spLocks noChangeArrowheads="1"/>
              </p:cNvSpPr>
              <p:nvPr/>
            </p:nvSpPr>
            <p:spPr bwMode="auto">
              <a:xfrm>
                <a:off x="3639" y="3303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>
                    <a:solidFill>
                      <a:schemeClr val="tx1"/>
                    </a:solidFill>
                  </a:rPr>
                  <a:t>5</a:t>
                </a:r>
              </a:p>
            </p:txBody>
          </p:sp>
        </p:grpSp>
      </p:grpSp>
      <p:sp>
        <p:nvSpPr>
          <p:cNvPr id="47131" name="Text Box 27"/>
          <p:cNvSpPr txBox="1">
            <a:spLocks noChangeArrowheads="1"/>
          </p:cNvSpPr>
          <p:nvPr/>
        </p:nvSpPr>
        <p:spPr bwMode="auto">
          <a:xfrm>
            <a:off x="3827464" y="6201910"/>
            <a:ext cx="30380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θ </a:t>
            </a:r>
            <a:r>
              <a:rPr lang="en-GB" altLang="en-US" dirty="0">
                <a:solidFill>
                  <a:schemeClr val="tx1"/>
                </a:solidFill>
              </a:rPr>
              <a:t>=</a:t>
            </a:r>
            <a:r>
              <a:rPr lang="en-GB" altLang="en-US" b="1" dirty="0">
                <a:solidFill>
                  <a:srgbClr val="FF6600"/>
                </a:solidFill>
              </a:rPr>
              <a:t> 38.66° (to 2 </a:t>
            </a:r>
            <a:r>
              <a:rPr lang="en-GB" altLang="en-US" b="1" dirty="0" err="1">
                <a:solidFill>
                  <a:srgbClr val="FF6600"/>
                </a:solidFill>
              </a:rPr>
              <a:t>d.p.</a:t>
            </a:r>
            <a:r>
              <a:rPr lang="en-GB" altLang="en-US" b="1" dirty="0">
                <a:solidFill>
                  <a:srgbClr val="FF6600"/>
                </a:solidFill>
              </a:rPr>
              <a:t>)</a:t>
            </a:r>
          </a:p>
        </p:txBody>
      </p:sp>
      <p:grpSp>
        <p:nvGrpSpPr>
          <p:cNvPr id="43017" name="Group 35"/>
          <p:cNvGrpSpPr>
            <a:grpSpLocks/>
          </p:cNvGrpSpPr>
          <p:nvPr/>
        </p:nvGrpSpPr>
        <p:grpSpPr bwMode="auto">
          <a:xfrm>
            <a:off x="733425" y="836613"/>
            <a:ext cx="3117850" cy="2406650"/>
            <a:chOff x="283" y="524"/>
            <a:chExt cx="1964" cy="1516"/>
          </a:xfrm>
        </p:grpSpPr>
        <p:sp>
          <p:nvSpPr>
            <p:cNvPr id="43020" name="AutoShape 6"/>
            <p:cNvSpPr>
              <a:spLocks noChangeArrowheads="1"/>
            </p:cNvSpPr>
            <p:nvPr/>
          </p:nvSpPr>
          <p:spPr bwMode="auto">
            <a:xfrm rot="5400000">
              <a:off x="951" y="526"/>
              <a:ext cx="1056" cy="1536"/>
            </a:xfrm>
            <a:prstGeom prst="rtTriangl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3021" name="Text Box 7"/>
            <p:cNvSpPr txBox="1">
              <a:spLocks noChangeArrowheads="1"/>
            </p:cNvSpPr>
            <p:nvPr/>
          </p:nvSpPr>
          <p:spPr bwMode="auto">
            <a:xfrm flipH="1">
              <a:off x="738" y="1399"/>
              <a:ext cx="19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18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  <a:endParaRPr lang="en-GB" altLang="en-US" sz="1800" b="1" i="1">
                <a:latin typeface="Times New Roman" panose="02020603050405020304" pitchFamily="18" charset="0"/>
              </a:endParaRPr>
            </a:p>
          </p:txBody>
        </p:sp>
        <p:sp>
          <p:nvSpPr>
            <p:cNvPr id="43022" name="PubPieSlice"/>
            <p:cNvSpPr>
              <a:spLocks noEditPoints="1" noChangeArrowheads="1"/>
            </p:cNvSpPr>
            <p:nvPr/>
          </p:nvSpPr>
          <p:spPr bwMode="auto">
            <a:xfrm rot="10800000" flipV="1">
              <a:off x="496" y="1609"/>
              <a:ext cx="431" cy="431"/>
            </a:xfrm>
            <a:custGeom>
              <a:avLst/>
              <a:gdLst>
                <a:gd name="T0" fmla="*/ 215 w 21600"/>
                <a:gd name="T1" fmla="*/ 0 h 21600"/>
                <a:gd name="T2" fmla="*/ 216 w 21600"/>
                <a:gd name="T3" fmla="*/ 216 h 21600"/>
                <a:gd name="T4" fmla="*/ 41 w 21600"/>
                <a:gd name="T5" fmla="*/ 88 h 21600"/>
                <a:gd name="T6" fmla="*/ 0 60000 65536"/>
                <a:gd name="T7" fmla="*/ 0 60000 65536"/>
                <a:gd name="T8" fmla="*/ 0 60000 65536"/>
                <a:gd name="T9" fmla="*/ 3157 w 21600"/>
                <a:gd name="T10" fmla="*/ 3157 h 21600"/>
                <a:gd name="T11" fmla="*/ 18443 w 21600"/>
                <a:gd name="T12" fmla="*/ 18443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>
                  <a:moveTo>
                    <a:pt x="10781" y="0"/>
                  </a:moveTo>
                  <a:cubicBezTo>
                    <a:pt x="7340" y="6"/>
                    <a:pt x="4107" y="1651"/>
                    <a:pt x="2078" y="4430"/>
                  </a:cubicBezTo>
                  <a:lnTo>
                    <a:pt x="10800" y="10800"/>
                  </a:lnTo>
                  <a:close/>
                </a:path>
              </a:pathLst>
            </a:cu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3023" name="Rectangle 9"/>
            <p:cNvSpPr>
              <a:spLocks noChangeArrowheads="1"/>
            </p:cNvSpPr>
            <p:nvPr/>
          </p:nvSpPr>
          <p:spPr bwMode="auto">
            <a:xfrm flipH="1" flipV="1">
              <a:off x="711" y="766"/>
              <a:ext cx="144" cy="14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3024" name="Text Box 11"/>
            <p:cNvSpPr txBox="1">
              <a:spLocks noChangeArrowheads="1"/>
            </p:cNvSpPr>
            <p:nvPr/>
          </p:nvSpPr>
          <p:spPr bwMode="auto">
            <a:xfrm flipH="1">
              <a:off x="283" y="1174"/>
              <a:ext cx="44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1800" b="1"/>
                <a:t>5 cm</a:t>
              </a:r>
            </a:p>
          </p:txBody>
        </p:sp>
        <p:sp>
          <p:nvSpPr>
            <p:cNvPr id="43025" name="Text Box 29"/>
            <p:cNvSpPr txBox="1">
              <a:spLocks noChangeArrowheads="1"/>
            </p:cNvSpPr>
            <p:nvPr/>
          </p:nvSpPr>
          <p:spPr bwMode="auto">
            <a:xfrm flipH="1">
              <a:off x="1189" y="524"/>
              <a:ext cx="44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1800" b="1" dirty="0"/>
                <a:t>4 cm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7136" name="Text Box 32"/>
              <p:cNvSpPr txBox="1">
                <a:spLocks noChangeArrowheads="1"/>
              </p:cNvSpPr>
              <p:nvPr/>
            </p:nvSpPr>
            <p:spPr bwMode="auto">
              <a:xfrm>
                <a:off x="3789362" y="5378982"/>
                <a:ext cx="1764009" cy="6450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θ </a:t>
                </a:r>
                <a:r>
                  <a:rPr lang="en-GB" altLang="en-US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= </a:t>
                </a:r>
                <a:r>
                  <a:rPr lang="en-GB" altLang="en-US" dirty="0">
                    <a:solidFill>
                      <a:schemeClr val="tx1"/>
                    </a:solidFill>
                  </a:rPr>
                  <a:t>tan</a:t>
                </a:r>
                <a:r>
                  <a:rPr lang="en-GB" altLang="en-US" baseline="30000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–1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</m:e>
                    </m:d>
                  </m:oMath>
                </a14:m>
                <a:endParaRPr lang="en-US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7136" name="Text 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89362" y="5378982"/>
                <a:ext cx="1764009" cy="645048"/>
              </a:xfrm>
              <a:prstGeom prst="rect">
                <a:avLst/>
              </a:prstGeom>
              <a:blipFill rotWithShape="0">
                <a:blip r:embed="rId3"/>
                <a:stretch>
                  <a:fillRect l="-5536" b="-660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019" name="Text Box 36"/>
          <p:cNvSpPr txBox="1">
            <a:spLocks noChangeArrowheads="1"/>
          </p:cNvSpPr>
          <p:nvPr/>
        </p:nvSpPr>
        <p:spPr bwMode="auto">
          <a:xfrm>
            <a:off x="4067175" y="1863727"/>
            <a:ext cx="3818674" cy="46166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Find </a:t>
            </a:r>
            <a:r>
              <a:rPr lang="el-GR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GB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/>
              <a:t>to 2 decimal places.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856210" y="762417"/>
            <a:ext cx="3465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o</a:t>
            </a:r>
            <a:endParaRPr lang="en-GB" sz="2400" dirty="0"/>
          </a:p>
        </p:txBody>
      </p:sp>
      <p:sp>
        <p:nvSpPr>
          <p:cNvPr id="27" name="Rectangle 26"/>
          <p:cNvSpPr/>
          <p:nvPr/>
        </p:nvSpPr>
        <p:spPr>
          <a:xfrm>
            <a:off x="1056110" y="1532736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a</a:t>
            </a:r>
            <a:endParaRPr lang="en-GB" sz="2400" dirty="0"/>
          </a:p>
        </p:txBody>
      </p:sp>
      <p:sp>
        <p:nvSpPr>
          <p:cNvPr id="28" name="Text Box 17"/>
          <p:cNvSpPr txBox="1">
            <a:spLocks noChangeArrowheads="1"/>
          </p:cNvSpPr>
          <p:nvPr/>
        </p:nvSpPr>
        <p:spPr bwMode="auto">
          <a:xfrm>
            <a:off x="3998913" y="2443714"/>
            <a:ext cx="42454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chemeClr val="tx1"/>
                </a:solidFill>
              </a:rPr>
              <a:t>First label the given sides</a:t>
            </a:r>
          </a:p>
        </p:txBody>
      </p:sp>
      <p:sp>
        <p:nvSpPr>
          <p:cNvPr id="29" name="Rectangle 28">
            <a:hlinkClick r:id="rId4"/>
            <a:extLst>
              <a:ext uri="{FF2B5EF4-FFF2-40B4-BE49-F238E27FC236}">
                <a16:creationId xmlns:a16="http://schemas.microsoft.com/office/drawing/2014/main" id="{A7AABA1C-CD5C-4FF2-A6FD-BB4576AA6560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hlinkClick r:id="rId4"/>
            <a:extLst>
              <a:ext uri="{FF2B5EF4-FFF2-40B4-BE49-F238E27FC236}">
                <a16:creationId xmlns:a16="http://schemas.microsoft.com/office/drawing/2014/main" id="{E1BB7ADB-80B2-4289-AC51-BBAE6EBE6482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9449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7" grpId="0"/>
      <p:bldP spid="47131" grpId="0"/>
      <p:bldP spid="47136" grpId="0"/>
      <p:bldP spid="26" grpId="0"/>
      <p:bldP spid="27" grpId="0"/>
      <p:bldP spid="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0"/>
            <a:ext cx="8229600" cy="836712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/>
              <a:t>Right-angled triangles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04800" y="805582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324738" y="771699"/>
            <a:ext cx="345517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right-angled triangle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contains a right angle.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909261" y="2510359"/>
            <a:ext cx="3960813" cy="2012950"/>
            <a:chOff x="1248" y="2092"/>
            <a:chExt cx="2495" cy="1268"/>
          </a:xfrm>
        </p:grpSpPr>
        <p:sp>
          <p:nvSpPr>
            <p:cNvPr id="49161" name="AutoShape 9"/>
            <p:cNvSpPr>
              <a:spLocks noChangeArrowheads="1"/>
            </p:cNvSpPr>
            <p:nvPr/>
          </p:nvSpPr>
          <p:spPr bwMode="auto">
            <a:xfrm>
              <a:off x="1248" y="2092"/>
              <a:ext cx="2495" cy="1268"/>
            </a:xfrm>
            <a:prstGeom prst="rtTriangl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tint val="44314"/>
                    <a:invGamma/>
                  </a:schemeClr>
                </a:gs>
              </a:gsLst>
              <a:lin ang="18900000" scaled="1"/>
            </a:gra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2300" name="Rectangle 10"/>
            <p:cNvSpPr>
              <a:spLocks noChangeArrowheads="1"/>
            </p:cNvSpPr>
            <p:nvPr/>
          </p:nvSpPr>
          <p:spPr bwMode="auto">
            <a:xfrm>
              <a:off x="1248" y="3179"/>
              <a:ext cx="181" cy="181"/>
            </a:xfrm>
            <a:prstGeom prst="rect">
              <a:avLst/>
            </a:prstGeom>
            <a:solidFill>
              <a:schemeClr val="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9163" name="Text Box 11"/>
          <p:cNvSpPr txBox="1">
            <a:spLocks noChangeArrowheads="1"/>
          </p:cNvSpPr>
          <p:nvPr/>
        </p:nvSpPr>
        <p:spPr bwMode="auto">
          <a:xfrm>
            <a:off x="4366320" y="2525540"/>
            <a:ext cx="4530223" cy="120032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side AB, is the longest side, is opposite the right angle, is called the </a:t>
            </a:r>
            <a:r>
              <a:rPr lang="en-GB" sz="2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hypotenuse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9164" name="Line 12"/>
          <p:cNvSpPr>
            <a:spLocks noChangeShapeType="1"/>
          </p:cNvSpPr>
          <p:nvPr/>
        </p:nvSpPr>
        <p:spPr bwMode="auto">
          <a:xfrm flipH="1">
            <a:off x="3160678" y="3194447"/>
            <a:ext cx="1205641" cy="375682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88950" y="2133600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A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42068" y="4523309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B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8949" y="4493543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C</a:t>
            </a:r>
            <a:endParaRPr lang="en-GB" sz="2400" dirty="0">
              <a:solidFill>
                <a:srgbClr val="0070C0"/>
              </a:solidFill>
            </a:endParaRPr>
          </a:p>
        </p:txBody>
      </p:sp>
      <p:cxnSp>
        <p:nvCxnSpPr>
          <p:cNvPr id="4" name="Straight Arrow Connector 3"/>
          <p:cNvCxnSpPr>
            <a:cxnSpLocks/>
          </p:cNvCxnSpPr>
          <p:nvPr/>
        </p:nvCxnSpPr>
        <p:spPr>
          <a:xfrm flipH="1">
            <a:off x="1216537" y="1602696"/>
            <a:ext cx="1123215" cy="2594019"/>
          </a:xfrm>
          <a:prstGeom prst="straightConnector1">
            <a:avLst/>
          </a:prstGeom>
          <a:noFill/>
          <a:ln w="28575">
            <a:solidFill>
              <a:srgbClr val="00B0F0"/>
            </a:solidFill>
            <a:round/>
            <a:headEnd/>
            <a:tailEnd type="triangle" w="med" len="med"/>
          </a:ln>
        </p:spPr>
      </p:cxn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4366320" y="762000"/>
            <a:ext cx="471601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right-angled triangle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has vertices at the points A, B and C.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 Box 7"/>
              <p:cNvSpPr txBox="1">
                <a:spLocks noChangeArrowheads="1"/>
              </p:cNvSpPr>
              <p:nvPr/>
            </p:nvSpPr>
            <p:spPr bwMode="auto">
              <a:xfrm>
                <a:off x="2929498" y="1682313"/>
                <a:ext cx="5551621" cy="8751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eaLnBrk="0" hangingPunct="0"/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The </a:t>
                </a:r>
                <a:r>
                  <a:rPr lang="en-US" sz="2400" b="1" dirty="0">
                    <a:solidFill>
                      <a:srgbClr val="FF66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angles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at these vertices are called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en-US" sz="2400">
                        <a:latin typeface="Cambria Math" panose="02040503050406030204" pitchFamily="18" charset="0"/>
                      </a:rPr>
                      <m:t>, </m:t>
                    </m:r>
                    <m:acc>
                      <m:accPr>
                        <m:chr m:val="̂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en-US" sz="240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and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acc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respectively.</a:t>
                </a:r>
              </a:p>
            </p:txBody>
          </p:sp>
        </mc:Choice>
        <mc:Fallback xmlns="">
          <p:sp>
            <p:nvSpPr>
              <p:cNvPr id="18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29498" y="1682313"/>
                <a:ext cx="5551621" cy="875176"/>
              </a:xfrm>
              <a:prstGeom prst="rect">
                <a:avLst/>
              </a:prstGeom>
              <a:blipFill>
                <a:blip r:embed="rId3"/>
                <a:stretch>
                  <a:fillRect l="-1758" t="-4861" r="-1758" b="-11806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 Box 7"/>
              <p:cNvSpPr txBox="1">
                <a:spLocks noChangeArrowheads="1"/>
              </p:cNvSpPr>
              <p:nvPr/>
            </p:nvSpPr>
            <p:spPr bwMode="auto">
              <a:xfrm>
                <a:off x="105426" y="4953000"/>
                <a:ext cx="8912895" cy="4741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eaLnBrk="0" hangingPunct="0"/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As convention the side BC, opposite to the angle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is labelled </a:t>
                </a:r>
                <a:r>
                  <a:rPr lang="en-GB" sz="2400" b="1" i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9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5426" y="4953000"/>
                <a:ext cx="8912895" cy="474169"/>
              </a:xfrm>
              <a:prstGeom prst="rect">
                <a:avLst/>
              </a:prstGeom>
              <a:blipFill>
                <a:blip r:embed="rId4"/>
                <a:stretch>
                  <a:fillRect l="-1026" t="-7792" b="-28571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19"/>
          <p:cNvSpPr/>
          <p:nvPr/>
        </p:nvSpPr>
        <p:spPr>
          <a:xfrm>
            <a:off x="2414937" y="4438403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GB" sz="2400" i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 Box 7"/>
              <p:cNvSpPr txBox="1">
                <a:spLocks noChangeArrowheads="1"/>
              </p:cNvSpPr>
              <p:nvPr/>
            </p:nvSpPr>
            <p:spPr bwMode="auto">
              <a:xfrm>
                <a:off x="2089234" y="5311629"/>
                <a:ext cx="7030616" cy="4741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eaLnBrk="0" hangingPunct="0"/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the side AC, opposite to the angle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is labelled </a:t>
                </a:r>
                <a:r>
                  <a:rPr lang="en-GB" sz="2400" b="1" i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1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89234" y="5311629"/>
                <a:ext cx="7030616" cy="474169"/>
              </a:xfrm>
              <a:prstGeom prst="rect">
                <a:avLst/>
              </a:prstGeom>
              <a:blipFill>
                <a:blip r:embed="rId5"/>
                <a:stretch>
                  <a:fillRect l="-1388" t="-7692" b="-28205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 Box 7"/>
              <p:cNvSpPr txBox="1">
                <a:spLocks noChangeArrowheads="1"/>
              </p:cNvSpPr>
              <p:nvPr/>
            </p:nvSpPr>
            <p:spPr bwMode="auto">
              <a:xfrm>
                <a:off x="2089235" y="5709191"/>
                <a:ext cx="6966600" cy="4741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eaLnBrk="0" hangingPunct="0"/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the side AB, opposite to the angle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acc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is labelled </a:t>
                </a:r>
                <a:r>
                  <a:rPr lang="en-GB" sz="2400" b="1" i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2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89235" y="5709191"/>
                <a:ext cx="6966600" cy="474169"/>
              </a:xfrm>
              <a:prstGeom prst="rect">
                <a:avLst/>
              </a:prstGeom>
              <a:blipFill>
                <a:blip r:embed="rId6"/>
                <a:stretch>
                  <a:fillRect l="-1400" t="-7792" b="-29870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2"/>
          <p:cNvSpPr/>
          <p:nvPr/>
        </p:nvSpPr>
        <p:spPr>
          <a:xfrm>
            <a:off x="542391" y="3201525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GB" sz="2400" i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457814" y="2859682"/>
            <a:ext cx="320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GB" sz="2400" i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>
            <a:hlinkClick r:id="rId7"/>
            <a:extLst>
              <a:ext uri="{FF2B5EF4-FFF2-40B4-BE49-F238E27FC236}">
                <a16:creationId xmlns:a16="http://schemas.microsoft.com/office/drawing/2014/main" id="{60322D4D-8E29-4AF3-9A87-A810B6B702C8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hlinkClick r:id="rId7"/>
            <a:extLst>
              <a:ext uri="{FF2B5EF4-FFF2-40B4-BE49-F238E27FC236}">
                <a16:creationId xmlns:a16="http://schemas.microsoft.com/office/drawing/2014/main" id="{4D7AEF3A-86A9-4229-AF42-49E2DAE52185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4868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49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/>
      <p:bldP spid="49163" grpId="0" animBg="1"/>
      <p:bldP spid="49164" grpId="0" animBg="1"/>
      <p:bldP spid="11" grpId="0"/>
      <p:bldP spid="12" grpId="0"/>
      <p:bldP spid="13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4572000" cy="293741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16894" y="4050015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88194" y="448562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4896652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7473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365760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F8896E2-D8DB-4758-8A10-D5AAB1A6E5AC}"/>
              </a:ext>
            </a:extLst>
          </p:cNvPr>
          <p:cNvSpPr txBox="1"/>
          <p:nvPr/>
        </p:nvSpPr>
        <p:spPr>
          <a:xfrm>
            <a:off x="76200" y="5342672"/>
            <a:ext cx="899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 20% off in your next purchase from our website, just use this code when checkout: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MSUPPORT_20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3C973669-28B2-4B31-9311-8EF7AC9BF16E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5"/>
            <a:extLst>
              <a:ext uri="{FF2B5EF4-FFF2-40B4-BE49-F238E27FC236}">
                <a16:creationId xmlns:a16="http://schemas.microsoft.com/office/drawing/2014/main" id="{D36DC034-F56A-439A-AE3D-E5C2D3AF4EE9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281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40192" y="134391"/>
            <a:ext cx="8568952" cy="692696"/>
          </a:xfrm>
        </p:spPr>
        <p:txBody>
          <a:bodyPr>
            <a:noAutofit/>
          </a:bodyPr>
          <a:lstStyle/>
          <a:p>
            <a:pPr eaLnBrk="1" hangingPunct="1"/>
            <a:r>
              <a:rPr lang="en-GB" dirty="0"/>
              <a:t>The opposite and adjacent sides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04800" y="11430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447675" y="877887"/>
            <a:ext cx="83915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two shorter sides of a right-angled triangle, generally called legs, are named with respect to one of the acute angles.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467544" y="2419350"/>
            <a:ext cx="3370262" cy="120032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side opposite the marked angle is called the </a:t>
            </a:r>
            <a:r>
              <a:rPr lang="en-GB" sz="2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opposite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side.</a:t>
            </a:r>
          </a:p>
        </p:txBody>
      </p:sp>
      <p:sp>
        <p:nvSpPr>
          <p:cNvPr id="51212" name="Line 12"/>
          <p:cNvSpPr>
            <a:spLocks noChangeShapeType="1"/>
          </p:cNvSpPr>
          <p:nvPr/>
        </p:nvSpPr>
        <p:spPr bwMode="auto">
          <a:xfrm>
            <a:off x="3228206" y="3352800"/>
            <a:ext cx="914400" cy="304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09" name="AutoShape 9"/>
          <p:cNvSpPr>
            <a:spLocks noChangeArrowheads="1"/>
          </p:cNvSpPr>
          <p:nvPr/>
        </p:nvSpPr>
        <p:spPr bwMode="auto">
          <a:xfrm>
            <a:off x="4391025" y="2514600"/>
            <a:ext cx="3960813" cy="2012950"/>
          </a:xfrm>
          <a:prstGeom prst="rtTriangl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44314"/>
                  <a:invGamma/>
                </a:schemeClr>
              </a:gs>
            </a:gsLst>
            <a:lin ang="1890000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cs typeface="+mn-cs"/>
            </a:endParaRPr>
          </a:p>
        </p:txBody>
      </p:sp>
      <p:sp>
        <p:nvSpPr>
          <p:cNvPr id="13323" name="Rectangle 10"/>
          <p:cNvSpPr>
            <a:spLocks noChangeArrowheads="1"/>
          </p:cNvSpPr>
          <p:nvPr/>
        </p:nvSpPr>
        <p:spPr bwMode="auto">
          <a:xfrm>
            <a:off x="4391025" y="4240213"/>
            <a:ext cx="287338" cy="287337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PubPieSlice"/>
          <p:cNvSpPr>
            <a:spLocks noEditPoints="1" noChangeArrowheads="1"/>
          </p:cNvSpPr>
          <p:nvPr/>
        </p:nvSpPr>
        <p:spPr bwMode="auto">
          <a:xfrm rot="10800000">
            <a:off x="7885113" y="4048125"/>
            <a:ext cx="954087" cy="954088"/>
          </a:xfrm>
          <a:custGeom>
            <a:avLst/>
            <a:gdLst>
              <a:gd name="T0" fmla="*/ 903556 w 21600"/>
              <a:gd name="T1" fmla="*/ 690698 h 21600"/>
              <a:gd name="T2" fmla="*/ 477044 w 21600"/>
              <a:gd name="T3" fmla="*/ 477044 h 21600"/>
              <a:gd name="T4" fmla="*/ 954043 w 21600"/>
              <a:gd name="T5" fmla="*/ 477751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20456" y="15637"/>
                </a:moveTo>
                <a:cubicBezTo>
                  <a:pt x="21205" y="14140"/>
                  <a:pt x="21597" y="12489"/>
                  <a:pt x="21599" y="10816"/>
                </a:cubicBezTo>
                <a:lnTo>
                  <a:pt x="10800" y="10800"/>
                </a:lnTo>
                <a:close/>
              </a:path>
            </a:pathLst>
          </a:cu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15" name="Text Box 15"/>
          <p:cNvSpPr txBox="1">
            <a:spLocks noChangeArrowheads="1"/>
          </p:cNvSpPr>
          <p:nvPr/>
        </p:nvSpPr>
        <p:spPr bwMode="auto">
          <a:xfrm>
            <a:off x="838200" y="4396705"/>
            <a:ext cx="3276600" cy="156966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side between the marked angle and the right angle is called the </a:t>
            </a:r>
            <a:r>
              <a:rPr lang="en-GB" sz="2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adjacent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side.</a:t>
            </a:r>
          </a:p>
        </p:txBody>
      </p:sp>
      <p:sp>
        <p:nvSpPr>
          <p:cNvPr id="51216" name="Line 16"/>
          <p:cNvSpPr>
            <a:spLocks noChangeShapeType="1"/>
          </p:cNvSpPr>
          <p:nvPr/>
        </p:nvSpPr>
        <p:spPr bwMode="auto">
          <a:xfrm flipV="1">
            <a:off x="3827463" y="4853905"/>
            <a:ext cx="2420937" cy="78105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27" name="Text Box 17"/>
          <p:cNvSpPr txBox="1">
            <a:spLocks noChangeArrowheads="1"/>
          </p:cNvSpPr>
          <p:nvPr/>
        </p:nvSpPr>
        <p:spPr bwMode="auto">
          <a:xfrm>
            <a:off x="7373938" y="4070350"/>
            <a:ext cx="3449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GB" sz="2400" b="1" i="1" dirty="0">
                <a:latin typeface="Symbol" panose="05050102010706020507" pitchFamily="18" charset="2"/>
              </a:rPr>
              <a:t>q</a:t>
            </a:r>
          </a:p>
        </p:txBody>
      </p:sp>
      <p:sp>
        <p:nvSpPr>
          <p:cNvPr id="14" name="Text Box 33"/>
          <p:cNvSpPr txBox="1">
            <a:spLocks noChangeArrowheads="1"/>
          </p:cNvSpPr>
          <p:nvPr/>
        </p:nvSpPr>
        <p:spPr bwMode="auto">
          <a:xfrm>
            <a:off x="5076056" y="2535416"/>
            <a:ext cx="32226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H</a:t>
            </a:r>
          </a:p>
        </p:txBody>
      </p:sp>
      <p:sp>
        <p:nvSpPr>
          <p:cNvPr id="15" name="Text Box 34"/>
          <p:cNvSpPr txBox="1">
            <a:spLocks noChangeArrowheads="1"/>
          </p:cNvSpPr>
          <p:nvPr/>
        </p:nvSpPr>
        <p:spPr bwMode="auto">
          <a:xfrm>
            <a:off x="5292080" y="2671941"/>
            <a:ext cx="3111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Y</a:t>
            </a:r>
          </a:p>
        </p:txBody>
      </p:sp>
      <p:sp>
        <p:nvSpPr>
          <p:cNvPr id="16" name="Text Box 35"/>
          <p:cNvSpPr txBox="1">
            <a:spLocks noChangeArrowheads="1"/>
          </p:cNvSpPr>
          <p:nvPr/>
        </p:nvSpPr>
        <p:spPr bwMode="auto">
          <a:xfrm>
            <a:off x="5580112" y="2806879"/>
            <a:ext cx="3111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P</a:t>
            </a:r>
          </a:p>
        </p:txBody>
      </p:sp>
      <p:sp>
        <p:nvSpPr>
          <p:cNvPr id="17" name="Text Box 36"/>
          <p:cNvSpPr txBox="1">
            <a:spLocks noChangeArrowheads="1"/>
          </p:cNvSpPr>
          <p:nvPr/>
        </p:nvSpPr>
        <p:spPr bwMode="auto">
          <a:xfrm>
            <a:off x="5868144" y="2941816"/>
            <a:ext cx="331788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O</a:t>
            </a:r>
          </a:p>
        </p:txBody>
      </p:sp>
      <p:sp>
        <p:nvSpPr>
          <p:cNvPr id="18" name="Text Box 37"/>
          <p:cNvSpPr txBox="1">
            <a:spLocks noChangeArrowheads="1"/>
          </p:cNvSpPr>
          <p:nvPr/>
        </p:nvSpPr>
        <p:spPr bwMode="auto">
          <a:xfrm>
            <a:off x="6084168" y="3078341"/>
            <a:ext cx="300038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T</a:t>
            </a:r>
          </a:p>
        </p:txBody>
      </p:sp>
      <p:sp>
        <p:nvSpPr>
          <p:cNvPr id="19" name="Text Box 38"/>
          <p:cNvSpPr txBox="1">
            <a:spLocks noChangeArrowheads="1"/>
          </p:cNvSpPr>
          <p:nvPr/>
        </p:nvSpPr>
        <p:spPr bwMode="auto">
          <a:xfrm>
            <a:off x="6300192" y="3213279"/>
            <a:ext cx="3111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E</a:t>
            </a:r>
          </a:p>
        </p:txBody>
      </p:sp>
      <p:sp>
        <p:nvSpPr>
          <p:cNvPr id="20" name="Text Box 39"/>
          <p:cNvSpPr txBox="1">
            <a:spLocks noChangeArrowheads="1"/>
          </p:cNvSpPr>
          <p:nvPr/>
        </p:nvSpPr>
        <p:spPr bwMode="auto">
          <a:xfrm>
            <a:off x="6588224" y="3348216"/>
            <a:ext cx="32226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N</a:t>
            </a:r>
          </a:p>
        </p:txBody>
      </p:sp>
      <p:sp>
        <p:nvSpPr>
          <p:cNvPr id="21" name="Text Box 40"/>
          <p:cNvSpPr txBox="1">
            <a:spLocks noChangeArrowheads="1"/>
          </p:cNvSpPr>
          <p:nvPr/>
        </p:nvSpPr>
        <p:spPr bwMode="auto">
          <a:xfrm>
            <a:off x="6804248" y="3484741"/>
            <a:ext cx="32226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/>
              <a:t>U</a:t>
            </a:r>
          </a:p>
        </p:txBody>
      </p:sp>
      <p:sp>
        <p:nvSpPr>
          <p:cNvPr id="22" name="Text Box 41"/>
          <p:cNvSpPr txBox="1">
            <a:spLocks noChangeArrowheads="1"/>
          </p:cNvSpPr>
          <p:nvPr/>
        </p:nvSpPr>
        <p:spPr bwMode="auto">
          <a:xfrm>
            <a:off x="7069162" y="3619679"/>
            <a:ext cx="3111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S</a:t>
            </a:r>
          </a:p>
        </p:txBody>
      </p:sp>
      <p:sp>
        <p:nvSpPr>
          <p:cNvPr id="23" name="Text Box 42"/>
          <p:cNvSpPr txBox="1">
            <a:spLocks noChangeArrowheads="1"/>
          </p:cNvSpPr>
          <p:nvPr/>
        </p:nvSpPr>
        <p:spPr bwMode="auto">
          <a:xfrm>
            <a:off x="7330554" y="3754616"/>
            <a:ext cx="3111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/>
              <a:t>E</a:t>
            </a:r>
          </a:p>
        </p:txBody>
      </p:sp>
      <p:sp>
        <p:nvSpPr>
          <p:cNvPr id="34" name="Text Box 32"/>
          <p:cNvSpPr txBox="1">
            <a:spLocks noChangeArrowheads="1"/>
          </p:cNvSpPr>
          <p:nvPr/>
        </p:nvSpPr>
        <p:spPr bwMode="auto">
          <a:xfrm>
            <a:off x="4073003" y="2510135"/>
            <a:ext cx="331788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sz="1500" b="1" dirty="0"/>
              <a:t>O</a:t>
            </a:r>
          </a:p>
          <a:p>
            <a:pPr algn="ctr"/>
            <a:r>
              <a:rPr lang="en-GB" sz="1500" b="1" dirty="0"/>
              <a:t>P</a:t>
            </a:r>
          </a:p>
          <a:p>
            <a:pPr algn="ctr"/>
            <a:r>
              <a:rPr lang="en-GB" sz="1500" b="1" dirty="0"/>
              <a:t>P</a:t>
            </a:r>
          </a:p>
          <a:p>
            <a:pPr algn="ctr"/>
            <a:r>
              <a:rPr lang="en-GB" sz="1500" b="1" dirty="0"/>
              <a:t>O</a:t>
            </a:r>
          </a:p>
          <a:p>
            <a:pPr algn="ctr"/>
            <a:r>
              <a:rPr lang="en-GB" sz="1500" b="1" dirty="0"/>
              <a:t>S</a:t>
            </a:r>
          </a:p>
          <a:p>
            <a:pPr algn="ctr"/>
            <a:r>
              <a:rPr lang="en-GB" sz="1500" b="1" dirty="0"/>
              <a:t>I</a:t>
            </a:r>
          </a:p>
          <a:p>
            <a:pPr algn="ctr"/>
            <a:r>
              <a:rPr lang="en-GB" sz="1500" b="1" dirty="0"/>
              <a:t>T</a:t>
            </a:r>
          </a:p>
          <a:p>
            <a:pPr algn="ctr"/>
            <a:r>
              <a:rPr lang="en-GB" sz="1500" b="1" dirty="0"/>
              <a:t>E</a:t>
            </a:r>
          </a:p>
        </p:txBody>
      </p:sp>
      <p:sp>
        <p:nvSpPr>
          <p:cNvPr id="35" name="Text Box 43"/>
          <p:cNvSpPr txBox="1">
            <a:spLocks noChangeArrowheads="1"/>
          </p:cNvSpPr>
          <p:nvPr/>
        </p:nvSpPr>
        <p:spPr bwMode="auto">
          <a:xfrm>
            <a:off x="5377396" y="4542085"/>
            <a:ext cx="1590675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A D J A C E N T</a:t>
            </a:r>
          </a:p>
        </p:txBody>
      </p:sp>
      <p:sp>
        <p:nvSpPr>
          <p:cNvPr id="36" name="Text Box 7"/>
          <p:cNvSpPr txBox="1">
            <a:spLocks noChangeArrowheads="1"/>
          </p:cNvSpPr>
          <p:nvPr/>
        </p:nvSpPr>
        <p:spPr bwMode="auto">
          <a:xfrm>
            <a:off x="6072812" y="5562351"/>
            <a:ext cx="3071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If we mark this </a:t>
            </a:r>
            <a:r>
              <a:rPr lang="en-US" sz="2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angle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Line 16"/>
          <p:cNvSpPr>
            <a:spLocks noChangeShapeType="1"/>
          </p:cNvSpPr>
          <p:nvPr/>
        </p:nvSpPr>
        <p:spPr bwMode="auto">
          <a:xfrm flipH="1" flipV="1">
            <a:off x="7885112" y="4527550"/>
            <a:ext cx="466725" cy="1174255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" name="Rectangle 26">
            <a:hlinkClick r:id="rId3"/>
            <a:extLst>
              <a:ext uri="{FF2B5EF4-FFF2-40B4-BE49-F238E27FC236}">
                <a16:creationId xmlns:a16="http://schemas.microsoft.com/office/drawing/2014/main" id="{F10A0FB9-75C0-4177-9EFF-5AFA6861A1F7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hlinkClick r:id="rId3"/>
            <a:extLst>
              <a:ext uri="{FF2B5EF4-FFF2-40B4-BE49-F238E27FC236}">
                <a16:creationId xmlns:a16="http://schemas.microsoft.com/office/drawing/2014/main" id="{F977BFE8-A9A6-4AA9-A60E-423B3D512F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163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1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1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5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25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75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1" grpId="0" animBg="1" autoUpdateAnimBg="0"/>
      <p:bldP spid="51212" grpId="0" animBg="1"/>
      <p:bldP spid="13324" grpId="0" animBg="1"/>
      <p:bldP spid="51215" grpId="0" animBg="1" autoUpdateAnimBg="0"/>
      <p:bldP spid="51216" grpId="0" animBg="1"/>
      <p:bldP spid="13327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34" grpId="0"/>
      <p:bldP spid="35" grpId="0"/>
      <p:bldP spid="36" grpId="0"/>
      <p:bldP spid="3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123949"/>
            <a:ext cx="8568952" cy="692696"/>
          </a:xfrm>
        </p:spPr>
        <p:txBody>
          <a:bodyPr>
            <a:noAutofit/>
          </a:bodyPr>
          <a:lstStyle/>
          <a:p>
            <a:pPr eaLnBrk="1" hangingPunct="1"/>
            <a:r>
              <a:rPr lang="en-GB" dirty="0"/>
              <a:t>The opposite and adjacent sides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04800" y="11430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447675" y="877887"/>
            <a:ext cx="83915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two shorter sides of a right-angled triangle, generally called legs, are named with respect to one of the acute angles.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620787" y="5155013"/>
            <a:ext cx="3370262" cy="120032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side opposite the marked angle is called the </a:t>
            </a:r>
            <a:r>
              <a:rPr lang="en-GB" sz="2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opposite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side.</a:t>
            </a:r>
          </a:p>
        </p:txBody>
      </p:sp>
      <p:sp>
        <p:nvSpPr>
          <p:cNvPr id="51209" name="AutoShape 9"/>
          <p:cNvSpPr>
            <a:spLocks noChangeArrowheads="1"/>
          </p:cNvSpPr>
          <p:nvPr/>
        </p:nvSpPr>
        <p:spPr bwMode="auto">
          <a:xfrm>
            <a:off x="4391025" y="2514600"/>
            <a:ext cx="3960813" cy="2012950"/>
          </a:xfrm>
          <a:prstGeom prst="rtTriangl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44314"/>
                  <a:invGamma/>
                </a:schemeClr>
              </a:gs>
            </a:gsLst>
            <a:lin ang="1890000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cs typeface="+mn-cs"/>
            </a:endParaRPr>
          </a:p>
        </p:txBody>
      </p:sp>
      <p:sp>
        <p:nvSpPr>
          <p:cNvPr id="13323" name="Rectangle 10"/>
          <p:cNvSpPr>
            <a:spLocks noChangeArrowheads="1"/>
          </p:cNvSpPr>
          <p:nvPr/>
        </p:nvSpPr>
        <p:spPr bwMode="auto">
          <a:xfrm>
            <a:off x="4391025" y="4240213"/>
            <a:ext cx="287338" cy="287337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5" name="Text Box 15"/>
          <p:cNvSpPr txBox="1">
            <a:spLocks noChangeArrowheads="1"/>
          </p:cNvSpPr>
          <p:nvPr/>
        </p:nvSpPr>
        <p:spPr bwMode="auto">
          <a:xfrm>
            <a:off x="487444" y="2406133"/>
            <a:ext cx="3276600" cy="156966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side between the marked angle and the right angle is called the </a:t>
            </a:r>
            <a:r>
              <a:rPr lang="en-GB" sz="2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adjacent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side.</a:t>
            </a:r>
          </a:p>
        </p:txBody>
      </p:sp>
      <p:sp>
        <p:nvSpPr>
          <p:cNvPr id="51216" name="Line 16"/>
          <p:cNvSpPr>
            <a:spLocks noChangeShapeType="1"/>
          </p:cNvSpPr>
          <p:nvPr/>
        </p:nvSpPr>
        <p:spPr bwMode="auto">
          <a:xfrm flipV="1">
            <a:off x="3827463" y="4853905"/>
            <a:ext cx="2420937" cy="78105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27" name="Text Box 17"/>
          <p:cNvSpPr txBox="1">
            <a:spLocks noChangeArrowheads="1"/>
          </p:cNvSpPr>
          <p:nvPr/>
        </p:nvSpPr>
        <p:spPr bwMode="auto">
          <a:xfrm>
            <a:off x="4442849" y="2810609"/>
            <a:ext cx="3449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GB" sz="2400" b="1" i="1" dirty="0">
                <a:latin typeface="Symbol" panose="05050102010706020507" pitchFamily="18" charset="2"/>
              </a:rPr>
              <a:t>q</a:t>
            </a:r>
          </a:p>
        </p:txBody>
      </p:sp>
      <p:sp>
        <p:nvSpPr>
          <p:cNvPr id="14" name="Text Box 33"/>
          <p:cNvSpPr txBox="1">
            <a:spLocks noChangeArrowheads="1"/>
          </p:cNvSpPr>
          <p:nvPr/>
        </p:nvSpPr>
        <p:spPr bwMode="auto">
          <a:xfrm>
            <a:off x="5076056" y="2535416"/>
            <a:ext cx="32226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H</a:t>
            </a:r>
          </a:p>
        </p:txBody>
      </p:sp>
      <p:sp>
        <p:nvSpPr>
          <p:cNvPr id="15" name="Text Box 34"/>
          <p:cNvSpPr txBox="1">
            <a:spLocks noChangeArrowheads="1"/>
          </p:cNvSpPr>
          <p:nvPr/>
        </p:nvSpPr>
        <p:spPr bwMode="auto">
          <a:xfrm>
            <a:off x="5292080" y="2671941"/>
            <a:ext cx="3111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Y</a:t>
            </a:r>
          </a:p>
        </p:txBody>
      </p:sp>
      <p:sp>
        <p:nvSpPr>
          <p:cNvPr id="16" name="Text Box 35"/>
          <p:cNvSpPr txBox="1">
            <a:spLocks noChangeArrowheads="1"/>
          </p:cNvSpPr>
          <p:nvPr/>
        </p:nvSpPr>
        <p:spPr bwMode="auto">
          <a:xfrm>
            <a:off x="5580112" y="2806879"/>
            <a:ext cx="3111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P</a:t>
            </a:r>
          </a:p>
        </p:txBody>
      </p:sp>
      <p:sp>
        <p:nvSpPr>
          <p:cNvPr id="17" name="Text Box 36"/>
          <p:cNvSpPr txBox="1">
            <a:spLocks noChangeArrowheads="1"/>
          </p:cNvSpPr>
          <p:nvPr/>
        </p:nvSpPr>
        <p:spPr bwMode="auto">
          <a:xfrm>
            <a:off x="5868144" y="2941816"/>
            <a:ext cx="331788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O</a:t>
            </a:r>
          </a:p>
        </p:txBody>
      </p:sp>
      <p:sp>
        <p:nvSpPr>
          <p:cNvPr id="18" name="Text Box 37"/>
          <p:cNvSpPr txBox="1">
            <a:spLocks noChangeArrowheads="1"/>
          </p:cNvSpPr>
          <p:nvPr/>
        </p:nvSpPr>
        <p:spPr bwMode="auto">
          <a:xfrm>
            <a:off x="6084168" y="3078341"/>
            <a:ext cx="300038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T</a:t>
            </a:r>
          </a:p>
        </p:txBody>
      </p:sp>
      <p:sp>
        <p:nvSpPr>
          <p:cNvPr id="19" name="Text Box 38"/>
          <p:cNvSpPr txBox="1">
            <a:spLocks noChangeArrowheads="1"/>
          </p:cNvSpPr>
          <p:nvPr/>
        </p:nvSpPr>
        <p:spPr bwMode="auto">
          <a:xfrm>
            <a:off x="6300192" y="3213279"/>
            <a:ext cx="3111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E</a:t>
            </a:r>
          </a:p>
        </p:txBody>
      </p:sp>
      <p:sp>
        <p:nvSpPr>
          <p:cNvPr id="20" name="Text Box 39"/>
          <p:cNvSpPr txBox="1">
            <a:spLocks noChangeArrowheads="1"/>
          </p:cNvSpPr>
          <p:nvPr/>
        </p:nvSpPr>
        <p:spPr bwMode="auto">
          <a:xfrm>
            <a:off x="6588224" y="3348216"/>
            <a:ext cx="32226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N</a:t>
            </a:r>
          </a:p>
        </p:txBody>
      </p:sp>
      <p:sp>
        <p:nvSpPr>
          <p:cNvPr id="21" name="Text Box 40"/>
          <p:cNvSpPr txBox="1">
            <a:spLocks noChangeArrowheads="1"/>
          </p:cNvSpPr>
          <p:nvPr/>
        </p:nvSpPr>
        <p:spPr bwMode="auto">
          <a:xfrm>
            <a:off x="6804248" y="3484741"/>
            <a:ext cx="32226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/>
              <a:t>U</a:t>
            </a:r>
          </a:p>
        </p:txBody>
      </p:sp>
      <p:sp>
        <p:nvSpPr>
          <p:cNvPr id="22" name="Text Box 41"/>
          <p:cNvSpPr txBox="1">
            <a:spLocks noChangeArrowheads="1"/>
          </p:cNvSpPr>
          <p:nvPr/>
        </p:nvSpPr>
        <p:spPr bwMode="auto">
          <a:xfrm>
            <a:off x="7069162" y="3619679"/>
            <a:ext cx="3111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S</a:t>
            </a:r>
          </a:p>
        </p:txBody>
      </p:sp>
      <p:sp>
        <p:nvSpPr>
          <p:cNvPr id="23" name="Text Box 42"/>
          <p:cNvSpPr txBox="1">
            <a:spLocks noChangeArrowheads="1"/>
          </p:cNvSpPr>
          <p:nvPr/>
        </p:nvSpPr>
        <p:spPr bwMode="auto">
          <a:xfrm>
            <a:off x="7330554" y="3754616"/>
            <a:ext cx="3111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/>
              <a:t>E</a:t>
            </a:r>
          </a:p>
        </p:txBody>
      </p:sp>
      <p:sp>
        <p:nvSpPr>
          <p:cNvPr id="34" name="Text Box 32"/>
          <p:cNvSpPr txBox="1">
            <a:spLocks noChangeArrowheads="1"/>
          </p:cNvSpPr>
          <p:nvPr/>
        </p:nvSpPr>
        <p:spPr bwMode="auto">
          <a:xfrm>
            <a:off x="4061605" y="2510135"/>
            <a:ext cx="354584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sz="1500" b="1" dirty="0"/>
              <a:t>A</a:t>
            </a:r>
          </a:p>
          <a:p>
            <a:pPr algn="ctr"/>
            <a:r>
              <a:rPr lang="en-GB" sz="1500" b="1" dirty="0"/>
              <a:t>D</a:t>
            </a:r>
          </a:p>
          <a:p>
            <a:pPr algn="ctr"/>
            <a:r>
              <a:rPr lang="en-GB" sz="1500" b="1" dirty="0"/>
              <a:t>J</a:t>
            </a:r>
          </a:p>
          <a:p>
            <a:pPr algn="ctr"/>
            <a:r>
              <a:rPr lang="en-GB" sz="1500" b="1" dirty="0"/>
              <a:t>A</a:t>
            </a:r>
          </a:p>
          <a:p>
            <a:pPr algn="ctr"/>
            <a:r>
              <a:rPr lang="en-GB" sz="1500" b="1" dirty="0"/>
              <a:t>C</a:t>
            </a:r>
          </a:p>
          <a:p>
            <a:pPr algn="ctr"/>
            <a:r>
              <a:rPr lang="en-GB" sz="1500" b="1" dirty="0"/>
              <a:t>E</a:t>
            </a:r>
          </a:p>
          <a:p>
            <a:pPr algn="ctr"/>
            <a:r>
              <a:rPr lang="en-GB" sz="1500" b="1" dirty="0"/>
              <a:t>N</a:t>
            </a:r>
          </a:p>
          <a:p>
            <a:pPr algn="ctr"/>
            <a:r>
              <a:rPr lang="en-GB" sz="1500" b="1" dirty="0"/>
              <a:t>T </a:t>
            </a:r>
          </a:p>
        </p:txBody>
      </p:sp>
      <p:sp>
        <p:nvSpPr>
          <p:cNvPr id="35" name="Text Box 43"/>
          <p:cNvSpPr txBox="1">
            <a:spLocks noChangeArrowheads="1"/>
          </p:cNvSpPr>
          <p:nvPr/>
        </p:nvSpPr>
        <p:spPr bwMode="auto">
          <a:xfrm>
            <a:off x="5377396" y="4542085"/>
            <a:ext cx="1529073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O P </a:t>
            </a:r>
            <a:r>
              <a:rPr lang="en-GB" sz="1500" b="1" dirty="0" err="1"/>
              <a:t>P</a:t>
            </a:r>
            <a:r>
              <a:rPr lang="en-GB" sz="1500" b="1" dirty="0"/>
              <a:t> O S I T E</a:t>
            </a: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6072813" y="1921529"/>
            <a:ext cx="3071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If we mark this </a:t>
            </a:r>
            <a:r>
              <a:rPr lang="en-US" sz="2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angle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Line 16"/>
          <p:cNvSpPr>
            <a:spLocks noChangeShapeType="1"/>
          </p:cNvSpPr>
          <p:nvPr/>
        </p:nvSpPr>
        <p:spPr bwMode="auto">
          <a:xfrm flipH="1">
            <a:off x="4653210" y="2332587"/>
            <a:ext cx="1348164" cy="198363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" name="Pie 1"/>
          <p:cNvSpPr/>
          <p:nvPr/>
        </p:nvSpPr>
        <p:spPr>
          <a:xfrm>
            <a:off x="3991515" y="2101676"/>
            <a:ext cx="822960" cy="822960"/>
          </a:xfrm>
          <a:prstGeom prst="pie">
            <a:avLst>
              <a:gd name="adj1" fmla="val 1736855"/>
              <a:gd name="adj2" fmla="val 5404742"/>
            </a:avLst>
          </a:prstGeom>
          <a:solidFill>
            <a:srgbClr val="E2D7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1212" name="Line 12"/>
          <p:cNvSpPr>
            <a:spLocks noChangeShapeType="1"/>
          </p:cNvSpPr>
          <p:nvPr/>
        </p:nvSpPr>
        <p:spPr bwMode="auto">
          <a:xfrm flipV="1">
            <a:off x="3165698" y="3657600"/>
            <a:ext cx="976908" cy="97016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" name="Rectangle 26">
            <a:hlinkClick r:id="rId3"/>
            <a:extLst>
              <a:ext uri="{FF2B5EF4-FFF2-40B4-BE49-F238E27FC236}">
                <a16:creationId xmlns:a16="http://schemas.microsoft.com/office/drawing/2014/main" id="{E8CC8B1C-B4D7-47B3-86E7-9900F3E91378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hlinkClick r:id="rId3"/>
            <a:extLst>
              <a:ext uri="{FF2B5EF4-FFF2-40B4-BE49-F238E27FC236}">
                <a16:creationId xmlns:a16="http://schemas.microsoft.com/office/drawing/2014/main" id="{F1748718-BFAC-4FF8-9AEE-0B20BEC35C60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350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1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1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5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25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75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1" grpId="0" animBg="1" autoUpdateAnimBg="0"/>
      <p:bldP spid="51215" grpId="0" animBg="1" autoUpdateAnimBg="0"/>
      <p:bldP spid="51216" grpId="0" animBg="1"/>
      <p:bldP spid="13327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34" grpId="0"/>
      <p:bldP spid="35" grpId="0"/>
      <p:bldP spid="25" grpId="0"/>
      <p:bldP spid="26" grpId="0" animBg="1"/>
      <p:bldP spid="2" grpId="0" animBg="1"/>
      <p:bldP spid="512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92743"/>
            <a:ext cx="8568952" cy="692696"/>
          </a:xfrm>
        </p:spPr>
        <p:txBody>
          <a:bodyPr>
            <a:noAutofit/>
          </a:bodyPr>
          <a:lstStyle/>
          <a:p>
            <a:pPr eaLnBrk="1" hangingPunct="1"/>
            <a:r>
              <a:rPr lang="en-GB" dirty="0"/>
              <a:t>Trigonometric ratios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04800" y="102258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513148" y="692696"/>
            <a:ext cx="83915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Look at this two right-angled triangles.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395536" y="4146864"/>
            <a:ext cx="8127677" cy="120032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Triangles with the same three angles are called </a:t>
            </a:r>
            <a:r>
              <a:rPr lang="en-GB" sz="2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similar triangles,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their corresponding sides are in the same proportions.</a:t>
            </a:r>
          </a:p>
        </p:txBody>
      </p:sp>
      <p:sp>
        <p:nvSpPr>
          <p:cNvPr id="51209" name="AutoShape 9"/>
          <p:cNvSpPr>
            <a:spLocks noChangeArrowheads="1"/>
          </p:cNvSpPr>
          <p:nvPr/>
        </p:nvSpPr>
        <p:spPr bwMode="auto">
          <a:xfrm>
            <a:off x="4613333" y="1969716"/>
            <a:ext cx="3960813" cy="2012950"/>
          </a:xfrm>
          <a:prstGeom prst="rtTriangl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44314"/>
                  <a:invGamma/>
                </a:schemeClr>
              </a:gs>
            </a:gsLst>
            <a:lin ang="1890000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cs typeface="+mn-cs"/>
            </a:endParaRPr>
          </a:p>
        </p:txBody>
      </p:sp>
      <p:sp>
        <p:nvSpPr>
          <p:cNvPr id="13323" name="Rectangle 10"/>
          <p:cNvSpPr>
            <a:spLocks noChangeArrowheads="1"/>
          </p:cNvSpPr>
          <p:nvPr/>
        </p:nvSpPr>
        <p:spPr bwMode="auto">
          <a:xfrm>
            <a:off x="4613333" y="3695329"/>
            <a:ext cx="287338" cy="287337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Text Box 17"/>
          <p:cNvSpPr txBox="1">
            <a:spLocks noChangeArrowheads="1"/>
          </p:cNvSpPr>
          <p:nvPr/>
        </p:nvSpPr>
        <p:spPr bwMode="auto">
          <a:xfrm>
            <a:off x="4666455" y="2278863"/>
            <a:ext cx="6010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63</a:t>
            </a:r>
            <a:r>
              <a:rPr lang="en-GB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2" name="Pie 1"/>
          <p:cNvSpPr/>
          <p:nvPr/>
        </p:nvSpPr>
        <p:spPr>
          <a:xfrm>
            <a:off x="4213823" y="1556792"/>
            <a:ext cx="822960" cy="822960"/>
          </a:xfrm>
          <a:prstGeom prst="pie">
            <a:avLst>
              <a:gd name="adj1" fmla="val 1736855"/>
              <a:gd name="adj2" fmla="val 5404742"/>
            </a:avLst>
          </a:prstGeom>
          <a:solidFill>
            <a:srgbClr val="E2D7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7" name="Text Box 17"/>
          <p:cNvSpPr txBox="1">
            <a:spLocks noChangeArrowheads="1"/>
          </p:cNvSpPr>
          <p:nvPr/>
        </p:nvSpPr>
        <p:spPr bwMode="auto">
          <a:xfrm>
            <a:off x="7427606" y="3549643"/>
            <a:ext cx="6010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r>
              <a:rPr lang="en-GB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28" name="PubPieSlice"/>
          <p:cNvSpPr>
            <a:spLocks noEditPoints="1" noChangeArrowheads="1"/>
          </p:cNvSpPr>
          <p:nvPr/>
        </p:nvSpPr>
        <p:spPr bwMode="auto">
          <a:xfrm rot="10800000">
            <a:off x="8107421" y="3503241"/>
            <a:ext cx="954087" cy="954088"/>
          </a:xfrm>
          <a:custGeom>
            <a:avLst/>
            <a:gdLst>
              <a:gd name="T0" fmla="*/ 903556 w 21600"/>
              <a:gd name="T1" fmla="*/ 690698 h 21600"/>
              <a:gd name="T2" fmla="*/ 477044 w 21600"/>
              <a:gd name="T3" fmla="*/ 477044 h 21600"/>
              <a:gd name="T4" fmla="*/ 954043 w 21600"/>
              <a:gd name="T5" fmla="*/ 477751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20456" y="15637"/>
                </a:moveTo>
                <a:cubicBezTo>
                  <a:pt x="21205" y="14140"/>
                  <a:pt x="21597" y="12489"/>
                  <a:pt x="21599" y="10816"/>
                </a:cubicBezTo>
                <a:lnTo>
                  <a:pt x="10800" y="10800"/>
                </a:lnTo>
                <a:close/>
              </a:path>
            </a:pathLst>
          </a:cu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AutoShape 9"/>
          <p:cNvSpPr>
            <a:spLocks noChangeArrowheads="1"/>
          </p:cNvSpPr>
          <p:nvPr/>
        </p:nvSpPr>
        <p:spPr bwMode="auto">
          <a:xfrm>
            <a:off x="807573" y="2629632"/>
            <a:ext cx="2279127" cy="1227236"/>
          </a:xfrm>
          <a:prstGeom prst="rtTriangl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44314"/>
                  <a:invGamma/>
                </a:schemeClr>
              </a:gs>
            </a:gsLst>
            <a:lin ang="1890000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cs typeface="+mn-cs"/>
            </a:endParaRPr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807573" y="3569531"/>
            <a:ext cx="287338" cy="287337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Text Box 17"/>
          <p:cNvSpPr txBox="1">
            <a:spLocks noChangeArrowheads="1"/>
          </p:cNvSpPr>
          <p:nvPr/>
        </p:nvSpPr>
        <p:spPr bwMode="auto">
          <a:xfrm>
            <a:off x="844097" y="2899188"/>
            <a:ext cx="6010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63</a:t>
            </a:r>
            <a:r>
              <a:rPr lang="en-GB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32" name="Pie 31"/>
          <p:cNvSpPr/>
          <p:nvPr/>
        </p:nvSpPr>
        <p:spPr>
          <a:xfrm>
            <a:off x="395536" y="2212277"/>
            <a:ext cx="822960" cy="822960"/>
          </a:xfrm>
          <a:prstGeom prst="pie">
            <a:avLst>
              <a:gd name="adj1" fmla="val 1736855"/>
              <a:gd name="adj2" fmla="val 5404742"/>
            </a:avLst>
          </a:prstGeom>
          <a:solidFill>
            <a:srgbClr val="E2D7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3" name="Text Box 17"/>
          <p:cNvSpPr txBox="1">
            <a:spLocks noChangeArrowheads="1"/>
          </p:cNvSpPr>
          <p:nvPr/>
        </p:nvSpPr>
        <p:spPr bwMode="auto">
          <a:xfrm>
            <a:off x="1867708" y="3464496"/>
            <a:ext cx="6010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r>
              <a:rPr lang="en-GB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36" name="PubPieSlice"/>
          <p:cNvSpPr>
            <a:spLocks noEditPoints="1" noChangeArrowheads="1"/>
          </p:cNvSpPr>
          <p:nvPr/>
        </p:nvSpPr>
        <p:spPr bwMode="auto">
          <a:xfrm rot="10800000">
            <a:off x="2610974" y="3376853"/>
            <a:ext cx="954087" cy="954088"/>
          </a:xfrm>
          <a:custGeom>
            <a:avLst/>
            <a:gdLst>
              <a:gd name="T0" fmla="*/ 903556 w 21600"/>
              <a:gd name="T1" fmla="*/ 690698 h 21600"/>
              <a:gd name="T2" fmla="*/ 477044 w 21600"/>
              <a:gd name="T3" fmla="*/ 477044 h 21600"/>
              <a:gd name="T4" fmla="*/ 954043 w 21600"/>
              <a:gd name="T5" fmla="*/ 477751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20456" y="15637"/>
                </a:moveTo>
                <a:cubicBezTo>
                  <a:pt x="21205" y="14140"/>
                  <a:pt x="21597" y="12489"/>
                  <a:pt x="21599" y="10816"/>
                </a:cubicBezTo>
                <a:lnTo>
                  <a:pt x="10800" y="10800"/>
                </a:lnTo>
                <a:close/>
              </a:path>
            </a:pathLst>
          </a:cu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" name="Text Box 7"/>
          <p:cNvSpPr txBox="1">
            <a:spLocks noChangeArrowheads="1"/>
          </p:cNvSpPr>
          <p:nvPr/>
        </p:nvSpPr>
        <p:spPr bwMode="auto">
          <a:xfrm>
            <a:off x="454378" y="1505562"/>
            <a:ext cx="83915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dirty="0"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is larger than</a:t>
            </a:r>
            <a:r>
              <a:rPr lang="en-US" sz="2400" dirty="0"/>
              <a:t> </a:t>
            </a:r>
            <a:r>
              <a:rPr lang="en-US" sz="2400" dirty="0">
                <a:latin typeface="Symbol" panose="05050102010706020507" pitchFamily="18" charset="2"/>
              </a:rPr>
              <a:t>D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en-US" sz="2400" dirty="0"/>
              <a:t>.</a:t>
            </a:r>
            <a:endParaRPr lang="en-GB" sz="2400" dirty="0"/>
          </a:p>
        </p:txBody>
      </p:sp>
      <p:sp>
        <p:nvSpPr>
          <p:cNvPr id="38" name="Rectangle 37"/>
          <p:cNvSpPr/>
          <p:nvPr/>
        </p:nvSpPr>
        <p:spPr>
          <a:xfrm>
            <a:off x="4236654" y="1682495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D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8580576" y="3758332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F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294016" y="3800784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E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53740" y="2337216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A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53740" y="3688683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B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083458" y="3726342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C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44" name="Text Box 7"/>
          <p:cNvSpPr txBox="1">
            <a:spLocks noChangeArrowheads="1"/>
          </p:cNvSpPr>
          <p:nvPr/>
        </p:nvSpPr>
        <p:spPr bwMode="auto">
          <a:xfrm>
            <a:off x="157620" y="1096444"/>
            <a:ext cx="87493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>
                <a:latin typeface="Symbol" panose="05050102010706020507" pitchFamily="18" charset="2"/>
              </a:rPr>
              <a:t>D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en-US" sz="2400" dirty="0"/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US" sz="2400" dirty="0"/>
              <a:t> </a:t>
            </a:r>
            <a:r>
              <a:rPr lang="en-US" sz="2400" dirty="0"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</a:t>
            </a:r>
            <a:r>
              <a:rPr lang="en-US" sz="2400" dirty="0"/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each have angles measuring 63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90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 27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143000" y="5857580"/>
                <a:ext cx="497187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𝐴𝐶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5857580"/>
                <a:ext cx="497187" cy="69384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907902" y="5857580"/>
                <a:ext cx="497187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𝐵𝐶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7902" y="5857580"/>
                <a:ext cx="497187" cy="69384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7181562" y="5856037"/>
                <a:ext cx="812466" cy="6890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𝐸𝐹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𝐷𝐹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1562" y="5856037"/>
                <a:ext cx="812466" cy="68903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5639083" y="5971264"/>
            <a:ext cx="699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and</a:t>
            </a:r>
          </a:p>
        </p:txBody>
      </p:sp>
      <p:sp>
        <p:nvSpPr>
          <p:cNvPr id="47" name="Rectangle 46"/>
          <p:cNvSpPr/>
          <p:nvPr/>
        </p:nvSpPr>
        <p:spPr>
          <a:xfrm>
            <a:off x="2969085" y="5973669"/>
            <a:ext cx="699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and</a:t>
            </a:r>
          </a:p>
        </p:txBody>
      </p:sp>
      <p:sp>
        <p:nvSpPr>
          <p:cNvPr id="5" name="Rectangle 4"/>
          <p:cNvSpPr/>
          <p:nvPr/>
        </p:nvSpPr>
        <p:spPr>
          <a:xfrm>
            <a:off x="513148" y="5354604"/>
            <a:ext cx="32031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For </a:t>
            </a:r>
            <a:r>
              <a:rPr lang="en-US" sz="2400" dirty="0">
                <a:latin typeface="Symbol" panose="05050102010706020507" pitchFamily="18" charset="2"/>
              </a:rPr>
              <a:t>D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en-US" sz="2400" dirty="0"/>
              <a:t> and </a:t>
            </a:r>
            <a:r>
              <a:rPr lang="en-US" sz="2400" dirty="0"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DEF:</a:t>
            </a:r>
            <a:r>
              <a:rPr lang="en-US" sz="2400" dirty="0"/>
              <a:t> 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1675545" y="5862389"/>
                <a:ext cx="817275" cy="6890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𝐷𝐸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𝐷𝐹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5545" y="5862389"/>
                <a:ext cx="817275" cy="68903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439612" y="5857580"/>
                <a:ext cx="817275" cy="6890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𝐷𝐸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𝐸𝐹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9612" y="5857580"/>
                <a:ext cx="817275" cy="68903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6667083" y="5857580"/>
                <a:ext cx="491225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𝐵𝐶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𝐴𝐶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7083" y="5857580"/>
                <a:ext cx="491225" cy="69384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Rectangle 48">
            <a:hlinkClick r:id="rId9"/>
            <a:extLst>
              <a:ext uri="{FF2B5EF4-FFF2-40B4-BE49-F238E27FC236}">
                <a16:creationId xmlns:a16="http://schemas.microsoft.com/office/drawing/2014/main" id="{BA63F78C-C610-4EDC-B27B-3444A73C1EA5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>
            <a:hlinkClick r:id="rId9"/>
            <a:extLst>
              <a:ext uri="{FF2B5EF4-FFF2-40B4-BE49-F238E27FC236}">
                <a16:creationId xmlns:a16="http://schemas.microsoft.com/office/drawing/2014/main" id="{BABC92A4-B5BE-4165-BB92-C0422CF8FD58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6886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9" grpId="0"/>
      <p:bldP spid="51211" grpId="0" animBg="1" autoUpdateAnimBg="0"/>
      <p:bldP spid="37" grpId="0"/>
      <p:bldP spid="44" grpId="0"/>
      <p:bldP spid="3" grpId="0"/>
      <p:bldP spid="45" grpId="0"/>
      <p:bldP spid="46" grpId="0"/>
      <p:bldP spid="4" grpId="0"/>
      <p:bldP spid="47" grpId="0"/>
      <p:bldP spid="5" grpId="0"/>
      <p:bldP spid="34" grpId="0"/>
      <p:bldP spid="35" grpId="0"/>
      <p:bldP spid="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28857" y="120484"/>
            <a:ext cx="8568952" cy="692696"/>
          </a:xfrm>
        </p:spPr>
        <p:txBody>
          <a:bodyPr>
            <a:noAutofit/>
          </a:bodyPr>
          <a:lstStyle/>
          <a:p>
            <a:pPr eaLnBrk="1" hangingPunct="1"/>
            <a:r>
              <a:rPr lang="en-GB" dirty="0"/>
              <a:t>Trigonometric ratios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04800" y="107320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429540" y="685800"/>
            <a:ext cx="83915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If we consider any right-angled triangle.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09" name="AutoShape 9"/>
          <p:cNvSpPr>
            <a:spLocks noChangeArrowheads="1"/>
          </p:cNvSpPr>
          <p:nvPr/>
        </p:nvSpPr>
        <p:spPr bwMode="auto">
          <a:xfrm>
            <a:off x="4613333" y="2020341"/>
            <a:ext cx="3960813" cy="2012950"/>
          </a:xfrm>
          <a:prstGeom prst="rtTriangl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44314"/>
                  <a:invGamma/>
                </a:schemeClr>
              </a:gs>
            </a:gsLst>
            <a:lin ang="1890000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cs typeface="+mn-cs"/>
            </a:endParaRPr>
          </a:p>
        </p:txBody>
      </p:sp>
      <p:sp>
        <p:nvSpPr>
          <p:cNvPr id="13323" name="Rectangle 10"/>
          <p:cNvSpPr>
            <a:spLocks noChangeArrowheads="1"/>
          </p:cNvSpPr>
          <p:nvPr/>
        </p:nvSpPr>
        <p:spPr bwMode="auto">
          <a:xfrm>
            <a:off x="4613333" y="3745954"/>
            <a:ext cx="287338" cy="287337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Text Box 17"/>
          <p:cNvSpPr txBox="1">
            <a:spLocks noChangeArrowheads="1"/>
          </p:cNvSpPr>
          <p:nvPr/>
        </p:nvSpPr>
        <p:spPr bwMode="auto">
          <a:xfrm>
            <a:off x="7462025" y="3571626"/>
            <a:ext cx="3909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GB" sz="2400" b="1" i="1" dirty="0">
                <a:latin typeface="Symbol" panose="05050102010706020507" pitchFamily="18" charset="2"/>
              </a:rPr>
              <a:t>q</a:t>
            </a:r>
          </a:p>
        </p:txBody>
      </p:sp>
      <p:sp>
        <p:nvSpPr>
          <p:cNvPr id="28" name="PubPieSlice"/>
          <p:cNvSpPr>
            <a:spLocks noEditPoints="1" noChangeArrowheads="1"/>
          </p:cNvSpPr>
          <p:nvPr/>
        </p:nvSpPr>
        <p:spPr bwMode="auto">
          <a:xfrm rot="10800000">
            <a:off x="8107421" y="3553866"/>
            <a:ext cx="954087" cy="954088"/>
          </a:xfrm>
          <a:custGeom>
            <a:avLst/>
            <a:gdLst>
              <a:gd name="T0" fmla="*/ 903556 w 21600"/>
              <a:gd name="T1" fmla="*/ 690698 h 21600"/>
              <a:gd name="T2" fmla="*/ 477044 w 21600"/>
              <a:gd name="T3" fmla="*/ 477044 h 21600"/>
              <a:gd name="T4" fmla="*/ 954043 w 21600"/>
              <a:gd name="T5" fmla="*/ 477751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20456" y="15637"/>
                </a:moveTo>
                <a:cubicBezTo>
                  <a:pt x="21205" y="14140"/>
                  <a:pt x="21597" y="12489"/>
                  <a:pt x="21599" y="10816"/>
                </a:cubicBezTo>
                <a:lnTo>
                  <a:pt x="10800" y="10800"/>
                </a:lnTo>
                <a:close/>
              </a:path>
            </a:pathLst>
          </a:cu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AutoShape 9"/>
          <p:cNvSpPr>
            <a:spLocks noChangeArrowheads="1"/>
          </p:cNvSpPr>
          <p:nvPr/>
        </p:nvSpPr>
        <p:spPr bwMode="auto">
          <a:xfrm>
            <a:off x="807573" y="2680257"/>
            <a:ext cx="2279127" cy="1227236"/>
          </a:xfrm>
          <a:prstGeom prst="rtTriangl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44314"/>
                  <a:invGamma/>
                </a:schemeClr>
              </a:gs>
            </a:gsLst>
            <a:lin ang="1890000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cs typeface="+mn-cs"/>
            </a:endParaRPr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807573" y="3620156"/>
            <a:ext cx="287338" cy="287337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PubPieSlice"/>
          <p:cNvSpPr>
            <a:spLocks noEditPoints="1" noChangeArrowheads="1"/>
          </p:cNvSpPr>
          <p:nvPr/>
        </p:nvSpPr>
        <p:spPr bwMode="auto">
          <a:xfrm rot="10800000">
            <a:off x="2610974" y="3427478"/>
            <a:ext cx="954087" cy="954088"/>
          </a:xfrm>
          <a:custGeom>
            <a:avLst/>
            <a:gdLst>
              <a:gd name="T0" fmla="*/ 903556 w 21600"/>
              <a:gd name="T1" fmla="*/ 690698 h 21600"/>
              <a:gd name="T2" fmla="*/ 477044 w 21600"/>
              <a:gd name="T3" fmla="*/ 477044 h 21600"/>
              <a:gd name="T4" fmla="*/ 954043 w 21600"/>
              <a:gd name="T5" fmla="*/ 477751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20456" y="15637"/>
                </a:moveTo>
                <a:cubicBezTo>
                  <a:pt x="21205" y="14140"/>
                  <a:pt x="21597" y="12489"/>
                  <a:pt x="21599" y="10816"/>
                </a:cubicBezTo>
                <a:lnTo>
                  <a:pt x="10800" y="10800"/>
                </a:lnTo>
                <a:close/>
              </a:path>
            </a:pathLst>
          </a:cu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267144" y="1748029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D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8529661" y="4048927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F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267144" y="4025984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E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38085" y="2315601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A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51569" y="3889622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B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015664" y="3857105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C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44" name="Text Box 7"/>
          <p:cNvSpPr txBox="1">
            <a:spLocks noChangeArrowheads="1"/>
          </p:cNvSpPr>
          <p:nvPr/>
        </p:nvSpPr>
        <p:spPr bwMode="auto">
          <a:xfrm>
            <a:off x="3311790" y="4638292"/>
            <a:ext cx="36503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we mark this angle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94088" y="1118984"/>
                <a:ext cx="497187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𝐴𝐶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088" y="1118984"/>
                <a:ext cx="497187" cy="69384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 Box 17"/>
          <p:cNvSpPr txBox="1">
            <a:spLocks noChangeArrowheads="1"/>
          </p:cNvSpPr>
          <p:nvPr/>
        </p:nvSpPr>
        <p:spPr bwMode="auto">
          <a:xfrm>
            <a:off x="2100616" y="3481552"/>
            <a:ext cx="3909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GB" sz="2400" b="1" i="1" dirty="0">
                <a:latin typeface="Symbol" panose="05050102010706020507" pitchFamily="18" charset="2"/>
              </a:rPr>
              <a:t>q</a:t>
            </a:r>
          </a:p>
        </p:txBody>
      </p:sp>
      <p:sp>
        <p:nvSpPr>
          <p:cNvPr id="35" name="Text Box 32"/>
          <p:cNvSpPr txBox="1">
            <a:spLocks noChangeArrowheads="1"/>
          </p:cNvSpPr>
          <p:nvPr/>
        </p:nvSpPr>
        <p:spPr bwMode="auto">
          <a:xfrm>
            <a:off x="4201483" y="2076618"/>
            <a:ext cx="331788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sz="1500" b="1" dirty="0"/>
              <a:t>O</a:t>
            </a:r>
          </a:p>
          <a:p>
            <a:pPr algn="ctr"/>
            <a:r>
              <a:rPr lang="en-GB" sz="1500" b="1" dirty="0"/>
              <a:t>P</a:t>
            </a:r>
          </a:p>
          <a:p>
            <a:pPr algn="ctr"/>
            <a:r>
              <a:rPr lang="en-GB" sz="1500" b="1" dirty="0"/>
              <a:t>P</a:t>
            </a:r>
          </a:p>
          <a:p>
            <a:pPr algn="ctr"/>
            <a:r>
              <a:rPr lang="en-GB" sz="1500" b="1" dirty="0"/>
              <a:t>O</a:t>
            </a:r>
          </a:p>
          <a:p>
            <a:pPr algn="ctr"/>
            <a:r>
              <a:rPr lang="en-GB" sz="1500" b="1" dirty="0"/>
              <a:t>S</a:t>
            </a:r>
          </a:p>
          <a:p>
            <a:pPr algn="ctr"/>
            <a:r>
              <a:rPr lang="en-GB" sz="1500" b="1" dirty="0"/>
              <a:t>I</a:t>
            </a:r>
          </a:p>
          <a:p>
            <a:pPr algn="ctr"/>
            <a:r>
              <a:rPr lang="en-GB" sz="1500" b="1" dirty="0"/>
              <a:t>T</a:t>
            </a:r>
          </a:p>
          <a:p>
            <a:pPr algn="ctr"/>
            <a:r>
              <a:rPr lang="en-GB" sz="1500" b="1" dirty="0"/>
              <a:t>E</a:t>
            </a:r>
          </a:p>
        </p:txBody>
      </p:sp>
      <p:sp>
        <p:nvSpPr>
          <p:cNvPr id="48" name="Line 16"/>
          <p:cNvSpPr>
            <a:spLocks noChangeShapeType="1"/>
          </p:cNvSpPr>
          <p:nvPr/>
        </p:nvSpPr>
        <p:spPr bwMode="auto">
          <a:xfrm flipV="1">
            <a:off x="5513389" y="4101743"/>
            <a:ext cx="2589838" cy="622524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9" name="Line 16"/>
          <p:cNvSpPr>
            <a:spLocks noChangeShapeType="1"/>
          </p:cNvSpPr>
          <p:nvPr/>
        </p:nvSpPr>
        <p:spPr bwMode="auto">
          <a:xfrm flipH="1" flipV="1">
            <a:off x="2702579" y="3997492"/>
            <a:ext cx="2806615" cy="745575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0" name="Text Box 32"/>
          <p:cNvSpPr txBox="1">
            <a:spLocks noChangeArrowheads="1"/>
          </p:cNvSpPr>
          <p:nvPr/>
        </p:nvSpPr>
        <p:spPr bwMode="auto">
          <a:xfrm>
            <a:off x="519701" y="2537260"/>
            <a:ext cx="304891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sz="1200" b="1" dirty="0"/>
              <a:t>O</a:t>
            </a:r>
          </a:p>
          <a:p>
            <a:pPr algn="ctr"/>
            <a:r>
              <a:rPr lang="en-GB" sz="1200" b="1" dirty="0"/>
              <a:t>P</a:t>
            </a:r>
          </a:p>
          <a:p>
            <a:pPr algn="ctr"/>
            <a:r>
              <a:rPr lang="en-GB" sz="1200" b="1" dirty="0"/>
              <a:t>P</a:t>
            </a:r>
          </a:p>
          <a:p>
            <a:pPr algn="ctr"/>
            <a:r>
              <a:rPr lang="en-GB" sz="1200" b="1" dirty="0"/>
              <a:t>O</a:t>
            </a:r>
          </a:p>
          <a:p>
            <a:pPr algn="ctr"/>
            <a:r>
              <a:rPr lang="en-GB" sz="1200" b="1" dirty="0"/>
              <a:t>S</a:t>
            </a:r>
          </a:p>
          <a:p>
            <a:pPr algn="ctr"/>
            <a:r>
              <a:rPr lang="en-GB" sz="1200" b="1" dirty="0"/>
              <a:t>I</a:t>
            </a:r>
          </a:p>
          <a:p>
            <a:pPr algn="ctr"/>
            <a:r>
              <a:rPr lang="en-GB" sz="1200" b="1" dirty="0"/>
              <a:t>T</a:t>
            </a:r>
          </a:p>
          <a:p>
            <a:pPr algn="ctr"/>
            <a:r>
              <a:rPr lang="en-GB" sz="1200" b="1" dirty="0"/>
              <a:t>E</a:t>
            </a:r>
          </a:p>
        </p:txBody>
      </p:sp>
      <p:sp>
        <p:nvSpPr>
          <p:cNvPr id="51" name="Text Box 33"/>
          <p:cNvSpPr txBox="1">
            <a:spLocks noChangeArrowheads="1"/>
          </p:cNvSpPr>
          <p:nvPr/>
        </p:nvSpPr>
        <p:spPr bwMode="auto">
          <a:xfrm>
            <a:off x="5292080" y="2077428"/>
            <a:ext cx="32226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H</a:t>
            </a:r>
          </a:p>
        </p:txBody>
      </p:sp>
      <p:sp>
        <p:nvSpPr>
          <p:cNvPr id="52" name="Text Box 34"/>
          <p:cNvSpPr txBox="1">
            <a:spLocks noChangeArrowheads="1"/>
          </p:cNvSpPr>
          <p:nvPr/>
        </p:nvSpPr>
        <p:spPr bwMode="auto">
          <a:xfrm>
            <a:off x="5580112" y="2213953"/>
            <a:ext cx="3111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Y</a:t>
            </a:r>
          </a:p>
        </p:txBody>
      </p:sp>
      <p:sp>
        <p:nvSpPr>
          <p:cNvPr id="53" name="Text Box 35"/>
          <p:cNvSpPr txBox="1">
            <a:spLocks noChangeArrowheads="1"/>
          </p:cNvSpPr>
          <p:nvPr/>
        </p:nvSpPr>
        <p:spPr bwMode="auto">
          <a:xfrm>
            <a:off x="5868144" y="2348891"/>
            <a:ext cx="3111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P</a:t>
            </a:r>
          </a:p>
        </p:txBody>
      </p:sp>
      <p:sp>
        <p:nvSpPr>
          <p:cNvPr id="54" name="Text Box 36"/>
          <p:cNvSpPr txBox="1">
            <a:spLocks noChangeArrowheads="1"/>
          </p:cNvSpPr>
          <p:nvPr/>
        </p:nvSpPr>
        <p:spPr bwMode="auto">
          <a:xfrm>
            <a:off x="6156176" y="2483828"/>
            <a:ext cx="331788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O</a:t>
            </a:r>
          </a:p>
        </p:txBody>
      </p:sp>
      <p:sp>
        <p:nvSpPr>
          <p:cNvPr id="55" name="Text Box 37"/>
          <p:cNvSpPr txBox="1">
            <a:spLocks noChangeArrowheads="1"/>
          </p:cNvSpPr>
          <p:nvPr/>
        </p:nvSpPr>
        <p:spPr bwMode="auto">
          <a:xfrm>
            <a:off x="6444208" y="2620353"/>
            <a:ext cx="300038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T</a:t>
            </a:r>
          </a:p>
        </p:txBody>
      </p:sp>
      <p:sp>
        <p:nvSpPr>
          <p:cNvPr id="56" name="Text Box 38"/>
          <p:cNvSpPr txBox="1">
            <a:spLocks noChangeArrowheads="1"/>
          </p:cNvSpPr>
          <p:nvPr/>
        </p:nvSpPr>
        <p:spPr bwMode="auto">
          <a:xfrm>
            <a:off x="6761492" y="2755291"/>
            <a:ext cx="3111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E</a:t>
            </a:r>
          </a:p>
        </p:txBody>
      </p:sp>
      <p:sp>
        <p:nvSpPr>
          <p:cNvPr id="57" name="Text Box 39"/>
          <p:cNvSpPr txBox="1">
            <a:spLocks noChangeArrowheads="1"/>
          </p:cNvSpPr>
          <p:nvPr/>
        </p:nvSpPr>
        <p:spPr bwMode="auto">
          <a:xfrm>
            <a:off x="6985329" y="2890228"/>
            <a:ext cx="32226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/>
              <a:t>N</a:t>
            </a:r>
          </a:p>
        </p:txBody>
      </p:sp>
      <p:sp>
        <p:nvSpPr>
          <p:cNvPr id="58" name="Text Box 40"/>
          <p:cNvSpPr txBox="1">
            <a:spLocks noChangeArrowheads="1"/>
          </p:cNvSpPr>
          <p:nvPr/>
        </p:nvSpPr>
        <p:spPr bwMode="auto">
          <a:xfrm>
            <a:off x="7220279" y="3026753"/>
            <a:ext cx="32226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/>
              <a:t>U</a:t>
            </a:r>
          </a:p>
        </p:txBody>
      </p:sp>
      <p:sp>
        <p:nvSpPr>
          <p:cNvPr id="59" name="Text Box 41"/>
          <p:cNvSpPr txBox="1">
            <a:spLocks noChangeArrowheads="1"/>
          </p:cNvSpPr>
          <p:nvPr/>
        </p:nvSpPr>
        <p:spPr bwMode="auto">
          <a:xfrm>
            <a:off x="7455229" y="3161691"/>
            <a:ext cx="3111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/>
              <a:t>S</a:t>
            </a:r>
          </a:p>
        </p:txBody>
      </p:sp>
      <p:sp>
        <p:nvSpPr>
          <p:cNvPr id="60" name="Text Box 42"/>
          <p:cNvSpPr txBox="1">
            <a:spLocks noChangeArrowheads="1"/>
          </p:cNvSpPr>
          <p:nvPr/>
        </p:nvSpPr>
        <p:spPr bwMode="auto">
          <a:xfrm>
            <a:off x="7717234" y="3296628"/>
            <a:ext cx="3111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E</a:t>
            </a:r>
          </a:p>
        </p:txBody>
      </p:sp>
      <p:sp>
        <p:nvSpPr>
          <p:cNvPr id="61" name="Text Box 33"/>
          <p:cNvSpPr txBox="1">
            <a:spLocks noChangeArrowheads="1"/>
          </p:cNvSpPr>
          <p:nvPr/>
        </p:nvSpPr>
        <p:spPr bwMode="auto">
          <a:xfrm>
            <a:off x="929920" y="2473451"/>
            <a:ext cx="29527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200" b="1" dirty="0"/>
              <a:t>H</a:t>
            </a:r>
          </a:p>
        </p:txBody>
      </p:sp>
      <p:sp>
        <p:nvSpPr>
          <p:cNvPr id="62" name="Text Box 34"/>
          <p:cNvSpPr txBox="1">
            <a:spLocks noChangeArrowheads="1"/>
          </p:cNvSpPr>
          <p:nvPr/>
        </p:nvSpPr>
        <p:spPr bwMode="auto">
          <a:xfrm>
            <a:off x="1118439" y="2590258"/>
            <a:ext cx="2872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200" b="1" dirty="0"/>
              <a:t>Y</a:t>
            </a:r>
          </a:p>
        </p:txBody>
      </p:sp>
      <p:sp>
        <p:nvSpPr>
          <p:cNvPr id="63" name="Text Box 35"/>
          <p:cNvSpPr txBox="1">
            <a:spLocks noChangeArrowheads="1"/>
          </p:cNvSpPr>
          <p:nvPr/>
        </p:nvSpPr>
        <p:spPr bwMode="auto">
          <a:xfrm>
            <a:off x="1289560" y="2655764"/>
            <a:ext cx="2872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200" b="1" dirty="0"/>
              <a:t>P</a:t>
            </a:r>
          </a:p>
        </p:txBody>
      </p:sp>
      <p:sp>
        <p:nvSpPr>
          <p:cNvPr id="64" name="Text Box 36"/>
          <p:cNvSpPr txBox="1">
            <a:spLocks noChangeArrowheads="1"/>
          </p:cNvSpPr>
          <p:nvPr/>
        </p:nvSpPr>
        <p:spPr bwMode="auto">
          <a:xfrm>
            <a:off x="1422898" y="2757618"/>
            <a:ext cx="30489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200" b="1" dirty="0"/>
              <a:t>O</a:t>
            </a:r>
          </a:p>
        </p:txBody>
      </p:sp>
      <p:sp>
        <p:nvSpPr>
          <p:cNvPr id="65" name="Text Box 37"/>
          <p:cNvSpPr txBox="1">
            <a:spLocks noChangeArrowheads="1"/>
          </p:cNvSpPr>
          <p:nvPr/>
        </p:nvSpPr>
        <p:spPr bwMode="auto">
          <a:xfrm>
            <a:off x="1640871" y="2857331"/>
            <a:ext cx="27924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200" b="1" dirty="0"/>
              <a:t>T</a:t>
            </a:r>
          </a:p>
        </p:txBody>
      </p:sp>
      <p:sp>
        <p:nvSpPr>
          <p:cNvPr id="66" name="Text Box 38"/>
          <p:cNvSpPr txBox="1">
            <a:spLocks noChangeArrowheads="1"/>
          </p:cNvSpPr>
          <p:nvPr/>
        </p:nvSpPr>
        <p:spPr bwMode="auto">
          <a:xfrm>
            <a:off x="1813579" y="2966662"/>
            <a:ext cx="2872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200" b="1" dirty="0"/>
              <a:t>E</a:t>
            </a:r>
          </a:p>
        </p:txBody>
      </p:sp>
      <p:sp>
        <p:nvSpPr>
          <p:cNvPr id="67" name="Text Box 39"/>
          <p:cNvSpPr txBox="1">
            <a:spLocks noChangeArrowheads="1"/>
          </p:cNvSpPr>
          <p:nvPr/>
        </p:nvSpPr>
        <p:spPr bwMode="auto">
          <a:xfrm>
            <a:off x="2000798" y="3085862"/>
            <a:ext cx="29527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200" b="1" dirty="0"/>
              <a:t>N</a:t>
            </a:r>
          </a:p>
        </p:txBody>
      </p:sp>
      <p:sp>
        <p:nvSpPr>
          <p:cNvPr id="68" name="Text Box 40"/>
          <p:cNvSpPr txBox="1">
            <a:spLocks noChangeArrowheads="1"/>
          </p:cNvSpPr>
          <p:nvPr/>
        </p:nvSpPr>
        <p:spPr bwMode="auto">
          <a:xfrm>
            <a:off x="2227816" y="3242224"/>
            <a:ext cx="29527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200" b="1" dirty="0"/>
              <a:t>U</a:t>
            </a:r>
          </a:p>
        </p:txBody>
      </p:sp>
      <p:sp>
        <p:nvSpPr>
          <p:cNvPr id="69" name="Text Box 41"/>
          <p:cNvSpPr txBox="1">
            <a:spLocks noChangeArrowheads="1"/>
          </p:cNvSpPr>
          <p:nvPr/>
        </p:nvSpPr>
        <p:spPr bwMode="auto">
          <a:xfrm>
            <a:off x="2434248" y="3330042"/>
            <a:ext cx="2872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200" b="1"/>
              <a:t>S</a:t>
            </a:r>
          </a:p>
        </p:txBody>
      </p:sp>
      <p:sp>
        <p:nvSpPr>
          <p:cNvPr id="70" name="Text Box 42"/>
          <p:cNvSpPr txBox="1">
            <a:spLocks noChangeArrowheads="1"/>
          </p:cNvSpPr>
          <p:nvPr/>
        </p:nvSpPr>
        <p:spPr bwMode="auto">
          <a:xfrm>
            <a:off x="2628035" y="3455277"/>
            <a:ext cx="2872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200" b="1" dirty="0"/>
              <a:t>E</a:t>
            </a:r>
          </a:p>
        </p:txBody>
      </p:sp>
      <p:sp>
        <p:nvSpPr>
          <p:cNvPr id="72" name="Rectangle 26"/>
          <p:cNvSpPr>
            <a:spLocks noChangeArrowheads="1"/>
          </p:cNvSpPr>
          <p:nvPr/>
        </p:nvSpPr>
        <p:spPr bwMode="auto">
          <a:xfrm>
            <a:off x="211202" y="5077968"/>
            <a:ext cx="8686800" cy="990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GB">
              <a:latin typeface="Arial" charset="0"/>
              <a:cs typeface="+mn-cs"/>
            </a:endParaRPr>
          </a:p>
        </p:txBody>
      </p: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271527" y="5327206"/>
            <a:ext cx="1844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The ratio of </a:t>
            </a:r>
          </a:p>
        </p:txBody>
      </p:sp>
      <p:grpSp>
        <p:nvGrpSpPr>
          <p:cNvPr id="74" name="Group 24"/>
          <p:cNvGrpSpPr>
            <a:grpSpLocks/>
          </p:cNvGrpSpPr>
          <p:nvPr/>
        </p:nvGrpSpPr>
        <p:grpSpPr bwMode="auto">
          <a:xfrm>
            <a:off x="2146365" y="5117656"/>
            <a:ext cx="4267200" cy="874712"/>
            <a:chOff x="1819" y="1657"/>
            <a:chExt cx="2688" cy="551"/>
          </a:xfrm>
        </p:grpSpPr>
        <p:sp>
          <p:nvSpPr>
            <p:cNvPr id="75" name="Text Box 21"/>
            <p:cNvSpPr txBox="1">
              <a:spLocks noChangeArrowheads="1"/>
            </p:cNvSpPr>
            <p:nvPr/>
          </p:nvSpPr>
          <p:spPr bwMode="auto">
            <a:xfrm>
              <a:off x="1823" y="1657"/>
              <a:ext cx="26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the length of the opposite side</a:t>
              </a:r>
            </a:p>
          </p:txBody>
        </p:sp>
        <p:sp>
          <p:nvSpPr>
            <p:cNvPr id="76" name="Line 22"/>
            <p:cNvSpPr>
              <a:spLocks noChangeShapeType="1"/>
            </p:cNvSpPr>
            <p:nvPr/>
          </p:nvSpPr>
          <p:spPr bwMode="auto">
            <a:xfrm>
              <a:off x="1819" y="1933"/>
              <a:ext cx="26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7" name="Text Box 23"/>
            <p:cNvSpPr txBox="1">
              <a:spLocks noChangeArrowheads="1"/>
            </p:cNvSpPr>
            <p:nvPr/>
          </p:nvSpPr>
          <p:spPr bwMode="auto">
            <a:xfrm>
              <a:off x="1893" y="1920"/>
              <a:ext cx="25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/>
                <a:t>the length of the hypotenuse</a:t>
              </a:r>
            </a:p>
          </p:txBody>
        </p:sp>
      </p:grpSp>
      <p:sp>
        <p:nvSpPr>
          <p:cNvPr id="78" name="Text Box 25"/>
          <p:cNvSpPr txBox="1">
            <a:spLocks noChangeArrowheads="1"/>
          </p:cNvSpPr>
          <p:nvPr/>
        </p:nvSpPr>
        <p:spPr bwMode="auto">
          <a:xfrm>
            <a:off x="6443727" y="5327206"/>
            <a:ext cx="2435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is the </a:t>
            </a:r>
            <a:r>
              <a:rPr lang="en-GB" b="1" dirty="0">
                <a:solidFill>
                  <a:srgbClr val="FF6600"/>
                </a:solidFill>
              </a:rPr>
              <a:t>sine ratio</a:t>
            </a:r>
            <a:r>
              <a:rPr lang="en-GB" dirty="0"/>
              <a:t>.</a:t>
            </a:r>
          </a:p>
        </p:txBody>
      </p:sp>
      <p:sp>
        <p:nvSpPr>
          <p:cNvPr id="80" name="Text Box 47"/>
          <p:cNvSpPr txBox="1">
            <a:spLocks noChangeArrowheads="1"/>
          </p:cNvSpPr>
          <p:nvPr/>
        </p:nvSpPr>
        <p:spPr bwMode="auto">
          <a:xfrm>
            <a:off x="3911300" y="1265659"/>
            <a:ext cx="10791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cs typeface="Times New Roman" panose="02020603050405020304" pitchFamily="18" charset="0"/>
              </a:rPr>
              <a:t>= </a:t>
            </a:r>
            <a:r>
              <a:rPr lang="en-GB" dirty="0"/>
              <a:t>sin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endParaRPr lang="en-GB" dirty="0"/>
          </a:p>
        </p:txBody>
      </p:sp>
      <p:sp>
        <p:nvSpPr>
          <p:cNvPr id="81" name="Text Box 49"/>
          <p:cNvSpPr txBox="1">
            <a:spLocks noChangeArrowheads="1"/>
          </p:cNvSpPr>
          <p:nvPr/>
        </p:nvSpPr>
        <p:spPr bwMode="auto">
          <a:xfrm>
            <a:off x="2201425" y="1071938"/>
            <a:ext cx="1338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opposite</a:t>
            </a:r>
          </a:p>
        </p:txBody>
      </p:sp>
      <p:sp>
        <p:nvSpPr>
          <p:cNvPr id="82" name="Line 50"/>
          <p:cNvSpPr>
            <a:spLocks noChangeShapeType="1"/>
          </p:cNvSpPr>
          <p:nvPr/>
        </p:nvSpPr>
        <p:spPr bwMode="auto">
          <a:xfrm>
            <a:off x="1999812" y="1510088"/>
            <a:ext cx="17414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3" name="Text Box 51"/>
          <p:cNvSpPr txBox="1">
            <a:spLocks noChangeArrowheads="1"/>
          </p:cNvSpPr>
          <p:nvPr/>
        </p:nvSpPr>
        <p:spPr bwMode="auto">
          <a:xfrm>
            <a:off x="1990287" y="1489451"/>
            <a:ext cx="1762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hypotenuse</a:t>
            </a:r>
          </a:p>
        </p:txBody>
      </p:sp>
      <p:sp>
        <p:nvSpPr>
          <p:cNvPr id="84" name="Text Box 47"/>
          <p:cNvSpPr txBox="1">
            <a:spLocks noChangeArrowheads="1"/>
          </p:cNvSpPr>
          <p:nvPr/>
        </p:nvSpPr>
        <p:spPr bwMode="auto">
          <a:xfrm>
            <a:off x="1620706" y="1259692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880054" y="1110690"/>
                <a:ext cx="817275" cy="6890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𝐷𝐸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𝐷𝐹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0054" y="1110690"/>
                <a:ext cx="817275" cy="68903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Rectangle 78">
            <a:hlinkClick r:id="rId5"/>
            <a:extLst>
              <a:ext uri="{FF2B5EF4-FFF2-40B4-BE49-F238E27FC236}">
                <a16:creationId xmlns:a16="http://schemas.microsoft.com/office/drawing/2014/main" id="{A65E5804-4F29-4848-8B51-C1F2041BA1F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Rectangle 84">
            <a:hlinkClick r:id="rId5"/>
            <a:extLst>
              <a:ext uri="{FF2B5EF4-FFF2-40B4-BE49-F238E27FC236}">
                <a16:creationId xmlns:a16="http://schemas.microsoft.com/office/drawing/2014/main" id="{5EE70B0B-BCBA-4DA8-9C73-047EA85318DC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3375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 animBg="1"/>
      <p:bldP spid="36" grpId="0" animBg="1"/>
      <p:bldP spid="44" grpId="0"/>
      <p:bldP spid="3" grpId="0"/>
      <p:bldP spid="34" grpId="0"/>
      <p:bldP spid="35" grpId="0"/>
      <p:bldP spid="48" grpId="0" animBg="1"/>
      <p:bldP spid="49" grpId="0" animBg="1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2" grpId="0" animBg="1"/>
      <p:bldP spid="73" grpId="0"/>
      <p:bldP spid="78" grpId="0"/>
      <p:bldP spid="80" grpId="0"/>
      <p:bldP spid="81" grpId="0"/>
      <p:bldP spid="82" grpId="0" animBg="1"/>
      <p:bldP spid="83" grpId="0"/>
      <p:bldP spid="84" grpId="0"/>
      <p:bldP spid="7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148931"/>
            <a:ext cx="8568952" cy="692696"/>
          </a:xfrm>
        </p:spPr>
        <p:txBody>
          <a:bodyPr>
            <a:noAutofit/>
          </a:bodyPr>
          <a:lstStyle/>
          <a:p>
            <a:pPr eaLnBrk="1" hangingPunct="1"/>
            <a:r>
              <a:rPr lang="en-GB" dirty="0"/>
              <a:t>Trigonometric ratios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04800" y="107320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429540" y="685800"/>
            <a:ext cx="83915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If we consider any right-angled triangle.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09" name="AutoShape 9"/>
          <p:cNvSpPr>
            <a:spLocks noChangeArrowheads="1"/>
          </p:cNvSpPr>
          <p:nvPr/>
        </p:nvSpPr>
        <p:spPr bwMode="auto">
          <a:xfrm>
            <a:off x="4613333" y="2020341"/>
            <a:ext cx="3960813" cy="2012950"/>
          </a:xfrm>
          <a:prstGeom prst="rtTriangl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44314"/>
                  <a:invGamma/>
                </a:schemeClr>
              </a:gs>
            </a:gsLst>
            <a:lin ang="1890000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cs typeface="+mn-cs"/>
            </a:endParaRPr>
          </a:p>
        </p:txBody>
      </p:sp>
      <p:sp>
        <p:nvSpPr>
          <p:cNvPr id="13323" name="Rectangle 10"/>
          <p:cNvSpPr>
            <a:spLocks noChangeArrowheads="1"/>
          </p:cNvSpPr>
          <p:nvPr/>
        </p:nvSpPr>
        <p:spPr bwMode="auto">
          <a:xfrm>
            <a:off x="4613333" y="3745954"/>
            <a:ext cx="287338" cy="287337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Text Box 17"/>
          <p:cNvSpPr txBox="1">
            <a:spLocks noChangeArrowheads="1"/>
          </p:cNvSpPr>
          <p:nvPr/>
        </p:nvSpPr>
        <p:spPr bwMode="auto">
          <a:xfrm>
            <a:off x="7462025" y="3571626"/>
            <a:ext cx="3909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GB" sz="2400" b="1" i="1" dirty="0">
                <a:latin typeface="Symbol" panose="05050102010706020507" pitchFamily="18" charset="2"/>
              </a:rPr>
              <a:t>q</a:t>
            </a:r>
          </a:p>
        </p:txBody>
      </p:sp>
      <p:sp>
        <p:nvSpPr>
          <p:cNvPr id="28" name="PubPieSlice"/>
          <p:cNvSpPr>
            <a:spLocks noEditPoints="1" noChangeArrowheads="1"/>
          </p:cNvSpPr>
          <p:nvPr/>
        </p:nvSpPr>
        <p:spPr bwMode="auto">
          <a:xfrm rot="10800000">
            <a:off x="8107421" y="3553866"/>
            <a:ext cx="954087" cy="954088"/>
          </a:xfrm>
          <a:custGeom>
            <a:avLst/>
            <a:gdLst>
              <a:gd name="T0" fmla="*/ 903556 w 21600"/>
              <a:gd name="T1" fmla="*/ 690698 h 21600"/>
              <a:gd name="T2" fmla="*/ 477044 w 21600"/>
              <a:gd name="T3" fmla="*/ 477044 h 21600"/>
              <a:gd name="T4" fmla="*/ 954043 w 21600"/>
              <a:gd name="T5" fmla="*/ 477751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20456" y="15637"/>
                </a:moveTo>
                <a:cubicBezTo>
                  <a:pt x="21205" y="14140"/>
                  <a:pt x="21597" y="12489"/>
                  <a:pt x="21599" y="10816"/>
                </a:cubicBezTo>
                <a:lnTo>
                  <a:pt x="10800" y="10800"/>
                </a:lnTo>
                <a:close/>
              </a:path>
            </a:pathLst>
          </a:cu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AutoShape 9"/>
          <p:cNvSpPr>
            <a:spLocks noChangeArrowheads="1"/>
          </p:cNvSpPr>
          <p:nvPr/>
        </p:nvSpPr>
        <p:spPr bwMode="auto">
          <a:xfrm>
            <a:off x="807573" y="2680257"/>
            <a:ext cx="2279127" cy="1227236"/>
          </a:xfrm>
          <a:prstGeom prst="rtTriangl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44314"/>
                  <a:invGamma/>
                </a:schemeClr>
              </a:gs>
            </a:gsLst>
            <a:lin ang="1890000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cs typeface="+mn-cs"/>
            </a:endParaRPr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807573" y="3620156"/>
            <a:ext cx="287338" cy="287337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PubPieSlice"/>
          <p:cNvSpPr>
            <a:spLocks noEditPoints="1" noChangeArrowheads="1"/>
          </p:cNvSpPr>
          <p:nvPr/>
        </p:nvSpPr>
        <p:spPr bwMode="auto">
          <a:xfrm rot="10800000">
            <a:off x="2610974" y="3427478"/>
            <a:ext cx="954087" cy="954088"/>
          </a:xfrm>
          <a:custGeom>
            <a:avLst/>
            <a:gdLst>
              <a:gd name="T0" fmla="*/ 903556 w 21600"/>
              <a:gd name="T1" fmla="*/ 690698 h 21600"/>
              <a:gd name="T2" fmla="*/ 477044 w 21600"/>
              <a:gd name="T3" fmla="*/ 477044 h 21600"/>
              <a:gd name="T4" fmla="*/ 954043 w 21600"/>
              <a:gd name="T5" fmla="*/ 477751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20456" y="15637"/>
                </a:moveTo>
                <a:cubicBezTo>
                  <a:pt x="21205" y="14140"/>
                  <a:pt x="21597" y="12489"/>
                  <a:pt x="21599" y="10816"/>
                </a:cubicBezTo>
                <a:lnTo>
                  <a:pt x="10800" y="10800"/>
                </a:lnTo>
                <a:close/>
              </a:path>
            </a:pathLst>
          </a:cu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267145" y="1666041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D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8557924" y="3961562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F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285776" y="3928845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E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84296" y="2194099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A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18588" y="3783116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B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055973" y="3752751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C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44" name="Text Box 7"/>
          <p:cNvSpPr txBox="1">
            <a:spLocks noChangeArrowheads="1"/>
          </p:cNvSpPr>
          <p:nvPr/>
        </p:nvSpPr>
        <p:spPr bwMode="auto">
          <a:xfrm>
            <a:off x="3311790" y="4638292"/>
            <a:ext cx="36503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we mark this angle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 Box 17"/>
          <p:cNvSpPr txBox="1">
            <a:spLocks noChangeArrowheads="1"/>
          </p:cNvSpPr>
          <p:nvPr/>
        </p:nvSpPr>
        <p:spPr bwMode="auto">
          <a:xfrm>
            <a:off x="2100616" y="3481552"/>
            <a:ext cx="3909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GB" sz="2400" b="1" i="1" dirty="0">
                <a:latin typeface="Symbol" panose="05050102010706020507" pitchFamily="18" charset="2"/>
              </a:rPr>
              <a:t>q</a:t>
            </a:r>
          </a:p>
        </p:txBody>
      </p:sp>
      <p:sp>
        <p:nvSpPr>
          <p:cNvPr id="48" name="Line 16"/>
          <p:cNvSpPr>
            <a:spLocks noChangeShapeType="1"/>
          </p:cNvSpPr>
          <p:nvPr/>
        </p:nvSpPr>
        <p:spPr bwMode="auto">
          <a:xfrm flipV="1">
            <a:off x="5513389" y="4101743"/>
            <a:ext cx="2589838" cy="622524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9" name="Line 16"/>
          <p:cNvSpPr>
            <a:spLocks noChangeShapeType="1"/>
          </p:cNvSpPr>
          <p:nvPr/>
        </p:nvSpPr>
        <p:spPr bwMode="auto">
          <a:xfrm flipH="1" flipV="1">
            <a:off x="2702579" y="3997492"/>
            <a:ext cx="2806615" cy="745575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" name="Text Box 33"/>
          <p:cNvSpPr txBox="1">
            <a:spLocks noChangeArrowheads="1"/>
          </p:cNvSpPr>
          <p:nvPr/>
        </p:nvSpPr>
        <p:spPr bwMode="auto">
          <a:xfrm>
            <a:off x="5292080" y="2077428"/>
            <a:ext cx="32226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H</a:t>
            </a:r>
          </a:p>
        </p:txBody>
      </p:sp>
      <p:sp>
        <p:nvSpPr>
          <p:cNvPr id="52" name="Text Box 34"/>
          <p:cNvSpPr txBox="1">
            <a:spLocks noChangeArrowheads="1"/>
          </p:cNvSpPr>
          <p:nvPr/>
        </p:nvSpPr>
        <p:spPr bwMode="auto">
          <a:xfrm>
            <a:off x="5580112" y="2213953"/>
            <a:ext cx="3111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Y</a:t>
            </a:r>
          </a:p>
        </p:txBody>
      </p:sp>
      <p:sp>
        <p:nvSpPr>
          <p:cNvPr id="53" name="Text Box 35"/>
          <p:cNvSpPr txBox="1">
            <a:spLocks noChangeArrowheads="1"/>
          </p:cNvSpPr>
          <p:nvPr/>
        </p:nvSpPr>
        <p:spPr bwMode="auto">
          <a:xfrm>
            <a:off x="5868144" y="2348891"/>
            <a:ext cx="3111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P</a:t>
            </a:r>
          </a:p>
        </p:txBody>
      </p:sp>
      <p:sp>
        <p:nvSpPr>
          <p:cNvPr id="54" name="Text Box 36"/>
          <p:cNvSpPr txBox="1">
            <a:spLocks noChangeArrowheads="1"/>
          </p:cNvSpPr>
          <p:nvPr/>
        </p:nvSpPr>
        <p:spPr bwMode="auto">
          <a:xfrm>
            <a:off x="6156176" y="2483828"/>
            <a:ext cx="331788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O</a:t>
            </a:r>
          </a:p>
        </p:txBody>
      </p:sp>
      <p:sp>
        <p:nvSpPr>
          <p:cNvPr id="55" name="Text Box 37"/>
          <p:cNvSpPr txBox="1">
            <a:spLocks noChangeArrowheads="1"/>
          </p:cNvSpPr>
          <p:nvPr/>
        </p:nvSpPr>
        <p:spPr bwMode="auto">
          <a:xfrm>
            <a:off x="6444208" y="2620353"/>
            <a:ext cx="300038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T</a:t>
            </a:r>
          </a:p>
        </p:txBody>
      </p:sp>
      <p:sp>
        <p:nvSpPr>
          <p:cNvPr id="56" name="Text Box 38"/>
          <p:cNvSpPr txBox="1">
            <a:spLocks noChangeArrowheads="1"/>
          </p:cNvSpPr>
          <p:nvPr/>
        </p:nvSpPr>
        <p:spPr bwMode="auto">
          <a:xfrm>
            <a:off x="6761492" y="2755291"/>
            <a:ext cx="3111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E</a:t>
            </a:r>
          </a:p>
        </p:txBody>
      </p:sp>
      <p:sp>
        <p:nvSpPr>
          <p:cNvPr id="57" name="Text Box 39"/>
          <p:cNvSpPr txBox="1">
            <a:spLocks noChangeArrowheads="1"/>
          </p:cNvSpPr>
          <p:nvPr/>
        </p:nvSpPr>
        <p:spPr bwMode="auto">
          <a:xfrm>
            <a:off x="6985329" y="2890228"/>
            <a:ext cx="32226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/>
              <a:t>N</a:t>
            </a:r>
          </a:p>
        </p:txBody>
      </p:sp>
      <p:sp>
        <p:nvSpPr>
          <p:cNvPr id="58" name="Text Box 40"/>
          <p:cNvSpPr txBox="1">
            <a:spLocks noChangeArrowheads="1"/>
          </p:cNvSpPr>
          <p:nvPr/>
        </p:nvSpPr>
        <p:spPr bwMode="auto">
          <a:xfrm>
            <a:off x="7220279" y="3026753"/>
            <a:ext cx="32226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/>
              <a:t>U</a:t>
            </a:r>
          </a:p>
        </p:txBody>
      </p:sp>
      <p:sp>
        <p:nvSpPr>
          <p:cNvPr id="59" name="Text Box 41"/>
          <p:cNvSpPr txBox="1">
            <a:spLocks noChangeArrowheads="1"/>
          </p:cNvSpPr>
          <p:nvPr/>
        </p:nvSpPr>
        <p:spPr bwMode="auto">
          <a:xfrm>
            <a:off x="7455229" y="3161691"/>
            <a:ext cx="3111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/>
              <a:t>S</a:t>
            </a:r>
          </a:p>
        </p:txBody>
      </p:sp>
      <p:sp>
        <p:nvSpPr>
          <p:cNvPr id="60" name="Text Box 42"/>
          <p:cNvSpPr txBox="1">
            <a:spLocks noChangeArrowheads="1"/>
          </p:cNvSpPr>
          <p:nvPr/>
        </p:nvSpPr>
        <p:spPr bwMode="auto">
          <a:xfrm>
            <a:off x="7717234" y="3296628"/>
            <a:ext cx="3111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E</a:t>
            </a:r>
          </a:p>
        </p:txBody>
      </p:sp>
      <p:sp>
        <p:nvSpPr>
          <p:cNvPr id="61" name="Text Box 33"/>
          <p:cNvSpPr txBox="1">
            <a:spLocks noChangeArrowheads="1"/>
          </p:cNvSpPr>
          <p:nvPr/>
        </p:nvSpPr>
        <p:spPr bwMode="auto">
          <a:xfrm>
            <a:off x="929920" y="2473451"/>
            <a:ext cx="29527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200" b="1" dirty="0"/>
              <a:t>H</a:t>
            </a:r>
          </a:p>
        </p:txBody>
      </p:sp>
      <p:sp>
        <p:nvSpPr>
          <p:cNvPr id="62" name="Text Box 34"/>
          <p:cNvSpPr txBox="1">
            <a:spLocks noChangeArrowheads="1"/>
          </p:cNvSpPr>
          <p:nvPr/>
        </p:nvSpPr>
        <p:spPr bwMode="auto">
          <a:xfrm>
            <a:off x="1118439" y="2590258"/>
            <a:ext cx="2872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200" b="1" dirty="0"/>
              <a:t>Y</a:t>
            </a:r>
          </a:p>
        </p:txBody>
      </p:sp>
      <p:sp>
        <p:nvSpPr>
          <p:cNvPr id="63" name="Text Box 35"/>
          <p:cNvSpPr txBox="1">
            <a:spLocks noChangeArrowheads="1"/>
          </p:cNvSpPr>
          <p:nvPr/>
        </p:nvSpPr>
        <p:spPr bwMode="auto">
          <a:xfrm>
            <a:off x="1289560" y="2655764"/>
            <a:ext cx="2872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200" b="1" dirty="0"/>
              <a:t>P</a:t>
            </a:r>
          </a:p>
        </p:txBody>
      </p:sp>
      <p:sp>
        <p:nvSpPr>
          <p:cNvPr id="64" name="Text Box 36"/>
          <p:cNvSpPr txBox="1">
            <a:spLocks noChangeArrowheads="1"/>
          </p:cNvSpPr>
          <p:nvPr/>
        </p:nvSpPr>
        <p:spPr bwMode="auto">
          <a:xfrm>
            <a:off x="1422898" y="2757618"/>
            <a:ext cx="30489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200" b="1" dirty="0"/>
              <a:t>O</a:t>
            </a:r>
          </a:p>
        </p:txBody>
      </p:sp>
      <p:sp>
        <p:nvSpPr>
          <p:cNvPr id="65" name="Text Box 37"/>
          <p:cNvSpPr txBox="1">
            <a:spLocks noChangeArrowheads="1"/>
          </p:cNvSpPr>
          <p:nvPr/>
        </p:nvSpPr>
        <p:spPr bwMode="auto">
          <a:xfrm>
            <a:off x="1640871" y="2857331"/>
            <a:ext cx="27924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200" b="1" dirty="0"/>
              <a:t>T</a:t>
            </a:r>
          </a:p>
        </p:txBody>
      </p:sp>
      <p:sp>
        <p:nvSpPr>
          <p:cNvPr id="66" name="Text Box 38"/>
          <p:cNvSpPr txBox="1">
            <a:spLocks noChangeArrowheads="1"/>
          </p:cNvSpPr>
          <p:nvPr/>
        </p:nvSpPr>
        <p:spPr bwMode="auto">
          <a:xfrm>
            <a:off x="1813579" y="2966662"/>
            <a:ext cx="2872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200" b="1" dirty="0"/>
              <a:t>E</a:t>
            </a:r>
          </a:p>
        </p:txBody>
      </p:sp>
      <p:sp>
        <p:nvSpPr>
          <p:cNvPr id="67" name="Text Box 39"/>
          <p:cNvSpPr txBox="1">
            <a:spLocks noChangeArrowheads="1"/>
          </p:cNvSpPr>
          <p:nvPr/>
        </p:nvSpPr>
        <p:spPr bwMode="auto">
          <a:xfrm>
            <a:off x="2000798" y="3085862"/>
            <a:ext cx="29527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200" b="1" dirty="0"/>
              <a:t>N</a:t>
            </a:r>
          </a:p>
        </p:txBody>
      </p:sp>
      <p:sp>
        <p:nvSpPr>
          <p:cNvPr id="68" name="Text Box 40"/>
          <p:cNvSpPr txBox="1">
            <a:spLocks noChangeArrowheads="1"/>
          </p:cNvSpPr>
          <p:nvPr/>
        </p:nvSpPr>
        <p:spPr bwMode="auto">
          <a:xfrm>
            <a:off x="2227816" y="3242224"/>
            <a:ext cx="29527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200" b="1" dirty="0"/>
              <a:t>U</a:t>
            </a:r>
          </a:p>
        </p:txBody>
      </p:sp>
      <p:sp>
        <p:nvSpPr>
          <p:cNvPr id="69" name="Text Box 41"/>
          <p:cNvSpPr txBox="1">
            <a:spLocks noChangeArrowheads="1"/>
          </p:cNvSpPr>
          <p:nvPr/>
        </p:nvSpPr>
        <p:spPr bwMode="auto">
          <a:xfrm>
            <a:off x="2434248" y="3330042"/>
            <a:ext cx="2872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200" b="1"/>
              <a:t>S</a:t>
            </a:r>
          </a:p>
        </p:txBody>
      </p:sp>
      <p:sp>
        <p:nvSpPr>
          <p:cNvPr id="70" name="Text Box 42"/>
          <p:cNvSpPr txBox="1">
            <a:spLocks noChangeArrowheads="1"/>
          </p:cNvSpPr>
          <p:nvPr/>
        </p:nvSpPr>
        <p:spPr bwMode="auto">
          <a:xfrm>
            <a:off x="2628035" y="3455277"/>
            <a:ext cx="2872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200" b="1" dirty="0"/>
              <a:t>E</a:t>
            </a:r>
          </a:p>
        </p:txBody>
      </p:sp>
      <p:sp>
        <p:nvSpPr>
          <p:cNvPr id="72" name="Rectangle 26"/>
          <p:cNvSpPr>
            <a:spLocks noChangeArrowheads="1"/>
          </p:cNvSpPr>
          <p:nvPr/>
        </p:nvSpPr>
        <p:spPr bwMode="auto">
          <a:xfrm>
            <a:off x="211202" y="5077968"/>
            <a:ext cx="8686800" cy="990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GB">
              <a:latin typeface="Arial" charset="0"/>
              <a:cs typeface="+mn-cs"/>
            </a:endParaRPr>
          </a:p>
        </p:txBody>
      </p: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179512" y="5327206"/>
            <a:ext cx="1844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The ratio of </a:t>
            </a:r>
          </a:p>
        </p:txBody>
      </p:sp>
      <p:grpSp>
        <p:nvGrpSpPr>
          <p:cNvPr id="74" name="Group 24"/>
          <p:cNvGrpSpPr>
            <a:grpSpLocks/>
          </p:cNvGrpSpPr>
          <p:nvPr/>
        </p:nvGrpSpPr>
        <p:grpSpPr bwMode="auto">
          <a:xfrm>
            <a:off x="1887697" y="5117656"/>
            <a:ext cx="4298950" cy="874712"/>
            <a:chOff x="1819" y="1657"/>
            <a:chExt cx="2708" cy="551"/>
          </a:xfrm>
        </p:grpSpPr>
        <p:sp>
          <p:nvSpPr>
            <p:cNvPr id="75" name="Text Box 21"/>
            <p:cNvSpPr txBox="1">
              <a:spLocks noChangeArrowheads="1"/>
            </p:cNvSpPr>
            <p:nvPr/>
          </p:nvSpPr>
          <p:spPr bwMode="auto">
            <a:xfrm>
              <a:off x="1823" y="1657"/>
              <a:ext cx="270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the length of the adjacent side</a:t>
              </a:r>
            </a:p>
          </p:txBody>
        </p:sp>
        <p:sp>
          <p:nvSpPr>
            <p:cNvPr id="76" name="Line 22"/>
            <p:cNvSpPr>
              <a:spLocks noChangeShapeType="1"/>
            </p:cNvSpPr>
            <p:nvPr/>
          </p:nvSpPr>
          <p:spPr bwMode="auto">
            <a:xfrm>
              <a:off x="1819" y="1933"/>
              <a:ext cx="26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7" name="Text Box 23"/>
            <p:cNvSpPr txBox="1">
              <a:spLocks noChangeArrowheads="1"/>
            </p:cNvSpPr>
            <p:nvPr/>
          </p:nvSpPr>
          <p:spPr bwMode="auto">
            <a:xfrm>
              <a:off x="1893" y="1920"/>
              <a:ext cx="25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/>
                <a:t>the length of the hypotenuse</a:t>
              </a:r>
            </a:p>
          </p:txBody>
        </p:sp>
      </p:grpSp>
      <p:sp>
        <p:nvSpPr>
          <p:cNvPr id="78" name="Text Box 25"/>
          <p:cNvSpPr txBox="1">
            <a:spLocks noChangeArrowheads="1"/>
          </p:cNvSpPr>
          <p:nvPr/>
        </p:nvSpPr>
        <p:spPr bwMode="auto">
          <a:xfrm>
            <a:off x="6136169" y="5327206"/>
            <a:ext cx="28167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is the </a:t>
            </a:r>
            <a:r>
              <a:rPr lang="en-GB" b="1" dirty="0">
                <a:solidFill>
                  <a:srgbClr val="FF6600"/>
                </a:solidFill>
              </a:rPr>
              <a:t>cosine ratio</a:t>
            </a:r>
            <a:r>
              <a:rPr lang="en-GB" dirty="0"/>
              <a:t>.</a:t>
            </a:r>
          </a:p>
        </p:txBody>
      </p:sp>
      <p:sp>
        <p:nvSpPr>
          <p:cNvPr id="80" name="Text Box 47"/>
          <p:cNvSpPr txBox="1">
            <a:spLocks noChangeArrowheads="1"/>
          </p:cNvSpPr>
          <p:nvPr/>
        </p:nvSpPr>
        <p:spPr bwMode="auto">
          <a:xfrm>
            <a:off x="3911300" y="1265659"/>
            <a:ext cx="11641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cs typeface="Times New Roman" panose="02020603050405020304" pitchFamily="18" charset="0"/>
              </a:rPr>
              <a:t>= </a:t>
            </a:r>
            <a:r>
              <a:rPr lang="en-GB" dirty="0"/>
              <a:t>cos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endParaRPr lang="en-GB" dirty="0"/>
          </a:p>
        </p:txBody>
      </p:sp>
      <p:sp>
        <p:nvSpPr>
          <p:cNvPr id="81" name="Text Box 49"/>
          <p:cNvSpPr txBox="1">
            <a:spLocks noChangeArrowheads="1"/>
          </p:cNvSpPr>
          <p:nvPr/>
        </p:nvSpPr>
        <p:spPr bwMode="auto">
          <a:xfrm>
            <a:off x="2201425" y="1100514"/>
            <a:ext cx="13500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adjacent</a:t>
            </a:r>
          </a:p>
        </p:txBody>
      </p:sp>
      <p:sp>
        <p:nvSpPr>
          <p:cNvPr id="82" name="Line 50"/>
          <p:cNvSpPr>
            <a:spLocks noChangeShapeType="1"/>
          </p:cNvSpPr>
          <p:nvPr/>
        </p:nvSpPr>
        <p:spPr bwMode="auto">
          <a:xfrm>
            <a:off x="1999812" y="1538664"/>
            <a:ext cx="17414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3" name="Text Box 51"/>
          <p:cNvSpPr txBox="1">
            <a:spLocks noChangeArrowheads="1"/>
          </p:cNvSpPr>
          <p:nvPr/>
        </p:nvSpPr>
        <p:spPr bwMode="auto">
          <a:xfrm>
            <a:off x="1990287" y="1518027"/>
            <a:ext cx="1762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hypotenuse</a:t>
            </a:r>
          </a:p>
        </p:txBody>
      </p:sp>
      <p:sp>
        <p:nvSpPr>
          <p:cNvPr id="84" name="Text Box 47"/>
          <p:cNvSpPr txBox="1">
            <a:spLocks noChangeArrowheads="1"/>
          </p:cNvSpPr>
          <p:nvPr/>
        </p:nvSpPr>
        <p:spPr bwMode="auto">
          <a:xfrm>
            <a:off x="1620706" y="1288268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71" name="Text Box 43"/>
          <p:cNvSpPr txBox="1">
            <a:spLocks noChangeArrowheads="1"/>
          </p:cNvSpPr>
          <p:nvPr/>
        </p:nvSpPr>
        <p:spPr bwMode="auto">
          <a:xfrm>
            <a:off x="5326392" y="4100132"/>
            <a:ext cx="1590675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A D J A C E N T</a:t>
            </a:r>
          </a:p>
        </p:txBody>
      </p:sp>
      <p:sp>
        <p:nvSpPr>
          <p:cNvPr id="79" name="Text Box 43"/>
          <p:cNvSpPr txBox="1">
            <a:spLocks noChangeArrowheads="1"/>
          </p:cNvSpPr>
          <p:nvPr/>
        </p:nvSpPr>
        <p:spPr bwMode="auto">
          <a:xfrm>
            <a:off x="1048212" y="3965907"/>
            <a:ext cx="130567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200" b="1" dirty="0"/>
              <a:t>A D J A C E N 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/>
              <p:cNvSpPr txBox="1"/>
              <p:nvPr/>
            </p:nvSpPr>
            <p:spPr>
              <a:xfrm>
                <a:off x="388656" y="1157738"/>
                <a:ext cx="491225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𝐵𝐶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𝐴𝐶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56" y="1157738"/>
                <a:ext cx="491225" cy="69384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918818" y="1163493"/>
                <a:ext cx="812466" cy="6890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𝐸𝐹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𝐷𝐹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8818" y="1163493"/>
                <a:ext cx="812466" cy="68903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" name="Rectangle 86">
            <a:hlinkClick r:id="rId5"/>
            <a:extLst>
              <a:ext uri="{FF2B5EF4-FFF2-40B4-BE49-F238E27FC236}">
                <a16:creationId xmlns:a16="http://schemas.microsoft.com/office/drawing/2014/main" id="{A7DAA4D9-B953-4D39-A27B-FB52D19FFF0E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Rectangle 87">
            <a:hlinkClick r:id="rId5"/>
            <a:extLst>
              <a:ext uri="{FF2B5EF4-FFF2-40B4-BE49-F238E27FC236}">
                <a16:creationId xmlns:a16="http://schemas.microsoft.com/office/drawing/2014/main" id="{0CB5D142-BB26-4A49-95BD-D327374340BD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079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 animBg="1"/>
      <p:bldP spid="36" grpId="0" animBg="1"/>
      <p:bldP spid="44" grpId="0"/>
      <p:bldP spid="34" grpId="0"/>
      <p:bldP spid="48" grpId="0" animBg="1"/>
      <p:bldP spid="49" grpId="0" animBg="1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2" grpId="0" animBg="1"/>
      <p:bldP spid="73" grpId="0"/>
      <p:bldP spid="78" grpId="0"/>
      <p:bldP spid="80" grpId="0"/>
      <p:bldP spid="81" grpId="0"/>
      <p:bldP spid="82" grpId="0" animBg="1"/>
      <p:bldP spid="83" grpId="0"/>
      <p:bldP spid="84" grpId="0"/>
      <p:bldP spid="71" grpId="0"/>
      <p:bldP spid="79" grpId="0"/>
      <p:bldP spid="85" grpId="0"/>
      <p:bldP spid="8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80102"/>
            <a:ext cx="8568952" cy="692696"/>
          </a:xfrm>
        </p:spPr>
        <p:txBody>
          <a:bodyPr>
            <a:noAutofit/>
          </a:bodyPr>
          <a:lstStyle/>
          <a:p>
            <a:pPr eaLnBrk="1" hangingPunct="1"/>
            <a:r>
              <a:rPr lang="en-GB" dirty="0"/>
              <a:t>Trigonometric ratios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04800" y="107320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429540" y="685800"/>
            <a:ext cx="83915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If we consider any right-angled triangle.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09" name="AutoShape 9"/>
          <p:cNvSpPr>
            <a:spLocks noChangeArrowheads="1"/>
          </p:cNvSpPr>
          <p:nvPr/>
        </p:nvSpPr>
        <p:spPr bwMode="auto">
          <a:xfrm>
            <a:off x="4613333" y="2020341"/>
            <a:ext cx="3960813" cy="2012950"/>
          </a:xfrm>
          <a:prstGeom prst="rtTriangl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44314"/>
                  <a:invGamma/>
                </a:schemeClr>
              </a:gs>
            </a:gsLst>
            <a:lin ang="1890000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cs typeface="+mn-cs"/>
            </a:endParaRPr>
          </a:p>
        </p:txBody>
      </p:sp>
      <p:sp>
        <p:nvSpPr>
          <p:cNvPr id="13323" name="Rectangle 10"/>
          <p:cNvSpPr>
            <a:spLocks noChangeArrowheads="1"/>
          </p:cNvSpPr>
          <p:nvPr/>
        </p:nvSpPr>
        <p:spPr bwMode="auto">
          <a:xfrm>
            <a:off x="4613333" y="3745954"/>
            <a:ext cx="287338" cy="287337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Text Box 17"/>
          <p:cNvSpPr txBox="1">
            <a:spLocks noChangeArrowheads="1"/>
          </p:cNvSpPr>
          <p:nvPr/>
        </p:nvSpPr>
        <p:spPr bwMode="auto">
          <a:xfrm>
            <a:off x="7462025" y="3571626"/>
            <a:ext cx="3909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GB" sz="2400" b="1" i="1" dirty="0">
                <a:latin typeface="Symbol" panose="05050102010706020507" pitchFamily="18" charset="2"/>
              </a:rPr>
              <a:t>q</a:t>
            </a:r>
          </a:p>
        </p:txBody>
      </p:sp>
      <p:sp>
        <p:nvSpPr>
          <p:cNvPr id="28" name="PubPieSlice"/>
          <p:cNvSpPr>
            <a:spLocks noEditPoints="1" noChangeArrowheads="1"/>
          </p:cNvSpPr>
          <p:nvPr/>
        </p:nvSpPr>
        <p:spPr bwMode="auto">
          <a:xfrm rot="10800000">
            <a:off x="8107421" y="3553866"/>
            <a:ext cx="954087" cy="954088"/>
          </a:xfrm>
          <a:custGeom>
            <a:avLst/>
            <a:gdLst>
              <a:gd name="T0" fmla="*/ 903556 w 21600"/>
              <a:gd name="T1" fmla="*/ 690698 h 21600"/>
              <a:gd name="T2" fmla="*/ 477044 w 21600"/>
              <a:gd name="T3" fmla="*/ 477044 h 21600"/>
              <a:gd name="T4" fmla="*/ 954043 w 21600"/>
              <a:gd name="T5" fmla="*/ 477751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20456" y="15637"/>
                </a:moveTo>
                <a:cubicBezTo>
                  <a:pt x="21205" y="14140"/>
                  <a:pt x="21597" y="12489"/>
                  <a:pt x="21599" y="10816"/>
                </a:cubicBezTo>
                <a:lnTo>
                  <a:pt x="10800" y="10800"/>
                </a:lnTo>
                <a:close/>
              </a:path>
            </a:pathLst>
          </a:cu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AutoShape 9"/>
          <p:cNvSpPr>
            <a:spLocks noChangeArrowheads="1"/>
          </p:cNvSpPr>
          <p:nvPr/>
        </p:nvSpPr>
        <p:spPr bwMode="auto">
          <a:xfrm>
            <a:off x="807573" y="2680257"/>
            <a:ext cx="2279127" cy="1227236"/>
          </a:xfrm>
          <a:prstGeom prst="rtTriangl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44314"/>
                  <a:invGamma/>
                </a:schemeClr>
              </a:gs>
            </a:gsLst>
            <a:lin ang="1890000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cs typeface="+mn-cs"/>
            </a:endParaRPr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807573" y="3620156"/>
            <a:ext cx="287338" cy="287337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PubPieSlice"/>
          <p:cNvSpPr>
            <a:spLocks noEditPoints="1" noChangeArrowheads="1"/>
          </p:cNvSpPr>
          <p:nvPr/>
        </p:nvSpPr>
        <p:spPr bwMode="auto">
          <a:xfrm rot="10800000">
            <a:off x="2610974" y="3427478"/>
            <a:ext cx="954087" cy="954088"/>
          </a:xfrm>
          <a:custGeom>
            <a:avLst/>
            <a:gdLst>
              <a:gd name="T0" fmla="*/ 903556 w 21600"/>
              <a:gd name="T1" fmla="*/ 690698 h 21600"/>
              <a:gd name="T2" fmla="*/ 477044 w 21600"/>
              <a:gd name="T3" fmla="*/ 477044 h 21600"/>
              <a:gd name="T4" fmla="*/ 954043 w 21600"/>
              <a:gd name="T5" fmla="*/ 477751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20456" y="15637"/>
                </a:moveTo>
                <a:cubicBezTo>
                  <a:pt x="21205" y="14140"/>
                  <a:pt x="21597" y="12489"/>
                  <a:pt x="21599" y="10816"/>
                </a:cubicBezTo>
                <a:lnTo>
                  <a:pt x="10800" y="10800"/>
                </a:lnTo>
                <a:close/>
              </a:path>
            </a:pathLst>
          </a:cu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267145" y="1666041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D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8526974" y="3975845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F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252859" y="3930345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E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84296" y="2194099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A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51569" y="3889622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B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055973" y="3763824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C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44" name="Text Box 7"/>
          <p:cNvSpPr txBox="1">
            <a:spLocks noChangeArrowheads="1"/>
          </p:cNvSpPr>
          <p:nvPr/>
        </p:nvSpPr>
        <p:spPr bwMode="auto">
          <a:xfrm>
            <a:off x="3311790" y="4638292"/>
            <a:ext cx="36503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we mark this angle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 Box 17"/>
          <p:cNvSpPr txBox="1">
            <a:spLocks noChangeArrowheads="1"/>
          </p:cNvSpPr>
          <p:nvPr/>
        </p:nvSpPr>
        <p:spPr bwMode="auto">
          <a:xfrm>
            <a:off x="2100616" y="3481552"/>
            <a:ext cx="3909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GB" sz="2400" b="1" i="1" dirty="0">
                <a:latin typeface="Symbol" panose="05050102010706020507" pitchFamily="18" charset="2"/>
              </a:rPr>
              <a:t>q</a:t>
            </a:r>
          </a:p>
        </p:txBody>
      </p:sp>
      <p:sp>
        <p:nvSpPr>
          <p:cNvPr id="48" name="Line 16"/>
          <p:cNvSpPr>
            <a:spLocks noChangeShapeType="1"/>
          </p:cNvSpPr>
          <p:nvPr/>
        </p:nvSpPr>
        <p:spPr bwMode="auto">
          <a:xfrm flipV="1">
            <a:off x="5513389" y="4101743"/>
            <a:ext cx="2589838" cy="622524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9" name="Line 16"/>
          <p:cNvSpPr>
            <a:spLocks noChangeShapeType="1"/>
          </p:cNvSpPr>
          <p:nvPr/>
        </p:nvSpPr>
        <p:spPr bwMode="auto">
          <a:xfrm flipH="1" flipV="1">
            <a:off x="2702579" y="3997492"/>
            <a:ext cx="2806615" cy="745575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" name="Rectangle 26"/>
          <p:cNvSpPr>
            <a:spLocks noChangeArrowheads="1"/>
          </p:cNvSpPr>
          <p:nvPr/>
        </p:nvSpPr>
        <p:spPr bwMode="auto">
          <a:xfrm>
            <a:off x="211202" y="5077968"/>
            <a:ext cx="8686800" cy="990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GB">
              <a:latin typeface="Arial" charset="0"/>
              <a:cs typeface="+mn-cs"/>
            </a:endParaRPr>
          </a:p>
        </p:txBody>
      </p: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179512" y="5327206"/>
            <a:ext cx="1844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The ratio of </a:t>
            </a:r>
          </a:p>
        </p:txBody>
      </p:sp>
      <p:grpSp>
        <p:nvGrpSpPr>
          <p:cNvPr id="74" name="Group 24"/>
          <p:cNvGrpSpPr>
            <a:grpSpLocks/>
          </p:cNvGrpSpPr>
          <p:nvPr/>
        </p:nvGrpSpPr>
        <p:grpSpPr bwMode="auto">
          <a:xfrm>
            <a:off x="1835309" y="5117655"/>
            <a:ext cx="4306888" cy="879474"/>
            <a:chOff x="1786" y="1657"/>
            <a:chExt cx="2713" cy="554"/>
          </a:xfrm>
        </p:grpSpPr>
        <p:sp>
          <p:nvSpPr>
            <p:cNvPr id="75" name="Text Box 21"/>
            <p:cNvSpPr txBox="1">
              <a:spLocks noChangeArrowheads="1"/>
            </p:cNvSpPr>
            <p:nvPr/>
          </p:nvSpPr>
          <p:spPr bwMode="auto">
            <a:xfrm>
              <a:off x="1786" y="1657"/>
              <a:ext cx="270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the length of the opposite side</a:t>
              </a:r>
            </a:p>
          </p:txBody>
        </p:sp>
        <p:sp>
          <p:nvSpPr>
            <p:cNvPr id="76" name="Line 22"/>
            <p:cNvSpPr>
              <a:spLocks noChangeShapeType="1"/>
            </p:cNvSpPr>
            <p:nvPr/>
          </p:nvSpPr>
          <p:spPr bwMode="auto">
            <a:xfrm>
              <a:off x="1819" y="1933"/>
              <a:ext cx="26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7" name="Text Box 23"/>
            <p:cNvSpPr txBox="1">
              <a:spLocks noChangeArrowheads="1"/>
            </p:cNvSpPr>
            <p:nvPr/>
          </p:nvSpPr>
          <p:spPr bwMode="auto">
            <a:xfrm>
              <a:off x="1795" y="1920"/>
              <a:ext cx="270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the length of the adjacent side</a:t>
              </a:r>
            </a:p>
          </p:txBody>
        </p:sp>
      </p:grpSp>
      <p:sp>
        <p:nvSpPr>
          <p:cNvPr id="78" name="Text Box 25"/>
          <p:cNvSpPr txBox="1">
            <a:spLocks noChangeArrowheads="1"/>
          </p:cNvSpPr>
          <p:nvPr/>
        </p:nvSpPr>
        <p:spPr bwMode="auto">
          <a:xfrm>
            <a:off x="6012160" y="5327206"/>
            <a:ext cx="29530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is the </a:t>
            </a:r>
            <a:r>
              <a:rPr lang="en-GB" b="1" dirty="0">
                <a:solidFill>
                  <a:srgbClr val="FF6600"/>
                </a:solidFill>
              </a:rPr>
              <a:t>tangent ratio</a:t>
            </a:r>
            <a:r>
              <a:rPr lang="en-GB" dirty="0"/>
              <a:t>.</a:t>
            </a:r>
          </a:p>
        </p:txBody>
      </p:sp>
      <p:sp>
        <p:nvSpPr>
          <p:cNvPr id="80" name="Text Box 47"/>
          <p:cNvSpPr txBox="1">
            <a:spLocks noChangeArrowheads="1"/>
          </p:cNvSpPr>
          <p:nvPr/>
        </p:nvSpPr>
        <p:spPr bwMode="auto">
          <a:xfrm>
            <a:off x="3572797" y="1279677"/>
            <a:ext cx="11128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cs typeface="Times New Roman" panose="02020603050405020304" pitchFamily="18" charset="0"/>
              </a:rPr>
              <a:t>= </a:t>
            </a:r>
            <a:r>
              <a:rPr lang="en-GB" dirty="0"/>
              <a:t>tan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endParaRPr lang="en-GB" dirty="0"/>
          </a:p>
        </p:txBody>
      </p:sp>
      <p:sp>
        <p:nvSpPr>
          <p:cNvPr id="81" name="Text Box 49"/>
          <p:cNvSpPr txBox="1">
            <a:spLocks noChangeArrowheads="1"/>
          </p:cNvSpPr>
          <p:nvPr/>
        </p:nvSpPr>
        <p:spPr bwMode="auto">
          <a:xfrm>
            <a:off x="1999812" y="1099551"/>
            <a:ext cx="13500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opposite</a:t>
            </a:r>
          </a:p>
        </p:txBody>
      </p:sp>
      <p:sp>
        <p:nvSpPr>
          <p:cNvPr id="82" name="Line 50"/>
          <p:cNvSpPr>
            <a:spLocks noChangeShapeType="1"/>
          </p:cNvSpPr>
          <p:nvPr/>
        </p:nvSpPr>
        <p:spPr bwMode="auto">
          <a:xfrm>
            <a:off x="1999812" y="1538664"/>
            <a:ext cx="146304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3" name="Text Box 51"/>
          <p:cNvSpPr txBox="1">
            <a:spLocks noChangeArrowheads="1"/>
          </p:cNvSpPr>
          <p:nvPr/>
        </p:nvSpPr>
        <p:spPr bwMode="auto">
          <a:xfrm>
            <a:off x="1990287" y="1518027"/>
            <a:ext cx="13500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adjacent</a:t>
            </a:r>
          </a:p>
        </p:txBody>
      </p:sp>
      <p:sp>
        <p:nvSpPr>
          <p:cNvPr id="84" name="Text Box 47"/>
          <p:cNvSpPr txBox="1">
            <a:spLocks noChangeArrowheads="1"/>
          </p:cNvSpPr>
          <p:nvPr/>
        </p:nvSpPr>
        <p:spPr bwMode="auto">
          <a:xfrm>
            <a:off x="1620706" y="1288268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71" name="Text Box 43"/>
          <p:cNvSpPr txBox="1">
            <a:spLocks noChangeArrowheads="1"/>
          </p:cNvSpPr>
          <p:nvPr/>
        </p:nvSpPr>
        <p:spPr bwMode="auto">
          <a:xfrm>
            <a:off x="5326392" y="4100132"/>
            <a:ext cx="1590675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A D J A C E N T</a:t>
            </a:r>
          </a:p>
        </p:txBody>
      </p:sp>
      <p:sp>
        <p:nvSpPr>
          <p:cNvPr id="79" name="Text Box 43"/>
          <p:cNvSpPr txBox="1">
            <a:spLocks noChangeArrowheads="1"/>
          </p:cNvSpPr>
          <p:nvPr/>
        </p:nvSpPr>
        <p:spPr bwMode="auto">
          <a:xfrm>
            <a:off x="1048212" y="3965907"/>
            <a:ext cx="130567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200" b="1" dirty="0"/>
              <a:t>A D J A C E N T</a:t>
            </a:r>
          </a:p>
        </p:txBody>
      </p:sp>
      <p:sp>
        <p:nvSpPr>
          <p:cNvPr id="86" name="Text Box 32"/>
          <p:cNvSpPr txBox="1">
            <a:spLocks noChangeArrowheads="1"/>
          </p:cNvSpPr>
          <p:nvPr/>
        </p:nvSpPr>
        <p:spPr bwMode="auto">
          <a:xfrm>
            <a:off x="4201483" y="2076618"/>
            <a:ext cx="331788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sz="1500" b="1" dirty="0"/>
              <a:t>O</a:t>
            </a:r>
          </a:p>
          <a:p>
            <a:pPr algn="ctr"/>
            <a:r>
              <a:rPr lang="en-GB" sz="1500" b="1" dirty="0"/>
              <a:t>P</a:t>
            </a:r>
          </a:p>
          <a:p>
            <a:pPr algn="ctr"/>
            <a:r>
              <a:rPr lang="en-GB" sz="1500" b="1" dirty="0"/>
              <a:t>P</a:t>
            </a:r>
          </a:p>
          <a:p>
            <a:pPr algn="ctr"/>
            <a:r>
              <a:rPr lang="en-GB" sz="1500" b="1" dirty="0"/>
              <a:t>O</a:t>
            </a:r>
          </a:p>
          <a:p>
            <a:pPr algn="ctr"/>
            <a:r>
              <a:rPr lang="en-GB" sz="1500" b="1" dirty="0"/>
              <a:t>S</a:t>
            </a:r>
          </a:p>
          <a:p>
            <a:pPr algn="ctr"/>
            <a:r>
              <a:rPr lang="en-GB" sz="1500" b="1" dirty="0"/>
              <a:t>I</a:t>
            </a:r>
          </a:p>
          <a:p>
            <a:pPr algn="ctr"/>
            <a:r>
              <a:rPr lang="en-GB" sz="1500" b="1" dirty="0"/>
              <a:t>T</a:t>
            </a:r>
          </a:p>
          <a:p>
            <a:pPr algn="ctr"/>
            <a:r>
              <a:rPr lang="en-GB" sz="1500" b="1" dirty="0"/>
              <a:t>E</a:t>
            </a:r>
          </a:p>
        </p:txBody>
      </p:sp>
      <p:sp>
        <p:nvSpPr>
          <p:cNvPr id="87" name="Text Box 32"/>
          <p:cNvSpPr txBox="1">
            <a:spLocks noChangeArrowheads="1"/>
          </p:cNvSpPr>
          <p:nvPr/>
        </p:nvSpPr>
        <p:spPr bwMode="auto">
          <a:xfrm>
            <a:off x="519701" y="2537260"/>
            <a:ext cx="304891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sz="1200" b="1" dirty="0"/>
              <a:t>O</a:t>
            </a:r>
          </a:p>
          <a:p>
            <a:pPr algn="ctr"/>
            <a:r>
              <a:rPr lang="en-GB" sz="1200" b="1" dirty="0"/>
              <a:t>P</a:t>
            </a:r>
          </a:p>
          <a:p>
            <a:pPr algn="ctr"/>
            <a:r>
              <a:rPr lang="en-GB" sz="1200" b="1" dirty="0"/>
              <a:t>P</a:t>
            </a:r>
          </a:p>
          <a:p>
            <a:pPr algn="ctr"/>
            <a:r>
              <a:rPr lang="en-GB" sz="1200" b="1" dirty="0"/>
              <a:t>O</a:t>
            </a:r>
          </a:p>
          <a:p>
            <a:pPr algn="ctr"/>
            <a:r>
              <a:rPr lang="en-GB" sz="1200" b="1" dirty="0"/>
              <a:t>S</a:t>
            </a:r>
          </a:p>
          <a:p>
            <a:pPr algn="ctr"/>
            <a:r>
              <a:rPr lang="en-GB" sz="1200" b="1" dirty="0"/>
              <a:t>I</a:t>
            </a:r>
          </a:p>
          <a:p>
            <a:pPr algn="ctr"/>
            <a:r>
              <a:rPr lang="en-GB" sz="1200" b="1" dirty="0"/>
              <a:t>T</a:t>
            </a:r>
          </a:p>
          <a:p>
            <a:pPr algn="ctr"/>
            <a:r>
              <a:rPr lang="en-GB" sz="1200" b="1" dirty="0"/>
              <a:t>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/>
              <p:cNvSpPr txBox="1"/>
              <p:nvPr/>
            </p:nvSpPr>
            <p:spPr>
              <a:xfrm>
                <a:off x="357525" y="1143968"/>
                <a:ext cx="497187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𝐵𝐶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525" y="1143968"/>
                <a:ext cx="497187" cy="69384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852718" y="1154419"/>
                <a:ext cx="817275" cy="6890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𝐷𝐸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𝐸𝐹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718" y="1154419"/>
                <a:ext cx="817275" cy="68903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Rectangle 45">
            <a:hlinkClick r:id="rId5"/>
            <a:extLst>
              <a:ext uri="{FF2B5EF4-FFF2-40B4-BE49-F238E27FC236}">
                <a16:creationId xmlns:a16="http://schemas.microsoft.com/office/drawing/2014/main" id="{AE89105C-12D6-49F3-BFCD-3A21E1985C10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>
            <a:hlinkClick r:id="rId5"/>
            <a:extLst>
              <a:ext uri="{FF2B5EF4-FFF2-40B4-BE49-F238E27FC236}">
                <a16:creationId xmlns:a16="http://schemas.microsoft.com/office/drawing/2014/main" id="{5E28361C-57D3-4569-B4C1-79414FD7A1D7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40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 animBg="1"/>
      <p:bldP spid="36" grpId="0" animBg="1"/>
      <p:bldP spid="44" grpId="0"/>
      <p:bldP spid="34" grpId="0"/>
      <p:bldP spid="48" grpId="0" animBg="1"/>
      <p:bldP spid="49" grpId="0" animBg="1"/>
      <p:bldP spid="72" grpId="0" animBg="1"/>
      <p:bldP spid="73" grpId="0"/>
      <p:bldP spid="78" grpId="0"/>
      <p:bldP spid="80" grpId="0"/>
      <p:bldP spid="81" grpId="0"/>
      <p:bldP spid="82" grpId="0" animBg="1"/>
      <p:bldP spid="83" grpId="0"/>
      <p:bldP spid="84" grpId="0"/>
      <p:bldP spid="71" grpId="0"/>
      <p:bldP spid="79" grpId="0"/>
      <p:bldP spid="86" grpId="0"/>
      <p:bldP spid="87" grpId="0"/>
      <p:bldP spid="90" grpId="0"/>
      <p:bldP spid="4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87325" y="148880"/>
            <a:ext cx="7773988" cy="611187"/>
          </a:xfrm>
        </p:spPr>
        <p:txBody>
          <a:bodyPr>
            <a:noAutofit/>
          </a:bodyPr>
          <a:lstStyle/>
          <a:p>
            <a:pPr eaLnBrk="1" hangingPunct="1"/>
            <a:r>
              <a:rPr lang="en-GB" dirty="0"/>
              <a:t>The three trigonometric ratios</a:t>
            </a:r>
          </a:p>
        </p:txBody>
      </p:sp>
      <p:grpSp>
        <p:nvGrpSpPr>
          <p:cNvPr id="5" name="Group 79"/>
          <p:cNvGrpSpPr>
            <a:grpSpLocks/>
          </p:cNvGrpSpPr>
          <p:nvPr/>
        </p:nvGrpSpPr>
        <p:grpSpPr bwMode="auto">
          <a:xfrm>
            <a:off x="3200400" y="984250"/>
            <a:ext cx="5562600" cy="1066800"/>
            <a:chOff x="2016" y="768"/>
            <a:chExt cx="3504" cy="672"/>
          </a:xfrm>
        </p:grpSpPr>
        <p:sp>
          <p:nvSpPr>
            <p:cNvPr id="90137" name="Rectangle 25"/>
            <p:cNvSpPr>
              <a:spLocks noChangeArrowheads="1"/>
            </p:cNvSpPr>
            <p:nvPr/>
          </p:nvSpPr>
          <p:spPr bwMode="auto">
            <a:xfrm>
              <a:off x="2016" y="768"/>
              <a:ext cx="3504" cy="67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  <a:cs typeface="+mn-cs"/>
              </a:endParaRPr>
            </a:p>
          </p:txBody>
        </p:sp>
        <p:grpSp>
          <p:nvGrpSpPr>
            <p:cNvPr id="15392" name="Group 27"/>
            <p:cNvGrpSpPr>
              <a:grpSpLocks/>
            </p:cNvGrpSpPr>
            <p:nvPr/>
          </p:nvGrpSpPr>
          <p:grpSpPr bwMode="auto">
            <a:xfrm>
              <a:off x="2160" y="829"/>
              <a:ext cx="1914" cy="551"/>
              <a:chOff x="3158" y="2544"/>
              <a:chExt cx="1914" cy="551"/>
            </a:xfrm>
          </p:grpSpPr>
          <p:sp>
            <p:nvSpPr>
              <p:cNvPr id="15393" name="Text Box 28"/>
              <p:cNvSpPr txBox="1">
                <a:spLocks noChangeArrowheads="1"/>
              </p:cNvSpPr>
              <p:nvPr/>
            </p:nvSpPr>
            <p:spPr bwMode="auto">
              <a:xfrm>
                <a:off x="3158" y="2675"/>
                <a:ext cx="74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b="1">
                    <a:solidFill>
                      <a:srgbClr val="FF6600"/>
                    </a:solidFill>
                  </a:rPr>
                  <a:t>S</a:t>
                </a:r>
                <a:r>
                  <a:rPr lang="en-GB"/>
                  <a:t>in </a:t>
                </a:r>
                <a:r>
                  <a:rPr lang="en-GB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θ</a:t>
                </a:r>
                <a:r>
                  <a:rPr lang="en-GB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GB">
                    <a:cs typeface="Times New Roman" panose="02020603050405020304" pitchFamily="18" charset="0"/>
                  </a:rPr>
                  <a:t>=</a:t>
                </a:r>
                <a:endParaRPr lang="en-GB"/>
              </a:p>
            </p:txBody>
          </p:sp>
          <p:grpSp>
            <p:nvGrpSpPr>
              <p:cNvPr id="15394" name="Group 29"/>
              <p:cNvGrpSpPr>
                <a:grpSpLocks/>
              </p:cNvGrpSpPr>
              <p:nvPr/>
            </p:nvGrpSpPr>
            <p:grpSpPr bwMode="auto">
              <a:xfrm>
                <a:off x="3930" y="2544"/>
                <a:ext cx="1142" cy="551"/>
                <a:chOff x="3921" y="2544"/>
                <a:chExt cx="1142" cy="551"/>
              </a:xfrm>
            </p:grpSpPr>
            <p:sp>
              <p:nvSpPr>
                <p:cNvPr id="15395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4054" y="2544"/>
                  <a:ext cx="885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GB" b="1">
                      <a:solidFill>
                        <a:srgbClr val="FF6600"/>
                      </a:solidFill>
                    </a:rPr>
                    <a:t>O</a:t>
                  </a:r>
                  <a:r>
                    <a:rPr lang="en-GB"/>
                    <a:t>pposite</a:t>
                  </a:r>
                </a:p>
              </p:txBody>
            </p:sp>
            <p:sp>
              <p:nvSpPr>
                <p:cNvPr id="15396" name="Line 31"/>
                <p:cNvSpPr>
                  <a:spLocks noChangeShapeType="1"/>
                </p:cNvSpPr>
                <p:nvPr/>
              </p:nvSpPr>
              <p:spPr bwMode="auto">
                <a:xfrm>
                  <a:off x="3927" y="2820"/>
                  <a:ext cx="1097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5397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3921" y="2807"/>
                  <a:ext cx="1142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GB" b="1">
                      <a:solidFill>
                        <a:srgbClr val="FF6600"/>
                      </a:solidFill>
                    </a:rPr>
                    <a:t>H</a:t>
                  </a:r>
                  <a:r>
                    <a:rPr lang="en-GB"/>
                    <a:t>ypotenuse</a:t>
                  </a:r>
                </a:p>
              </p:txBody>
            </p:sp>
          </p:grpSp>
        </p:grpSp>
      </p:grpSp>
      <p:sp>
        <p:nvSpPr>
          <p:cNvPr id="90146" name="Text Box 34"/>
          <p:cNvSpPr txBox="1">
            <a:spLocks noChangeArrowheads="1"/>
          </p:cNvSpPr>
          <p:nvPr/>
        </p:nvSpPr>
        <p:spPr bwMode="auto">
          <a:xfrm>
            <a:off x="7086600" y="1196975"/>
            <a:ext cx="1428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3600" b="1">
                <a:solidFill>
                  <a:srgbClr val="FF6600"/>
                </a:solidFill>
                <a:latin typeface="Arial" charset="0"/>
                <a:cs typeface="+mn-cs"/>
              </a:rPr>
              <a:t>S O H</a:t>
            </a:r>
          </a:p>
        </p:txBody>
      </p:sp>
      <p:grpSp>
        <p:nvGrpSpPr>
          <p:cNvPr id="8" name="Group 80"/>
          <p:cNvGrpSpPr>
            <a:grpSpLocks/>
          </p:cNvGrpSpPr>
          <p:nvPr/>
        </p:nvGrpSpPr>
        <p:grpSpPr bwMode="auto">
          <a:xfrm>
            <a:off x="3200400" y="2355850"/>
            <a:ext cx="5562600" cy="1066800"/>
            <a:chOff x="2016" y="1632"/>
            <a:chExt cx="3504" cy="672"/>
          </a:xfrm>
        </p:grpSpPr>
        <p:sp>
          <p:nvSpPr>
            <p:cNvPr id="90165" name="Rectangle 53"/>
            <p:cNvSpPr>
              <a:spLocks noChangeArrowheads="1"/>
            </p:cNvSpPr>
            <p:nvPr/>
          </p:nvSpPr>
          <p:spPr bwMode="auto">
            <a:xfrm>
              <a:off x="2016" y="1632"/>
              <a:ext cx="3504" cy="67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  <a:cs typeface="+mn-cs"/>
              </a:endParaRPr>
            </a:p>
          </p:txBody>
        </p:sp>
        <p:grpSp>
          <p:nvGrpSpPr>
            <p:cNvPr id="15385" name="Group 54"/>
            <p:cNvGrpSpPr>
              <a:grpSpLocks/>
            </p:cNvGrpSpPr>
            <p:nvPr/>
          </p:nvGrpSpPr>
          <p:grpSpPr bwMode="auto">
            <a:xfrm>
              <a:off x="2160" y="1693"/>
              <a:ext cx="1914" cy="551"/>
              <a:chOff x="3158" y="2544"/>
              <a:chExt cx="1914" cy="551"/>
            </a:xfrm>
          </p:grpSpPr>
          <p:sp>
            <p:nvSpPr>
              <p:cNvPr id="15386" name="Text Box 55"/>
              <p:cNvSpPr txBox="1">
                <a:spLocks noChangeArrowheads="1"/>
              </p:cNvSpPr>
              <p:nvPr/>
            </p:nvSpPr>
            <p:spPr bwMode="auto">
              <a:xfrm>
                <a:off x="3158" y="2675"/>
                <a:ext cx="81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b="1">
                    <a:solidFill>
                      <a:srgbClr val="FF6600"/>
                    </a:solidFill>
                  </a:rPr>
                  <a:t>C</a:t>
                </a:r>
                <a:r>
                  <a:rPr lang="en-GB"/>
                  <a:t>os </a:t>
                </a:r>
                <a:r>
                  <a:rPr lang="en-GB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θ</a:t>
                </a:r>
                <a:r>
                  <a:rPr lang="en-GB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GB">
                    <a:cs typeface="Times New Roman" panose="02020603050405020304" pitchFamily="18" charset="0"/>
                  </a:rPr>
                  <a:t>=</a:t>
                </a:r>
                <a:endParaRPr lang="en-GB"/>
              </a:p>
            </p:txBody>
          </p:sp>
          <p:grpSp>
            <p:nvGrpSpPr>
              <p:cNvPr id="15387" name="Group 56"/>
              <p:cNvGrpSpPr>
                <a:grpSpLocks/>
              </p:cNvGrpSpPr>
              <p:nvPr/>
            </p:nvGrpSpPr>
            <p:grpSpPr bwMode="auto">
              <a:xfrm>
                <a:off x="3930" y="2544"/>
                <a:ext cx="1142" cy="551"/>
                <a:chOff x="3921" y="2544"/>
                <a:chExt cx="1142" cy="551"/>
              </a:xfrm>
            </p:grpSpPr>
            <p:sp>
              <p:nvSpPr>
                <p:cNvPr id="15388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4054" y="2544"/>
                  <a:ext cx="875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GB" b="1">
                      <a:solidFill>
                        <a:srgbClr val="FF6600"/>
                      </a:solidFill>
                    </a:rPr>
                    <a:t>A</a:t>
                  </a:r>
                  <a:r>
                    <a:rPr lang="en-GB"/>
                    <a:t>djacent</a:t>
                  </a:r>
                </a:p>
              </p:txBody>
            </p:sp>
            <p:sp>
              <p:nvSpPr>
                <p:cNvPr id="15389" name="Line 58"/>
                <p:cNvSpPr>
                  <a:spLocks noChangeShapeType="1"/>
                </p:cNvSpPr>
                <p:nvPr/>
              </p:nvSpPr>
              <p:spPr bwMode="auto">
                <a:xfrm>
                  <a:off x="3927" y="2820"/>
                  <a:ext cx="1097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5390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3921" y="2807"/>
                  <a:ext cx="1142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GB" b="1">
                      <a:solidFill>
                        <a:srgbClr val="FF6600"/>
                      </a:solidFill>
                    </a:rPr>
                    <a:t>H</a:t>
                  </a:r>
                  <a:r>
                    <a:rPr lang="en-GB"/>
                    <a:t>ypotenuse</a:t>
                  </a:r>
                </a:p>
              </p:txBody>
            </p:sp>
          </p:grpSp>
        </p:grpSp>
      </p:grpSp>
      <p:sp>
        <p:nvSpPr>
          <p:cNvPr id="90172" name="Text Box 60"/>
          <p:cNvSpPr txBox="1">
            <a:spLocks noChangeArrowheads="1"/>
          </p:cNvSpPr>
          <p:nvPr/>
        </p:nvSpPr>
        <p:spPr bwMode="auto">
          <a:xfrm>
            <a:off x="7086600" y="2568575"/>
            <a:ext cx="1428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3600" b="1">
                <a:solidFill>
                  <a:srgbClr val="FF6600"/>
                </a:solidFill>
                <a:latin typeface="Arial" charset="0"/>
                <a:cs typeface="+mn-cs"/>
              </a:rPr>
              <a:t>C A H</a:t>
            </a:r>
          </a:p>
        </p:txBody>
      </p:sp>
      <p:grpSp>
        <p:nvGrpSpPr>
          <p:cNvPr id="11" name="Group 83"/>
          <p:cNvGrpSpPr>
            <a:grpSpLocks/>
          </p:cNvGrpSpPr>
          <p:nvPr/>
        </p:nvGrpSpPr>
        <p:grpSpPr bwMode="auto">
          <a:xfrm>
            <a:off x="3200400" y="3727450"/>
            <a:ext cx="5562600" cy="1066800"/>
            <a:chOff x="2016" y="2496"/>
            <a:chExt cx="3504" cy="672"/>
          </a:xfrm>
        </p:grpSpPr>
        <p:sp>
          <p:nvSpPr>
            <p:cNvPr id="90173" name="Rectangle 61"/>
            <p:cNvSpPr>
              <a:spLocks noChangeArrowheads="1"/>
            </p:cNvSpPr>
            <p:nvPr/>
          </p:nvSpPr>
          <p:spPr bwMode="auto">
            <a:xfrm>
              <a:off x="2016" y="2496"/>
              <a:ext cx="3504" cy="67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  <a:cs typeface="+mn-cs"/>
              </a:endParaRPr>
            </a:p>
          </p:txBody>
        </p:sp>
        <p:grpSp>
          <p:nvGrpSpPr>
            <p:cNvPr id="15379" name="Group 82"/>
            <p:cNvGrpSpPr>
              <a:grpSpLocks/>
            </p:cNvGrpSpPr>
            <p:nvPr/>
          </p:nvGrpSpPr>
          <p:grpSpPr bwMode="auto">
            <a:xfrm>
              <a:off x="2160" y="2557"/>
              <a:ext cx="1767" cy="551"/>
              <a:chOff x="2160" y="2557"/>
              <a:chExt cx="1767" cy="551"/>
            </a:xfrm>
          </p:grpSpPr>
          <p:sp>
            <p:nvSpPr>
              <p:cNvPr id="15380" name="Text Box 63"/>
              <p:cNvSpPr txBox="1">
                <a:spLocks noChangeArrowheads="1"/>
              </p:cNvSpPr>
              <p:nvPr/>
            </p:nvSpPr>
            <p:spPr bwMode="auto">
              <a:xfrm>
                <a:off x="2160" y="2688"/>
                <a:ext cx="80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b="1">
                    <a:solidFill>
                      <a:srgbClr val="FF6600"/>
                    </a:solidFill>
                  </a:rPr>
                  <a:t>T</a:t>
                </a:r>
                <a:r>
                  <a:rPr lang="en-GB"/>
                  <a:t>an </a:t>
                </a:r>
                <a:r>
                  <a:rPr lang="en-GB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θ</a:t>
                </a:r>
                <a:r>
                  <a:rPr lang="en-GB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GB">
                    <a:cs typeface="Times New Roman" panose="02020603050405020304" pitchFamily="18" charset="0"/>
                  </a:rPr>
                  <a:t>=</a:t>
                </a:r>
                <a:endParaRPr lang="en-GB"/>
              </a:p>
            </p:txBody>
          </p:sp>
          <p:sp>
            <p:nvSpPr>
              <p:cNvPr id="15381" name="Text Box 65"/>
              <p:cNvSpPr txBox="1">
                <a:spLocks noChangeArrowheads="1"/>
              </p:cNvSpPr>
              <p:nvPr/>
            </p:nvSpPr>
            <p:spPr bwMode="auto">
              <a:xfrm>
                <a:off x="2985" y="2557"/>
                <a:ext cx="88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b="1">
                    <a:solidFill>
                      <a:srgbClr val="FF6600"/>
                    </a:solidFill>
                  </a:rPr>
                  <a:t>O</a:t>
                </a:r>
                <a:r>
                  <a:rPr lang="en-GB"/>
                  <a:t>pposite</a:t>
                </a:r>
              </a:p>
            </p:txBody>
          </p:sp>
          <p:sp>
            <p:nvSpPr>
              <p:cNvPr id="15382" name="Line 66"/>
              <p:cNvSpPr>
                <a:spLocks noChangeShapeType="1"/>
              </p:cNvSpPr>
              <p:nvPr/>
            </p:nvSpPr>
            <p:spPr bwMode="auto">
              <a:xfrm>
                <a:off x="2928" y="2833"/>
                <a:ext cx="99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383" name="Text Box 67"/>
              <p:cNvSpPr txBox="1">
                <a:spLocks noChangeArrowheads="1"/>
              </p:cNvSpPr>
              <p:nvPr/>
            </p:nvSpPr>
            <p:spPr bwMode="auto">
              <a:xfrm>
                <a:off x="2989" y="2820"/>
                <a:ext cx="87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b="1">
                    <a:solidFill>
                      <a:srgbClr val="FF6600"/>
                    </a:solidFill>
                  </a:rPr>
                  <a:t>A</a:t>
                </a:r>
                <a:r>
                  <a:rPr lang="en-GB"/>
                  <a:t>djacent</a:t>
                </a:r>
              </a:p>
            </p:txBody>
          </p:sp>
        </p:grpSp>
      </p:grpSp>
      <p:sp>
        <p:nvSpPr>
          <p:cNvPr id="90180" name="Text Box 68"/>
          <p:cNvSpPr txBox="1">
            <a:spLocks noChangeArrowheads="1"/>
          </p:cNvSpPr>
          <p:nvPr/>
        </p:nvSpPr>
        <p:spPr bwMode="auto">
          <a:xfrm>
            <a:off x="7086600" y="3940175"/>
            <a:ext cx="1403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3600" b="1">
                <a:solidFill>
                  <a:srgbClr val="FF6600"/>
                </a:solidFill>
                <a:latin typeface="Arial" charset="0"/>
                <a:cs typeface="+mn-cs"/>
              </a:rPr>
              <a:t>T O A</a:t>
            </a:r>
          </a:p>
        </p:txBody>
      </p:sp>
      <p:grpSp>
        <p:nvGrpSpPr>
          <p:cNvPr id="13" name="Group 84"/>
          <p:cNvGrpSpPr>
            <a:grpSpLocks/>
          </p:cNvGrpSpPr>
          <p:nvPr/>
        </p:nvGrpSpPr>
        <p:grpSpPr bwMode="auto">
          <a:xfrm>
            <a:off x="1844675" y="4992687"/>
            <a:ext cx="5638800" cy="685800"/>
            <a:chOff x="1152" y="3456"/>
            <a:chExt cx="3552" cy="432"/>
          </a:xfrm>
        </p:grpSpPr>
        <p:sp>
          <p:nvSpPr>
            <p:cNvPr id="90182" name="Rectangle 70"/>
            <p:cNvSpPr>
              <a:spLocks noChangeArrowheads="1"/>
            </p:cNvSpPr>
            <p:nvPr/>
          </p:nvSpPr>
          <p:spPr bwMode="auto">
            <a:xfrm>
              <a:off x="1152" y="3456"/>
              <a:ext cx="3552" cy="43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  <a:cs typeface="+mn-cs"/>
              </a:endParaRPr>
            </a:p>
          </p:txBody>
        </p:sp>
        <p:sp>
          <p:nvSpPr>
            <p:cNvPr id="15374" name="Text Box 71"/>
            <p:cNvSpPr txBox="1">
              <a:spLocks noChangeArrowheads="1"/>
            </p:cNvSpPr>
            <p:nvPr/>
          </p:nvSpPr>
          <p:spPr bwMode="auto">
            <a:xfrm>
              <a:off x="1319" y="3528"/>
              <a:ext cx="11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/>
                <a:t>Remember:</a:t>
              </a:r>
            </a:p>
          </p:txBody>
        </p:sp>
        <p:sp>
          <p:nvSpPr>
            <p:cNvPr id="90184" name="Rectangle 72"/>
            <p:cNvSpPr>
              <a:spLocks noChangeArrowheads="1"/>
            </p:cNvSpPr>
            <p:nvPr/>
          </p:nvSpPr>
          <p:spPr bwMode="auto">
            <a:xfrm>
              <a:off x="2504" y="3528"/>
              <a:ext cx="6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GB" sz="2400" b="1" dirty="0">
                  <a:solidFill>
                    <a:srgbClr val="FF6600"/>
                  </a:solidFill>
                  <a:latin typeface="Arial" charset="0"/>
                  <a:cs typeface="+mn-cs"/>
                </a:rPr>
                <a:t>S O H</a:t>
              </a:r>
            </a:p>
          </p:txBody>
        </p:sp>
        <p:sp>
          <p:nvSpPr>
            <p:cNvPr id="90185" name="Text Box 73"/>
            <p:cNvSpPr txBox="1">
              <a:spLocks noChangeArrowheads="1"/>
            </p:cNvSpPr>
            <p:nvPr/>
          </p:nvSpPr>
          <p:spPr bwMode="auto">
            <a:xfrm>
              <a:off x="3207" y="3528"/>
              <a:ext cx="63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GB" sz="2400" b="1">
                  <a:solidFill>
                    <a:srgbClr val="FF6600"/>
                  </a:solidFill>
                  <a:latin typeface="Arial" charset="0"/>
                  <a:cs typeface="+mn-cs"/>
                </a:rPr>
                <a:t>C A H</a:t>
              </a:r>
            </a:p>
          </p:txBody>
        </p:sp>
        <p:sp>
          <p:nvSpPr>
            <p:cNvPr id="90186" name="Text Box 74"/>
            <p:cNvSpPr txBox="1">
              <a:spLocks noChangeArrowheads="1"/>
            </p:cNvSpPr>
            <p:nvPr/>
          </p:nvSpPr>
          <p:spPr bwMode="auto">
            <a:xfrm>
              <a:off x="3911" y="3528"/>
              <a:ext cx="62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GB" sz="2400" b="1">
                  <a:solidFill>
                    <a:srgbClr val="FF6600"/>
                  </a:solidFill>
                  <a:latin typeface="Arial" charset="0"/>
                  <a:cs typeface="+mn-cs"/>
                </a:rPr>
                <a:t>T O A</a:t>
              </a:r>
            </a:p>
          </p:txBody>
        </p:sp>
      </p:grpSp>
      <p:sp>
        <p:nvSpPr>
          <p:cNvPr id="72" name="AutoShape 35"/>
          <p:cNvSpPr>
            <a:spLocks noChangeArrowheads="1"/>
          </p:cNvSpPr>
          <p:nvPr/>
        </p:nvSpPr>
        <p:spPr bwMode="auto">
          <a:xfrm>
            <a:off x="685800" y="914400"/>
            <a:ext cx="2209800" cy="3557588"/>
          </a:xfrm>
          <a:prstGeom prst="rtTriangle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73" name="PubPieSlice"/>
          <p:cNvSpPr>
            <a:spLocks noEditPoints="1" noChangeArrowheads="1"/>
          </p:cNvSpPr>
          <p:nvPr/>
        </p:nvSpPr>
        <p:spPr bwMode="auto">
          <a:xfrm rot="10800000">
            <a:off x="2408238" y="3992563"/>
            <a:ext cx="954088" cy="954088"/>
          </a:xfrm>
          <a:custGeom>
            <a:avLst/>
            <a:gdLst>
              <a:gd name="T0" fmla="*/ 13 w 21600"/>
              <a:gd name="T1" fmla="*/ 16 h 21600"/>
              <a:gd name="T2" fmla="*/ 8 w 21600"/>
              <a:gd name="T3" fmla="*/ 8 h 21600"/>
              <a:gd name="T4" fmla="*/ 17 w 21600"/>
              <a:gd name="T5" fmla="*/ 8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16298" y="20095"/>
                </a:moveTo>
                <a:cubicBezTo>
                  <a:pt x="19579" y="18154"/>
                  <a:pt x="21594" y="14628"/>
                  <a:pt x="21599" y="10816"/>
                </a:cubicBezTo>
                <a:lnTo>
                  <a:pt x="10800" y="10800"/>
                </a:lnTo>
                <a:close/>
              </a:path>
            </a:pathLst>
          </a:custGeom>
          <a:solidFill>
            <a:srgbClr val="69C6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4" name="Text Box 37"/>
          <p:cNvSpPr txBox="1">
            <a:spLocks noChangeArrowheads="1"/>
          </p:cNvSpPr>
          <p:nvPr/>
        </p:nvSpPr>
        <p:spPr bwMode="auto">
          <a:xfrm>
            <a:off x="2057400" y="3886200"/>
            <a:ext cx="33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i="1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endParaRPr lang="en-GB" i="1">
              <a:latin typeface="Times New Roman" panose="02020603050405020304" pitchFamily="18" charset="0"/>
            </a:endParaRPr>
          </a:p>
        </p:txBody>
      </p:sp>
      <p:sp>
        <p:nvSpPr>
          <p:cNvPr id="75" name="Text Box 38"/>
          <p:cNvSpPr txBox="1">
            <a:spLocks noChangeArrowheads="1"/>
          </p:cNvSpPr>
          <p:nvPr/>
        </p:nvSpPr>
        <p:spPr bwMode="auto">
          <a:xfrm>
            <a:off x="304800" y="1670050"/>
            <a:ext cx="342900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sz="1600" b="1"/>
              <a:t>O</a:t>
            </a:r>
          </a:p>
          <a:p>
            <a:pPr algn="ctr"/>
            <a:r>
              <a:rPr lang="en-GB" sz="1600" b="1"/>
              <a:t>P</a:t>
            </a:r>
          </a:p>
          <a:p>
            <a:pPr algn="ctr"/>
            <a:r>
              <a:rPr lang="en-GB" sz="1600" b="1"/>
              <a:t>P</a:t>
            </a:r>
          </a:p>
          <a:p>
            <a:pPr algn="ctr"/>
            <a:r>
              <a:rPr lang="en-GB" sz="1600" b="1"/>
              <a:t>O</a:t>
            </a:r>
          </a:p>
          <a:p>
            <a:pPr algn="ctr"/>
            <a:r>
              <a:rPr lang="en-GB" sz="1600" b="1"/>
              <a:t>S</a:t>
            </a:r>
          </a:p>
          <a:p>
            <a:pPr algn="ctr"/>
            <a:r>
              <a:rPr lang="en-GB" sz="1600" b="1"/>
              <a:t>I</a:t>
            </a:r>
          </a:p>
          <a:p>
            <a:pPr algn="ctr"/>
            <a:r>
              <a:rPr lang="en-GB" sz="1600" b="1"/>
              <a:t>T</a:t>
            </a:r>
          </a:p>
          <a:p>
            <a:pPr algn="ctr"/>
            <a:r>
              <a:rPr lang="en-GB" sz="1600" b="1"/>
              <a:t>E</a:t>
            </a:r>
          </a:p>
        </p:txBody>
      </p:sp>
      <p:sp>
        <p:nvSpPr>
          <p:cNvPr id="76" name="Text Box 40"/>
          <p:cNvSpPr txBox="1">
            <a:spLocks noChangeArrowheads="1"/>
          </p:cNvSpPr>
          <p:nvPr/>
        </p:nvSpPr>
        <p:spPr bwMode="auto">
          <a:xfrm>
            <a:off x="1219200" y="1543050"/>
            <a:ext cx="330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600" b="1" dirty="0"/>
              <a:t>H</a:t>
            </a:r>
          </a:p>
        </p:txBody>
      </p:sp>
      <p:sp>
        <p:nvSpPr>
          <p:cNvPr id="77" name="Text Box 41"/>
          <p:cNvSpPr txBox="1">
            <a:spLocks noChangeArrowheads="1"/>
          </p:cNvSpPr>
          <p:nvPr/>
        </p:nvSpPr>
        <p:spPr bwMode="auto">
          <a:xfrm>
            <a:off x="1360488" y="1762125"/>
            <a:ext cx="3190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600" b="1" dirty="0"/>
              <a:t>Y</a:t>
            </a:r>
          </a:p>
        </p:txBody>
      </p:sp>
      <p:sp>
        <p:nvSpPr>
          <p:cNvPr id="78" name="Text Box 42"/>
          <p:cNvSpPr txBox="1">
            <a:spLocks noChangeArrowheads="1"/>
          </p:cNvSpPr>
          <p:nvPr/>
        </p:nvSpPr>
        <p:spPr bwMode="auto">
          <a:xfrm>
            <a:off x="1489075" y="1979613"/>
            <a:ext cx="3190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600" b="1"/>
              <a:t>P</a:t>
            </a:r>
          </a:p>
        </p:txBody>
      </p:sp>
      <p:sp>
        <p:nvSpPr>
          <p:cNvPr id="79" name="Text Box 43"/>
          <p:cNvSpPr txBox="1">
            <a:spLocks noChangeArrowheads="1"/>
          </p:cNvSpPr>
          <p:nvPr/>
        </p:nvSpPr>
        <p:spPr bwMode="auto">
          <a:xfrm>
            <a:off x="1617663" y="2197100"/>
            <a:ext cx="3429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600" b="1"/>
              <a:t>O</a:t>
            </a:r>
          </a:p>
        </p:txBody>
      </p:sp>
      <p:sp>
        <p:nvSpPr>
          <p:cNvPr id="80" name="Text Box 44"/>
          <p:cNvSpPr txBox="1">
            <a:spLocks noChangeArrowheads="1"/>
          </p:cNvSpPr>
          <p:nvPr/>
        </p:nvSpPr>
        <p:spPr bwMode="auto">
          <a:xfrm>
            <a:off x="1770063" y="2416175"/>
            <a:ext cx="307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600" b="1"/>
              <a:t>T</a:t>
            </a:r>
          </a:p>
        </p:txBody>
      </p:sp>
      <p:sp>
        <p:nvSpPr>
          <p:cNvPr id="81" name="Text Box 45"/>
          <p:cNvSpPr txBox="1">
            <a:spLocks noChangeArrowheads="1"/>
          </p:cNvSpPr>
          <p:nvPr/>
        </p:nvSpPr>
        <p:spPr bwMode="auto">
          <a:xfrm>
            <a:off x="1887538" y="2633663"/>
            <a:ext cx="3190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600" b="1"/>
              <a:t>E</a:t>
            </a:r>
          </a:p>
        </p:txBody>
      </p:sp>
      <p:sp>
        <p:nvSpPr>
          <p:cNvPr id="82" name="Text Box 46"/>
          <p:cNvSpPr txBox="1">
            <a:spLocks noChangeArrowheads="1"/>
          </p:cNvSpPr>
          <p:nvPr/>
        </p:nvSpPr>
        <p:spPr bwMode="auto">
          <a:xfrm>
            <a:off x="2016125" y="2851150"/>
            <a:ext cx="330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600" b="1"/>
              <a:t>N</a:t>
            </a:r>
          </a:p>
        </p:txBody>
      </p:sp>
      <p:sp>
        <p:nvSpPr>
          <p:cNvPr id="83" name="Text Box 47"/>
          <p:cNvSpPr txBox="1">
            <a:spLocks noChangeArrowheads="1"/>
          </p:cNvSpPr>
          <p:nvPr/>
        </p:nvSpPr>
        <p:spPr bwMode="auto">
          <a:xfrm>
            <a:off x="2155825" y="3070225"/>
            <a:ext cx="330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600" b="1"/>
              <a:t>U</a:t>
            </a:r>
          </a:p>
        </p:txBody>
      </p:sp>
      <p:sp>
        <p:nvSpPr>
          <p:cNvPr id="84" name="Text Box 48"/>
          <p:cNvSpPr txBox="1">
            <a:spLocks noChangeArrowheads="1"/>
          </p:cNvSpPr>
          <p:nvPr/>
        </p:nvSpPr>
        <p:spPr bwMode="auto">
          <a:xfrm>
            <a:off x="2295525" y="3287713"/>
            <a:ext cx="3190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600" b="1"/>
              <a:t>S</a:t>
            </a:r>
          </a:p>
        </p:txBody>
      </p:sp>
      <p:sp>
        <p:nvSpPr>
          <p:cNvPr id="85" name="Text Box 49"/>
          <p:cNvSpPr txBox="1">
            <a:spLocks noChangeArrowheads="1"/>
          </p:cNvSpPr>
          <p:nvPr/>
        </p:nvSpPr>
        <p:spPr bwMode="auto">
          <a:xfrm>
            <a:off x="2424113" y="3505200"/>
            <a:ext cx="3190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600" b="1"/>
              <a:t>E</a:t>
            </a:r>
          </a:p>
        </p:txBody>
      </p:sp>
      <p:sp>
        <p:nvSpPr>
          <p:cNvPr id="86" name="Rectangle 50"/>
          <p:cNvSpPr>
            <a:spLocks noChangeArrowheads="1"/>
          </p:cNvSpPr>
          <p:nvPr/>
        </p:nvSpPr>
        <p:spPr bwMode="auto">
          <a:xfrm>
            <a:off x="685800" y="4243388"/>
            <a:ext cx="228600" cy="228600"/>
          </a:xfrm>
          <a:prstGeom prst="rect">
            <a:avLst/>
          </a:prstGeom>
          <a:solidFill>
            <a:srgbClr val="69C6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87" name="Text Box 52"/>
          <p:cNvSpPr txBox="1">
            <a:spLocks noChangeArrowheads="1"/>
          </p:cNvSpPr>
          <p:nvPr/>
        </p:nvSpPr>
        <p:spPr bwMode="auto">
          <a:xfrm>
            <a:off x="947738" y="4492625"/>
            <a:ext cx="16859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600" b="1"/>
              <a:t>A D J A C E N T</a:t>
            </a:r>
          </a:p>
        </p:txBody>
      </p:sp>
      <p:sp>
        <p:nvSpPr>
          <p:cNvPr id="88" name="Text Box 7"/>
          <p:cNvSpPr txBox="1">
            <a:spLocks noChangeArrowheads="1"/>
          </p:cNvSpPr>
          <p:nvPr/>
        </p:nvSpPr>
        <p:spPr bwMode="auto">
          <a:xfrm>
            <a:off x="393895" y="5655212"/>
            <a:ext cx="849575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You can use trigonometric ratios to find unknown side lengths and angles in right-angled triangles.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Rectangle 51">
            <a:hlinkClick r:id="rId3"/>
            <a:extLst>
              <a:ext uri="{FF2B5EF4-FFF2-40B4-BE49-F238E27FC236}">
                <a16:creationId xmlns:a16="http://schemas.microsoft.com/office/drawing/2014/main" id="{660E8500-A5D6-4E21-8A87-80A99A25AB75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>
            <a:hlinkClick r:id="rId3"/>
            <a:extLst>
              <a:ext uri="{FF2B5EF4-FFF2-40B4-BE49-F238E27FC236}">
                <a16:creationId xmlns:a16="http://schemas.microsoft.com/office/drawing/2014/main" id="{F45111F0-5BA4-4C8D-B5EE-D93FF85A1E9C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15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46" grpId="0"/>
      <p:bldP spid="90172" grpId="0"/>
      <p:bldP spid="90180" grpId="0"/>
      <p:bldP spid="8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_10_solvexpeqs" id="{BFB07C4A-7573-457B-9229-667375C26C2E}" vid="{31DC8531-9E75-490C-A2AB-54B4CC27F20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90</TotalTime>
  <Words>1668</Words>
  <Application>Microsoft Office PowerPoint</Application>
  <PresentationFormat>On-screen Show (4:3)</PresentationFormat>
  <Paragraphs>523</Paragraphs>
  <Slides>20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Cambria Math</vt:lpstr>
      <vt:lpstr>Comic Sans MS</vt:lpstr>
      <vt:lpstr>Symbol</vt:lpstr>
      <vt:lpstr>Times New Roman</vt:lpstr>
      <vt:lpstr>Wingdings 2</vt:lpstr>
      <vt:lpstr>Theme1</vt:lpstr>
      <vt:lpstr>Trigonometric ratios</vt:lpstr>
      <vt:lpstr>Right-angled triangles</vt:lpstr>
      <vt:lpstr>The opposite and adjacent sides</vt:lpstr>
      <vt:lpstr>The opposite and adjacent sides</vt:lpstr>
      <vt:lpstr>Trigonometric ratios</vt:lpstr>
      <vt:lpstr>Trigonometric ratios</vt:lpstr>
      <vt:lpstr>Trigonometric ratios</vt:lpstr>
      <vt:lpstr>Trigonometric ratios</vt:lpstr>
      <vt:lpstr>The three trigonometric ratios</vt:lpstr>
      <vt:lpstr>Relation between sine, cosine and tangent</vt:lpstr>
      <vt:lpstr>Finding side lengths</vt:lpstr>
      <vt:lpstr>Finding side lengths</vt:lpstr>
      <vt:lpstr>Finding side lengths</vt:lpstr>
      <vt:lpstr>Finding side lengths</vt:lpstr>
      <vt:lpstr>Finding side lengths</vt:lpstr>
      <vt:lpstr>PowerPoint Presentation</vt:lpstr>
      <vt:lpstr>Finding angles</vt:lpstr>
      <vt:lpstr>Finding angles</vt:lpstr>
      <vt:lpstr>Finding angles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Trigonometric ratios</dc:title>
  <dc:creator>Mathssupport</dc:creator>
  <cp:lastModifiedBy>Orlando Hurtado</cp:lastModifiedBy>
  <cp:revision>6</cp:revision>
  <dcterms:created xsi:type="dcterms:W3CDTF">2020-03-26T17:18:58Z</dcterms:created>
  <dcterms:modified xsi:type="dcterms:W3CDTF">2021-06-24T14:10:44Z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