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8" r:id="rId3"/>
    <p:sldId id="347" r:id="rId4"/>
    <p:sldId id="348" r:id="rId5"/>
    <p:sldId id="349" r:id="rId6"/>
    <p:sldId id="346" r:id="rId7"/>
    <p:sldId id="350" r:id="rId8"/>
    <p:sldId id="351" r:id="rId9"/>
    <p:sldId id="352" r:id="rId10"/>
    <p:sldId id="353" r:id="rId11"/>
    <p:sldId id="354" r:id="rId12"/>
    <p:sldId id="362" r:id="rId13"/>
    <p:sldId id="355" r:id="rId14"/>
    <p:sldId id="363" r:id="rId15"/>
    <p:sldId id="364" r:id="rId16"/>
    <p:sldId id="356" r:id="rId17"/>
    <p:sldId id="365" r:id="rId18"/>
    <p:sldId id="366" r:id="rId19"/>
    <p:sldId id="367" r:id="rId20"/>
    <p:sldId id="357" r:id="rId21"/>
    <p:sldId id="358" r:id="rId22"/>
    <p:sldId id="359" r:id="rId23"/>
    <p:sldId id="360" r:id="rId24"/>
    <p:sldId id="361" r:id="rId25"/>
    <p:sldId id="317" r:id="rId2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F0FFFF"/>
    <a:srgbClr val="C6E6A2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11 August,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11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11 August,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11 August,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11 August,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11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11 August,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ta.worldbank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ta.worldbank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ta.worldbank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ta.worldbank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ta.worldbank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11 August,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Exponential growth and decay models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620000" cy="990600"/>
          </a:xfrm>
        </p:spPr>
        <p:txBody>
          <a:bodyPr/>
          <a:lstStyle/>
          <a:p>
            <a:pPr marL="627063" indent="-627063"/>
            <a:r>
              <a:rPr lang="en-GB" dirty="0"/>
              <a:t>LO: Use exponential functions to model real-life situations.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graphicFrame>
        <p:nvGraphicFramePr>
          <p:cNvPr id="33" name="Group 52">
            <a:extLst>
              <a:ext uri="{FF2B5EF4-FFF2-40B4-BE49-F238E27FC236}">
                <a16:creationId xmlns:a16="http://schemas.microsoft.com/office/drawing/2014/main" id="{13FBE9EA-D87A-40D8-973B-A74FA01FB288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4EC9385-F9C1-4C08-8AB2-C14A14C85D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4101" y="1828800"/>
            <a:ext cx="1841613" cy="425196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094A5D9-DB5E-4F48-B90F-53BF0B0A3C78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2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8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38200" y="650691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C66A697-A1B8-460C-8D7C-B338DDE5B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DAFD18C2-0788-4257-82AB-74D19A05192B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291DF8-6611-4290-884F-7B141E87ACFE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9E718A-5665-4F5B-A3FE-3F07EB6E469C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graphicFrame>
        <p:nvGraphicFramePr>
          <p:cNvPr id="24" name="Group 52">
            <a:extLst>
              <a:ext uri="{FF2B5EF4-FFF2-40B4-BE49-F238E27FC236}">
                <a16:creationId xmlns:a16="http://schemas.microsoft.com/office/drawing/2014/main" id="{F8D04130-7E3A-408C-B30F-911FC8E000ED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6E716CA1-40C9-4408-8835-F61DE3090147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207618B-B1A3-4C21-BB52-5D7A90B7BED6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4E737382-DAF6-47D1-AD0F-0B77F7FF57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76237"/>
            <a:ext cx="1849467" cy="425196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F41485AA-EBD7-4B03-976E-A80050889C69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8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38200" y="650691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98DBE0-AE99-46C5-8546-2F55F6F5A818}"/>
              </a:ext>
            </a:extLst>
          </p:cNvPr>
          <p:cNvSpPr/>
          <p:nvPr/>
        </p:nvSpPr>
        <p:spPr>
          <a:xfrm>
            <a:off x="2686487" y="3933334"/>
            <a:ext cx="3971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Clear all lists in the GDC</a:t>
            </a:r>
            <a:endParaRPr lang="en-GB" sz="220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80FFEB-1981-425C-86A5-FD4B312FAB9B}"/>
              </a:ext>
            </a:extLst>
          </p:cNvPr>
          <p:cNvSpPr/>
          <p:nvPr/>
        </p:nvSpPr>
        <p:spPr>
          <a:xfrm>
            <a:off x="2715064" y="4322504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Type the data for Year in List 1 and Population in List 2</a:t>
            </a:r>
            <a:endParaRPr lang="en-GB" sz="2200" dirty="0">
              <a:latin typeface="+mn-lt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C66A697-A1B8-460C-8D7C-B338DDE5B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DAFD18C2-0788-4257-82AB-74D19A05192B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291DF8-6611-4290-884F-7B141E87ACFE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9E718A-5665-4F5B-A3FE-3F07EB6E469C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graphicFrame>
        <p:nvGraphicFramePr>
          <p:cNvPr id="24" name="Group 52">
            <a:extLst>
              <a:ext uri="{FF2B5EF4-FFF2-40B4-BE49-F238E27FC236}">
                <a16:creationId xmlns:a16="http://schemas.microsoft.com/office/drawing/2014/main" id="{F8D04130-7E3A-408C-B30F-911FC8E000ED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E0FFAC02-7AEA-40F8-BB7F-E037D4053941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FBB5DC-8F6F-498B-AD68-8A181AF483AC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B064CB-3EE1-4093-9720-9297657C90DA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B4CD2E-2ADD-4F1E-A7B1-538816DAFFDF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7595D2-5D27-48F9-9FD9-73944352F568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E735B0-75E8-4365-9B10-84D1B60213FB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0A6989-6EAC-4FDE-867F-A5AA8D861E92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CCED82-BB72-43D8-8D4A-7BAE49EF2D07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18D99A-6CE2-485B-93C8-902311754EFE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576391-A397-4D0B-BAE1-36841C3DE79D}"/>
              </a:ext>
            </a:extLst>
          </p:cNvPr>
          <p:cNvSpPr/>
          <p:nvPr/>
        </p:nvSpPr>
        <p:spPr>
          <a:xfrm>
            <a:off x="2669975" y="5076898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To make it simpler we will change the year numbers </a:t>
            </a:r>
            <a:endParaRPr lang="en-GB" sz="22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716CA1-40C9-4408-8835-F61DE3090147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207618B-B1A3-4C21-BB52-5D7A90B7BED6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41485AA-EBD7-4B03-976E-A80050889C69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2DCEE76-7245-4458-9534-159F4E799A7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48282" cy="42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F283E1-978E-4967-B63B-A212D8A3C01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39435" cy="425196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4DF95DB8-EF56-451C-B848-9425038B2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B527CE8F-98AF-4DA1-B8A7-7E3193CFB2DB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787F77-063A-4381-B6AD-174DCBDE0749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4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F45EDD-9814-4B4F-AA7E-38ED3C6A83D0}"/>
              </a:ext>
            </a:extLst>
          </p:cNvPr>
          <p:cNvSpPr/>
          <p:nvPr/>
        </p:nvSpPr>
        <p:spPr>
          <a:xfrm>
            <a:off x="2686487" y="3933334"/>
            <a:ext cx="3971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Clear all lists in the GDC</a:t>
            </a:r>
            <a:endParaRPr lang="en-GB" sz="22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A980EF-91E3-4E87-BDC7-44C4D32EBC99}"/>
              </a:ext>
            </a:extLst>
          </p:cNvPr>
          <p:cNvSpPr/>
          <p:nvPr/>
        </p:nvSpPr>
        <p:spPr>
          <a:xfrm>
            <a:off x="2715064" y="4322504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Type the data for Year in List 1 and Population in List 2</a:t>
            </a:r>
            <a:endParaRPr lang="en-GB" sz="2200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F02741-F22A-4791-9327-932F07C0F666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E1C10A-8204-437F-900A-CD273D02FD8C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graphicFrame>
        <p:nvGraphicFramePr>
          <p:cNvPr id="38" name="Group 52">
            <a:extLst>
              <a:ext uri="{FF2B5EF4-FFF2-40B4-BE49-F238E27FC236}">
                <a16:creationId xmlns:a16="http://schemas.microsoft.com/office/drawing/2014/main" id="{9A20F866-27A1-412A-9E83-10231966F779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D6C2883C-F961-418E-B87F-04BAF6C2DDED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47F4BE-2A68-4876-9615-647912CED071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3CF0B6-2349-4618-BE5A-D4ADC8F60C46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EAC945-CD64-4589-AE96-429AB407844B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373821-AA79-4949-910C-D4976F280ECB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36FCF0-CE8B-4C85-86AA-4479E540C12E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292712-E8A5-49D5-87FC-0FF8873EDFFC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12EF29-DFD1-437E-A547-DA130F46F8BE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C89068-4A8A-4E35-A2DA-33C277D070D6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AFF192-3E68-4475-9C3F-DEDD0AF0440B}"/>
              </a:ext>
            </a:extLst>
          </p:cNvPr>
          <p:cNvSpPr/>
          <p:nvPr/>
        </p:nvSpPr>
        <p:spPr>
          <a:xfrm>
            <a:off x="2733721" y="5027554"/>
            <a:ext cx="166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EFE35C-F7FA-4386-B442-8D1A79A93A1B}"/>
              </a:ext>
            </a:extLst>
          </p:cNvPr>
          <p:cNvSpPr/>
          <p:nvPr/>
        </p:nvSpPr>
        <p:spPr>
          <a:xfrm>
            <a:off x="4425360" y="5027768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8859EC5-F393-44F8-B7B6-DB5DC895E379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3CFEBAB-D139-452A-879D-386EFDC4AB07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83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13376ADE-4033-4F9D-BF2D-7524FD948D8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49879" cy="425196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4DF95DB8-EF56-451C-B848-9425038B2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B527CE8F-98AF-4DA1-B8A7-7E3193CFB2DB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787F77-063A-4381-B6AD-174DCBDE0749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4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F45EDD-9814-4B4F-AA7E-38ED3C6A83D0}"/>
              </a:ext>
            </a:extLst>
          </p:cNvPr>
          <p:cNvSpPr/>
          <p:nvPr/>
        </p:nvSpPr>
        <p:spPr>
          <a:xfrm>
            <a:off x="2686487" y="3933334"/>
            <a:ext cx="3971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Clear all lists in the GDC</a:t>
            </a:r>
            <a:endParaRPr lang="en-GB" sz="22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A980EF-91E3-4E87-BDC7-44C4D32EBC99}"/>
              </a:ext>
            </a:extLst>
          </p:cNvPr>
          <p:cNvSpPr/>
          <p:nvPr/>
        </p:nvSpPr>
        <p:spPr>
          <a:xfrm>
            <a:off x="2715064" y="4322504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Type the data for Year in List 1 and Population in List 2</a:t>
            </a:r>
            <a:endParaRPr lang="en-GB" sz="2200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F02741-F22A-4791-9327-932F07C0F666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E1C10A-8204-437F-900A-CD273D02FD8C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graphicFrame>
        <p:nvGraphicFramePr>
          <p:cNvPr id="38" name="Group 52">
            <a:extLst>
              <a:ext uri="{FF2B5EF4-FFF2-40B4-BE49-F238E27FC236}">
                <a16:creationId xmlns:a16="http://schemas.microsoft.com/office/drawing/2014/main" id="{9A20F866-27A1-412A-9E83-10231966F779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D6C2883C-F961-418E-B87F-04BAF6C2DDED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47F4BE-2A68-4876-9615-647912CED071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3CF0B6-2349-4618-BE5A-D4ADC8F60C46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EAC945-CD64-4589-AE96-429AB407844B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373821-AA79-4949-910C-D4976F280ECB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36FCF0-CE8B-4C85-86AA-4479E540C12E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292712-E8A5-49D5-87FC-0FF8873EDFFC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12EF29-DFD1-437E-A547-DA130F46F8BE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C89068-4A8A-4E35-A2DA-33C277D070D6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AFF192-3E68-4475-9C3F-DEDD0AF0440B}"/>
              </a:ext>
            </a:extLst>
          </p:cNvPr>
          <p:cNvSpPr/>
          <p:nvPr/>
        </p:nvSpPr>
        <p:spPr>
          <a:xfrm>
            <a:off x="2733721" y="5027554"/>
            <a:ext cx="166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EFE35C-F7FA-4386-B442-8D1A79A93A1B}"/>
              </a:ext>
            </a:extLst>
          </p:cNvPr>
          <p:cNvSpPr/>
          <p:nvPr/>
        </p:nvSpPr>
        <p:spPr>
          <a:xfrm>
            <a:off x="4425360" y="5027768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AF6498-0AA6-433D-A492-01CF1878FFC2}"/>
              </a:ext>
            </a:extLst>
          </p:cNvPr>
          <p:cNvSpPr/>
          <p:nvPr/>
        </p:nvSpPr>
        <p:spPr>
          <a:xfrm>
            <a:off x="5814344" y="502755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</a:t>
            </a:r>
            <a:endParaRPr lang="en-GB" sz="24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9CA3FF-B6FF-452E-A36E-4FEF1207DA6B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6C4610F-4E80-49DF-BDE9-E1CFAA6F0E53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33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5D92EC3F-6BB1-43AA-901B-808A37711B7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35445" cy="4251960"/>
          </a:xfrm>
          <a:prstGeom prst="rect">
            <a:avLst/>
          </a:prstGeom>
        </p:spPr>
      </p:pic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4DF95DB8-EF56-451C-B848-9425038B2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B527CE8F-98AF-4DA1-B8A7-7E3193CFB2DB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787F77-063A-4381-B6AD-174DCBDE0749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4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F45EDD-9814-4B4F-AA7E-38ED3C6A83D0}"/>
              </a:ext>
            </a:extLst>
          </p:cNvPr>
          <p:cNvSpPr/>
          <p:nvPr/>
        </p:nvSpPr>
        <p:spPr>
          <a:xfrm>
            <a:off x="2686487" y="3933334"/>
            <a:ext cx="3971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Clear all lists in the GDC</a:t>
            </a:r>
            <a:endParaRPr lang="en-GB" sz="22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A980EF-91E3-4E87-BDC7-44C4D32EBC99}"/>
              </a:ext>
            </a:extLst>
          </p:cNvPr>
          <p:cNvSpPr/>
          <p:nvPr/>
        </p:nvSpPr>
        <p:spPr>
          <a:xfrm>
            <a:off x="2715064" y="4322504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Type the data for Year in List 1 and Population in List 2</a:t>
            </a:r>
            <a:endParaRPr lang="en-GB" sz="2200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F02741-F22A-4791-9327-932F07C0F666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E1C10A-8204-437F-900A-CD273D02FD8C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graphicFrame>
        <p:nvGraphicFramePr>
          <p:cNvPr id="38" name="Group 52">
            <a:extLst>
              <a:ext uri="{FF2B5EF4-FFF2-40B4-BE49-F238E27FC236}">
                <a16:creationId xmlns:a16="http://schemas.microsoft.com/office/drawing/2014/main" id="{9A20F866-27A1-412A-9E83-10231966F779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D6C2883C-F961-418E-B87F-04BAF6C2DDED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47F4BE-2A68-4876-9615-647912CED071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3CF0B6-2349-4618-BE5A-D4ADC8F60C46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EAC945-CD64-4589-AE96-429AB407844B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373821-AA79-4949-910C-D4976F280ECB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36FCF0-CE8B-4C85-86AA-4479E540C12E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292712-E8A5-49D5-87FC-0FF8873EDFFC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12EF29-DFD1-437E-A547-DA130F46F8BE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C89068-4A8A-4E35-A2DA-33C277D070D6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AFF192-3E68-4475-9C3F-DEDD0AF0440B}"/>
              </a:ext>
            </a:extLst>
          </p:cNvPr>
          <p:cNvSpPr/>
          <p:nvPr/>
        </p:nvSpPr>
        <p:spPr>
          <a:xfrm>
            <a:off x="2733721" y="5027554"/>
            <a:ext cx="166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EFE35C-F7FA-4386-B442-8D1A79A93A1B}"/>
              </a:ext>
            </a:extLst>
          </p:cNvPr>
          <p:cNvSpPr/>
          <p:nvPr/>
        </p:nvSpPr>
        <p:spPr>
          <a:xfrm>
            <a:off x="4425360" y="5027768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AF6498-0AA6-433D-A492-01CF1878FFC2}"/>
              </a:ext>
            </a:extLst>
          </p:cNvPr>
          <p:cNvSpPr/>
          <p:nvPr/>
        </p:nvSpPr>
        <p:spPr>
          <a:xfrm>
            <a:off x="5814344" y="502755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</a:t>
            </a:r>
            <a:endParaRPr lang="en-GB" sz="2400" dirty="0">
              <a:latin typeface="+mn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3F8721-DC01-4AE4-85DE-617615CC3B62}"/>
              </a:ext>
            </a:extLst>
          </p:cNvPr>
          <p:cNvSpPr/>
          <p:nvPr/>
        </p:nvSpPr>
        <p:spPr>
          <a:xfrm>
            <a:off x="2730251" y="5433615"/>
            <a:ext cx="167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Plot1 ON</a:t>
            </a:r>
            <a:endParaRPr lang="en-GB" sz="2400" dirty="0"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9A99C7D-93E4-489B-ADD7-303F8A2DF783}"/>
              </a:ext>
            </a:extLst>
          </p:cNvPr>
          <p:cNvSpPr/>
          <p:nvPr/>
        </p:nvSpPr>
        <p:spPr>
          <a:xfrm>
            <a:off x="4205168" y="5441324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Xlist</a:t>
            </a:r>
            <a:r>
              <a:rPr lang="en-US" sz="2400" dirty="0">
                <a:latin typeface="+mn-lt"/>
              </a:rPr>
              <a:t>: L1</a:t>
            </a:r>
            <a:endParaRPr lang="en-GB" sz="2400" dirty="0">
              <a:latin typeface="+mn-lt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4C80203-421E-4B24-A8D6-175C9711D61D}"/>
              </a:ext>
            </a:extLst>
          </p:cNvPr>
          <p:cNvSpPr/>
          <p:nvPr/>
        </p:nvSpPr>
        <p:spPr>
          <a:xfrm>
            <a:off x="5592199" y="5416938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Ylist</a:t>
            </a:r>
            <a:r>
              <a:rPr lang="en-US" sz="2400" dirty="0">
                <a:latin typeface="+mn-lt"/>
              </a:rPr>
              <a:t>: L2</a:t>
            </a:r>
            <a:endParaRPr lang="en-GB" sz="2400" dirty="0">
              <a:latin typeface="+mn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E433162-6AE6-4A1A-BCDA-A9679FCAF34A}"/>
              </a:ext>
            </a:extLst>
          </p:cNvPr>
          <p:cNvSpPr/>
          <p:nvPr/>
        </p:nvSpPr>
        <p:spPr>
          <a:xfrm>
            <a:off x="2704554" y="5849651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ZOOM</a:t>
            </a:r>
            <a:endParaRPr lang="en-GB" sz="24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404C52-878F-41E2-97D4-298DB7D1ECEA}"/>
              </a:ext>
            </a:extLst>
          </p:cNvPr>
          <p:cNvSpPr/>
          <p:nvPr/>
        </p:nvSpPr>
        <p:spPr>
          <a:xfrm>
            <a:off x="4051630" y="5818898"/>
            <a:ext cx="2020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</a:t>
            </a:r>
            <a:r>
              <a:rPr lang="en-US" sz="2400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2775D8E-1873-47F3-929E-6BAA604C5978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399558-055E-4947-B4E1-9948590018C9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10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2F1F9C1-4EFC-41E9-8071-A4B1E132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B2FBBA31-D393-4C03-AD5C-29D791348969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4BB40-E400-4766-9A9A-CFAB8C6B0E88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D2CBDB-3F03-40ED-B26D-D21515484E09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D518C26-AD8B-4A33-9AF0-BDC6B7EC2CB6}"/>
              </a:ext>
            </a:extLst>
          </p:cNvPr>
          <p:cNvSpPr/>
          <p:nvPr/>
        </p:nvSpPr>
        <p:spPr>
          <a:xfrm>
            <a:off x="2688101" y="2803155"/>
            <a:ext cx="3413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Turn on the calculator.</a:t>
            </a:r>
            <a:endParaRPr lang="en-GB" sz="2200" dirty="0">
              <a:latin typeface="+mn-lt"/>
            </a:endParaRPr>
          </a:p>
        </p:txBody>
      </p:sp>
      <p:graphicFrame>
        <p:nvGraphicFramePr>
          <p:cNvPr id="55" name="Group 52">
            <a:extLst>
              <a:ext uri="{FF2B5EF4-FFF2-40B4-BE49-F238E27FC236}">
                <a16:creationId xmlns:a16="http://schemas.microsoft.com/office/drawing/2014/main" id="{313E164A-A4A4-466F-B893-397699646080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D4498B36-B3FA-45E9-836D-F427D132816B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2B83D1-B7EA-405B-973A-90F4C507E08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423710-30BB-4CD3-8C93-662095C6EE21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C21A73-C723-49AB-BC47-8904C9BECB19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8B550F-233E-4449-A634-3C3630DE174C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8EB5B9D-8DC6-4E0F-80C9-05D4001AC1DC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AAB1B58-E10B-4BE5-BA1E-F40BF6EDEE1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0B17F66-7A59-4838-AF68-33D2E11C39A0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CC0B3D-E5FA-4EAB-AEA9-02E878C6D8A1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8F252-17B0-4CA7-B958-E2BB2D8175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40675" cy="4251960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13C1937C-A0D7-4BA8-A831-52A2B69AB5CC}"/>
              </a:ext>
            </a:extLst>
          </p:cNvPr>
          <p:cNvSpPr/>
          <p:nvPr/>
        </p:nvSpPr>
        <p:spPr>
          <a:xfrm>
            <a:off x="2686487" y="3933334"/>
            <a:ext cx="3971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Clear all lists in the GDC</a:t>
            </a:r>
            <a:endParaRPr lang="en-GB" sz="2200" dirty="0">
              <a:latin typeface="+mn-lt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17C0AEA-3800-46F8-8C25-576E08B955B9}"/>
              </a:ext>
            </a:extLst>
          </p:cNvPr>
          <p:cNvSpPr/>
          <p:nvPr/>
        </p:nvSpPr>
        <p:spPr>
          <a:xfrm>
            <a:off x="2715064" y="4322504"/>
            <a:ext cx="4205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Type the data for Year in List 1 and Population in List 2</a:t>
            </a:r>
            <a:endParaRPr lang="en-GB" sz="2200" dirty="0">
              <a:latin typeface="+mn-lt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0C54F5B-C28B-4819-8257-82ABF480FE8C}"/>
              </a:ext>
            </a:extLst>
          </p:cNvPr>
          <p:cNvSpPr/>
          <p:nvPr/>
        </p:nvSpPr>
        <p:spPr>
          <a:xfrm>
            <a:off x="2733721" y="5027554"/>
            <a:ext cx="166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2nd</a:t>
            </a:r>
            <a:endParaRPr lang="en-GB" sz="2400" dirty="0">
              <a:latin typeface="+mn-lt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6FD8DD1-69C5-4675-8041-C9B4BABD1329}"/>
              </a:ext>
            </a:extLst>
          </p:cNvPr>
          <p:cNvSpPr/>
          <p:nvPr/>
        </p:nvSpPr>
        <p:spPr>
          <a:xfrm>
            <a:off x="4425360" y="5027768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statplot</a:t>
            </a:r>
            <a:endParaRPr lang="en-GB" sz="2400" dirty="0">
              <a:latin typeface="+mn-lt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96278B-6D23-4E31-8946-4F1272CCE547}"/>
              </a:ext>
            </a:extLst>
          </p:cNvPr>
          <p:cNvSpPr/>
          <p:nvPr/>
        </p:nvSpPr>
        <p:spPr>
          <a:xfrm>
            <a:off x="5814344" y="5027554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</a:t>
            </a:r>
            <a:endParaRPr lang="en-GB" sz="2400" dirty="0">
              <a:latin typeface="+mn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D9381E-F6F8-4596-9FCE-A73803BA549A}"/>
              </a:ext>
            </a:extLst>
          </p:cNvPr>
          <p:cNvSpPr/>
          <p:nvPr/>
        </p:nvSpPr>
        <p:spPr>
          <a:xfrm>
            <a:off x="2730251" y="5433615"/>
            <a:ext cx="167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Plot1 ON</a:t>
            </a:r>
            <a:endParaRPr lang="en-GB" sz="2400" dirty="0">
              <a:latin typeface="+mn-lt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4075702-B6D7-475C-88DC-4B21B3B94A90}"/>
              </a:ext>
            </a:extLst>
          </p:cNvPr>
          <p:cNvSpPr/>
          <p:nvPr/>
        </p:nvSpPr>
        <p:spPr>
          <a:xfrm>
            <a:off x="4205168" y="5441324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Xlist</a:t>
            </a:r>
            <a:r>
              <a:rPr lang="en-US" sz="2400" dirty="0">
                <a:latin typeface="+mn-lt"/>
              </a:rPr>
              <a:t>: L1</a:t>
            </a:r>
            <a:endParaRPr lang="en-GB" sz="2400" dirty="0">
              <a:latin typeface="+mn-lt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3C5CAA0-877B-43AA-A8E3-92209DD0ECA9}"/>
              </a:ext>
            </a:extLst>
          </p:cNvPr>
          <p:cNvSpPr/>
          <p:nvPr/>
        </p:nvSpPr>
        <p:spPr>
          <a:xfrm>
            <a:off x="5592199" y="5416938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Ylist</a:t>
            </a:r>
            <a:r>
              <a:rPr lang="en-US" sz="2400" dirty="0">
                <a:latin typeface="+mn-lt"/>
              </a:rPr>
              <a:t>: L2</a:t>
            </a:r>
            <a:endParaRPr lang="en-GB" sz="2400" dirty="0">
              <a:latin typeface="+mn-lt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0933690-31B3-4B6D-A7F2-13D8B5C2B548}"/>
              </a:ext>
            </a:extLst>
          </p:cNvPr>
          <p:cNvSpPr/>
          <p:nvPr/>
        </p:nvSpPr>
        <p:spPr>
          <a:xfrm>
            <a:off x="2704554" y="5849651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ZOOM</a:t>
            </a:r>
            <a:endParaRPr lang="en-GB" sz="2400" dirty="0">
              <a:latin typeface="+mn-lt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BF68E38-3232-4AA1-BF83-6899248789B3}"/>
              </a:ext>
            </a:extLst>
          </p:cNvPr>
          <p:cNvSpPr/>
          <p:nvPr/>
        </p:nvSpPr>
        <p:spPr>
          <a:xfrm>
            <a:off x="4051630" y="5818898"/>
            <a:ext cx="2020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</a:t>
            </a:r>
            <a:r>
              <a:rPr lang="en-US" sz="2400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sz="2400" dirty="0">
              <a:latin typeface="+mn-lt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0BFB629-2E8F-416D-BE44-58C3EED93361}"/>
              </a:ext>
            </a:extLst>
          </p:cNvPr>
          <p:cNvSpPr/>
          <p:nvPr/>
        </p:nvSpPr>
        <p:spPr>
          <a:xfrm>
            <a:off x="2702661" y="3180192"/>
            <a:ext cx="3552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STAT (Statistics)</a:t>
            </a:r>
            <a:endParaRPr lang="en-GB" sz="2400" dirty="0">
              <a:latin typeface="+mn-lt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0E59CAF-F44D-46DB-9FDF-8E5D1210D3C0}"/>
              </a:ext>
            </a:extLst>
          </p:cNvPr>
          <p:cNvSpPr/>
          <p:nvPr/>
        </p:nvSpPr>
        <p:spPr>
          <a:xfrm>
            <a:off x="2695375" y="3526771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 (Edit)</a:t>
            </a:r>
            <a:endParaRPr lang="en-GB" sz="2400" dirty="0">
              <a:latin typeface="+mn-lt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7C593C1-C810-4D19-9DEF-3A7F2253A792}"/>
              </a:ext>
            </a:extLst>
          </p:cNvPr>
          <p:cNvSpPr/>
          <p:nvPr/>
        </p:nvSpPr>
        <p:spPr>
          <a:xfrm>
            <a:off x="2733721" y="6262209"/>
            <a:ext cx="2133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MODE.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03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  <p:bldP spid="81" grpId="0"/>
      <p:bldP spid="8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2F1F9C1-4EFC-41E9-8071-A4B1E132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B2FBBA31-D393-4C03-AD5C-29D791348969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4BB40-E400-4766-9A9A-CFAB8C6B0E88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D2CBDB-3F03-40ED-B26D-D21515484E09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graphicFrame>
        <p:nvGraphicFramePr>
          <p:cNvPr id="55" name="Group 52">
            <a:extLst>
              <a:ext uri="{FF2B5EF4-FFF2-40B4-BE49-F238E27FC236}">
                <a16:creationId xmlns:a16="http://schemas.microsoft.com/office/drawing/2014/main" id="{313E164A-A4A4-466F-B893-397699646080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D4498B36-B3FA-45E9-836D-F427D132816B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2B83D1-B7EA-405B-973A-90F4C507E08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423710-30BB-4CD3-8C93-662095C6EE21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C21A73-C723-49AB-BC47-8904C9BECB19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8B550F-233E-4449-A634-3C3630DE174C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8EB5B9D-8DC6-4E0F-80C9-05D4001AC1DC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AAB1B58-E10B-4BE5-BA1E-F40BF6EDEE1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0B17F66-7A59-4838-AF68-33D2E11C39A0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CC0B3D-E5FA-4EAB-AEA9-02E878C6D8A1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D210782-342C-4742-AB45-D6A213098B01}"/>
              </a:ext>
            </a:extLst>
          </p:cNvPr>
          <p:cNvSpPr/>
          <p:nvPr/>
        </p:nvSpPr>
        <p:spPr>
          <a:xfrm>
            <a:off x="2715064" y="2697881"/>
            <a:ext cx="4438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0A527F-B897-43BF-B9B9-5162C0140292}"/>
              </a:ext>
            </a:extLst>
          </p:cNvPr>
          <p:cNvSpPr/>
          <p:nvPr/>
        </p:nvSpPr>
        <p:spPr>
          <a:xfrm>
            <a:off x="5780884" y="3051518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5D83D6-1A2C-48B9-9A35-ACFC439D7E4E}"/>
              </a:ext>
            </a:extLst>
          </p:cNvPr>
          <p:cNvSpPr/>
          <p:nvPr/>
        </p:nvSpPr>
        <p:spPr>
          <a:xfrm>
            <a:off x="2715064" y="3465977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D5481FB1-636B-4733-9E1E-61C6276E5A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31472" cy="42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0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C4F90F25-CA9F-42AA-A041-26D82B7BD18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49467" cy="4251960"/>
          </a:xfrm>
          <a:prstGeom prst="rect">
            <a:avLst/>
          </a:prstGeom>
        </p:spPr>
      </p:pic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2F1F9C1-4EFC-41E9-8071-A4B1E132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B2FBBA31-D393-4C03-AD5C-29D791348969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4BB40-E400-4766-9A9A-CFAB8C6B0E88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4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D2CBDB-3F03-40ED-B26D-D21515484E09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graphicFrame>
        <p:nvGraphicFramePr>
          <p:cNvPr id="55" name="Group 52">
            <a:extLst>
              <a:ext uri="{FF2B5EF4-FFF2-40B4-BE49-F238E27FC236}">
                <a16:creationId xmlns:a16="http://schemas.microsoft.com/office/drawing/2014/main" id="{313E164A-A4A4-466F-B893-397699646080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D4498B36-B3FA-45E9-836D-F427D132816B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2B83D1-B7EA-405B-973A-90F4C507E08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423710-30BB-4CD3-8C93-662095C6EE21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C21A73-C723-49AB-BC47-8904C9BECB19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8B550F-233E-4449-A634-3C3630DE174C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8EB5B9D-8DC6-4E0F-80C9-05D4001AC1DC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AAB1B58-E10B-4BE5-BA1E-F40BF6EDEE1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0B17F66-7A59-4838-AF68-33D2E11C39A0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CC0B3D-E5FA-4EAB-AEA9-02E878C6D8A1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D210782-342C-4742-AB45-D6A213098B01}"/>
              </a:ext>
            </a:extLst>
          </p:cNvPr>
          <p:cNvSpPr/>
          <p:nvPr/>
        </p:nvSpPr>
        <p:spPr>
          <a:xfrm>
            <a:off x="2715064" y="2697881"/>
            <a:ext cx="4438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0A527F-B897-43BF-B9B9-5162C0140292}"/>
              </a:ext>
            </a:extLst>
          </p:cNvPr>
          <p:cNvSpPr/>
          <p:nvPr/>
        </p:nvSpPr>
        <p:spPr>
          <a:xfrm>
            <a:off x="5780884" y="3051518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5D83D6-1A2C-48B9-9A35-ACFC439D7E4E}"/>
              </a:ext>
            </a:extLst>
          </p:cNvPr>
          <p:cNvSpPr/>
          <p:nvPr/>
        </p:nvSpPr>
        <p:spPr>
          <a:xfrm>
            <a:off x="2715064" y="3465977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8DA450-C64C-4E6D-BFA9-66008A38B5B8}"/>
              </a:ext>
            </a:extLst>
          </p:cNvPr>
          <p:cNvSpPr/>
          <p:nvPr/>
        </p:nvSpPr>
        <p:spPr>
          <a:xfrm>
            <a:off x="4711959" y="3438144"/>
            <a:ext cx="607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 3" panose="05040102010807070707" pitchFamily="18" charset="2"/>
              </a:rPr>
              <a:t>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FFACD3-DA5D-4514-84E9-E7F8D922C45B}"/>
              </a:ext>
            </a:extLst>
          </p:cNvPr>
          <p:cNvSpPr/>
          <p:nvPr/>
        </p:nvSpPr>
        <p:spPr>
          <a:xfrm>
            <a:off x="5160015" y="3429000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</a:t>
            </a:r>
            <a:endParaRPr lang="en-GB" sz="24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630EC9-485F-4018-BF85-889DD3A9ABAC}"/>
              </a:ext>
            </a:extLst>
          </p:cNvPr>
          <p:cNvSpPr/>
          <p:nvPr/>
        </p:nvSpPr>
        <p:spPr>
          <a:xfrm>
            <a:off x="2736855" y="3867912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53D098-3598-4F63-832C-60685069044A}"/>
              </a:ext>
            </a:extLst>
          </p:cNvPr>
          <p:cNvSpPr/>
          <p:nvPr/>
        </p:nvSpPr>
        <p:spPr>
          <a:xfrm>
            <a:off x="4547367" y="3877056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0:ExpReg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476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6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890E3740-704C-46AC-82A1-8575DD2AA5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59082" cy="4251960"/>
          </a:xfrm>
          <a:prstGeom prst="rect">
            <a:avLst/>
          </a:prstGeom>
        </p:spPr>
      </p:pic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2F1F9C1-4EFC-41E9-8071-A4B1E132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B2FBBA31-D393-4C03-AD5C-29D791348969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4BB40-E400-4766-9A9A-CFAB8C6B0E88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4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D2CBDB-3F03-40ED-B26D-D21515484E09}"/>
              </a:ext>
            </a:extLst>
          </p:cNvPr>
          <p:cNvSpPr/>
          <p:nvPr/>
        </p:nvSpPr>
        <p:spPr>
          <a:xfrm>
            <a:off x="2715064" y="1700126"/>
            <a:ext cx="4205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Find an exponential function that models the data of the form </a:t>
            </a:r>
            <a:r>
              <a:rPr lang="en-US" sz="2200" i="1" dirty="0">
                <a:cs typeface="Times New Roman" panose="02020603050405020304" pitchFamily="18" charset="0"/>
              </a:rPr>
              <a:t>y = </a:t>
            </a:r>
            <a:r>
              <a:rPr lang="en-US" sz="2200" i="1" dirty="0" err="1">
                <a:cs typeface="Times New Roman" panose="02020603050405020304" pitchFamily="18" charset="0"/>
              </a:rPr>
              <a:t>ab</a:t>
            </a:r>
            <a:r>
              <a:rPr lang="en-US" sz="2200" i="1" baseline="30000" dirty="0" err="1">
                <a:cs typeface="Times New Roman" panose="02020603050405020304" pitchFamily="18" charset="0"/>
              </a:rPr>
              <a:t>x</a:t>
            </a:r>
            <a:endParaRPr lang="en-GB" sz="2200" i="1" baseline="30000" dirty="0">
              <a:cs typeface="Times New Roman" panose="02020603050405020304" pitchFamily="18" charset="0"/>
            </a:endParaRPr>
          </a:p>
        </p:txBody>
      </p:sp>
      <p:graphicFrame>
        <p:nvGraphicFramePr>
          <p:cNvPr id="55" name="Group 52">
            <a:extLst>
              <a:ext uri="{FF2B5EF4-FFF2-40B4-BE49-F238E27FC236}">
                <a16:creationId xmlns:a16="http://schemas.microsoft.com/office/drawing/2014/main" id="{313E164A-A4A4-466F-B893-397699646080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D4498B36-B3FA-45E9-836D-F427D132816B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2B83D1-B7EA-405B-973A-90F4C507E08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423710-30BB-4CD3-8C93-662095C6EE21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C21A73-C723-49AB-BC47-8904C9BECB19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8B550F-233E-4449-A634-3C3630DE174C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8EB5B9D-8DC6-4E0F-80C9-05D4001AC1DC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AAB1B58-E10B-4BE5-BA1E-F40BF6EDEE1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0B17F66-7A59-4838-AF68-33D2E11C39A0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CC0B3D-E5FA-4EAB-AEA9-02E878C6D8A1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D210782-342C-4742-AB45-D6A213098B01}"/>
              </a:ext>
            </a:extLst>
          </p:cNvPr>
          <p:cNvSpPr/>
          <p:nvPr/>
        </p:nvSpPr>
        <p:spPr>
          <a:xfrm>
            <a:off x="2715064" y="2697881"/>
            <a:ext cx="4438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arrow to highlight STAT DIAGNOSIS</a:t>
            </a:r>
            <a:endParaRPr lang="en-GB" sz="2400" dirty="0"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0A527F-B897-43BF-B9B9-5162C0140292}"/>
              </a:ext>
            </a:extLst>
          </p:cNvPr>
          <p:cNvSpPr/>
          <p:nvPr/>
        </p:nvSpPr>
        <p:spPr>
          <a:xfrm>
            <a:off x="5780884" y="3051518"/>
            <a:ext cx="935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</a:t>
            </a:r>
            <a:endParaRPr lang="en-GB" sz="2400" dirty="0">
              <a:latin typeface="+mn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5D83D6-1A2C-48B9-9A35-ACFC439D7E4E}"/>
              </a:ext>
            </a:extLst>
          </p:cNvPr>
          <p:cNvSpPr/>
          <p:nvPr/>
        </p:nvSpPr>
        <p:spPr>
          <a:xfrm>
            <a:off x="2715064" y="3465977"/>
            <a:ext cx="1901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8DA450-C64C-4E6D-BFA9-66008A38B5B8}"/>
              </a:ext>
            </a:extLst>
          </p:cNvPr>
          <p:cNvSpPr/>
          <p:nvPr/>
        </p:nvSpPr>
        <p:spPr>
          <a:xfrm>
            <a:off x="4711959" y="3438144"/>
            <a:ext cx="607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 3" panose="05040102010807070707" pitchFamily="18" charset="2"/>
              </a:rPr>
              <a:t></a:t>
            </a:r>
            <a:endParaRPr lang="en-GB" sz="24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FFACD3-DA5D-4514-84E9-E7F8D922C45B}"/>
              </a:ext>
            </a:extLst>
          </p:cNvPr>
          <p:cNvSpPr/>
          <p:nvPr/>
        </p:nvSpPr>
        <p:spPr>
          <a:xfrm>
            <a:off x="5160015" y="3429000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</a:t>
            </a:r>
            <a:endParaRPr lang="en-GB" sz="2400" dirty="0"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630EC9-485F-4018-BF85-889DD3A9ABAC}"/>
              </a:ext>
            </a:extLst>
          </p:cNvPr>
          <p:cNvSpPr/>
          <p:nvPr/>
        </p:nvSpPr>
        <p:spPr>
          <a:xfrm>
            <a:off x="2736855" y="3867912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53D098-3598-4F63-832C-60685069044A}"/>
              </a:ext>
            </a:extLst>
          </p:cNvPr>
          <p:cNvSpPr/>
          <p:nvPr/>
        </p:nvSpPr>
        <p:spPr>
          <a:xfrm>
            <a:off x="4547367" y="3877056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0:ExpReg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B68C04-1B37-41A8-BE3A-D7C090194766}"/>
              </a:ext>
            </a:extLst>
          </p:cNvPr>
          <p:cNvSpPr/>
          <p:nvPr/>
        </p:nvSpPr>
        <p:spPr>
          <a:xfrm>
            <a:off x="2630705" y="5462035"/>
            <a:ext cx="1918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Scrol</a:t>
            </a:r>
            <a:r>
              <a:rPr lang="en-US" dirty="0">
                <a:latin typeface="+mn-lt"/>
              </a:rPr>
              <a:t>l down 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5E4CBA7-7F74-49A5-AA7E-FDCE53D2761A}"/>
              </a:ext>
            </a:extLst>
          </p:cNvPr>
          <p:cNvSpPr/>
          <p:nvPr/>
        </p:nvSpPr>
        <p:spPr>
          <a:xfrm>
            <a:off x="4445498" y="5472141"/>
            <a:ext cx="1849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1000837-96F3-4349-A61E-9E2DE08BA45F}"/>
              </a:ext>
            </a:extLst>
          </p:cNvPr>
          <p:cNvSpPr/>
          <p:nvPr/>
        </p:nvSpPr>
        <p:spPr>
          <a:xfrm>
            <a:off x="2729578" y="4256129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Xlist</a:t>
            </a:r>
            <a:r>
              <a:rPr lang="en-US" sz="2400" dirty="0">
                <a:latin typeface="+mn-lt"/>
              </a:rPr>
              <a:t>: L1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5BAFCD-E25E-46C5-9636-39A595DA16BE}"/>
              </a:ext>
            </a:extLst>
          </p:cNvPr>
          <p:cNvSpPr/>
          <p:nvPr/>
        </p:nvSpPr>
        <p:spPr>
          <a:xfrm>
            <a:off x="4210040" y="4275820"/>
            <a:ext cx="1544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Ylist</a:t>
            </a:r>
            <a:r>
              <a:rPr lang="en-US" sz="2400" dirty="0">
                <a:latin typeface="+mn-lt"/>
              </a:rPr>
              <a:t>: L2</a:t>
            </a:r>
            <a:endParaRPr lang="en-GB" sz="24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2EA1D5-B184-46D9-9CEA-7356313B42C3}"/>
              </a:ext>
            </a:extLst>
          </p:cNvPr>
          <p:cNvSpPr/>
          <p:nvPr/>
        </p:nvSpPr>
        <p:spPr>
          <a:xfrm>
            <a:off x="2565518" y="4691783"/>
            <a:ext cx="21331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Store </a:t>
            </a:r>
            <a:r>
              <a:rPr lang="en-US" sz="2200" dirty="0" err="1">
                <a:latin typeface="+mn-lt"/>
              </a:rPr>
              <a:t>RegEq</a:t>
            </a:r>
            <a:endParaRPr lang="en-GB" sz="22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D1BFFE8-5881-4EE1-B755-F29AE3758370}"/>
              </a:ext>
            </a:extLst>
          </p:cNvPr>
          <p:cNvSpPr/>
          <p:nvPr/>
        </p:nvSpPr>
        <p:spPr>
          <a:xfrm>
            <a:off x="4256433" y="4720402"/>
            <a:ext cx="1760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Press Vars</a:t>
            </a:r>
            <a:endParaRPr lang="en-GB" sz="22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EA4C10-F3B8-410B-852C-8110D5446DBC}"/>
              </a:ext>
            </a:extLst>
          </p:cNvPr>
          <p:cNvSpPr/>
          <p:nvPr/>
        </p:nvSpPr>
        <p:spPr>
          <a:xfrm>
            <a:off x="5700998" y="4714349"/>
            <a:ext cx="16889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  <a:sym typeface="Wingdings 3" panose="05040102010807070707" pitchFamily="18" charset="2"/>
              </a:rPr>
              <a:t> Y-VARS</a:t>
            </a:r>
            <a:endParaRPr lang="en-GB" sz="2200" dirty="0">
              <a:latin typeface="+mn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3A6BA9C-179F-4D81-A9BF-D381798DB8E3}"/>
              </a:ext>
            </a:extLst>
          </p:cNvPr>
          <p:cNvSpPr/>
          <p:nvPr/>
        </p:nvSpPr>
        <p:spPr>
          <a:xfrm>
            <a:off x="2721184" y="5100574"/>
            <a:ext cx="2133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1-Function</a:t>
            </a:r>
            <a:endParaRPr lang="en-GB" sz="2400" dirty="0">
              <a:latin typeface="+mn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ED116A6-867F-4F6E-B8EB-D238B94A4D5D}"/>
              </a:ext>
            </a:extLst>
          </p:cNvPr>
          <p:cNvSpPr/>
          <p:nvPr/>
        </p:nvSpPr>
        <p:spPr>
          <a:xfrm>
            <a:off x="4524695" y="5125278"/>
            <a:ext cx="846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1-Y1</a:t>
            </a:r>
            <a:endParaRPr lang="en-GB" sz="2400" dirty="0">
              <a:latin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AAFEC06-06AD-4F18-B10E-CD62F01021E1}"/>
              </a:ext>
            </a:extLst>
          </p:cNvPr>
          <p:cNvSpPr/>
          <p:nvPr/>
        </p:nvSpPr>
        <p:spPr>
          <a:xfrm>
            <a:off x="5934755" y="5501626"/>
            <a:ext cx="1219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19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6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E08C7505-7D20-4469-B182-1C826B403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85" y="2857999"/>
            <a:ext cx="1323628" cy="4158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2</a:t>
            </a:r>
            <a:r>
              <a:rPr lang="en-GB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Increasing.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9B242F-E6E1-4A04-9D50-163D322C05AE}"/>
              </a:ext>
            </a:extLst>
          </p:cNvPr>
          <p:cNvSpPr/>
          <p:nvPr/>
        </p:nvSpPr>
        <p:spPr>
          <a:xfrm>
            <a:off x="3018412" y="5939088"/>
            <a:ext cx="17343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The x-axis.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3122969" y="6320102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Its equation 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0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7CFCDA8-9D39-43BD-8242-733186EC9D6D}"/>
              </a:ext>
            </a:extLst>
          </p:cNvPr>
          <p:cNvSpPr/>
          <p:nvPr/>
        </p:nvSpPr>
        <p:spPr>
          <a:xfrm>
            <a:off x="556167" y="3732464"/>
            <a:ext cx="1767328" cy="1755032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7328" h="1755032">
                <a:moveTo>
                  <a:pt x="0" y="1755032"/>
                </a:moveTo>
                <a:cubicBezTo>
                  <a:pt x="75047" y="1747604"/>
                  <a:pt x="307910" y="1752470"/>
                  <a:pt x="457749" y="1736590"/>
                </a:cubicBezTo>
                <a:cubicBezTo>
                  <a:pt x="607588" y="1720710"/>
                  <a:pt x="789626" y="1690487"/>
                  <a:pt x="899032" y="1659751"/>
                </a:cubicBezTo>
                <a:cubicBezTo>
                  <a:pt x="1008438" y="1629015"/>
                  <a:pt x="1042467" y="1607243"/>
                  <a:pt x="1114185" y="1552174"/>
                </a:cubicBezTo>
                <a:cubicBezTo>
                  <a:pt x="1185903" y="1497105"/>
                  <a:pt x="1256340" y="1439475"/>
                  <a:pt x="1329338" y="1329337"/>
                </a:cubicBezTo>
                <a:cubicBezTo>
                  <a:pt x="1402336" y="1219199"/>
                  <a:pt x="1479177" y="1112903"/>
                  <a:pt x="1552175" y="891347"/>
                </a:cubicBezTo>
                <a:cubicBezTo>
                  <a:pt x="1625173" y="669791"/>
                  <a:pt x="1696250" y="334895"/>
                  <a:pt x="1767328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(0, 1)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9E8390A-B343-44CB-81BE-2CF7A60A82BE}"/>
              </a:ext>
            </a:extLst>
          </p:cNvPr>
          <p:cNvSpPr/>
          <p:nvPr/>
        </p:nvSpPr>
        <p:spPr>
          <a:xfrm>
            <a:off x="3975455" y="4790153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0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Growth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2AE6A53-E376-4FB6-9823-88FB452386F9}"/>
              </a:ext>
            </a:extLst>
          </p:cNvPr>
          <p:cNvSpPr/>
          <p:nvPr/>
        </p:nvSpPr>
        <p:spPr>
          <a:xfrm>
            <a:off x="4629433" y="5939088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3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27" grpId="0"/>
      <p:bldP spid="28" grpId="0"/>
      <p:bldP spid="50" grpId="0"/>
      <p:bldP spid="51" grpId="0"/>
      <p:bldP spid="52" grpId="0" animBg="1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49" grpId="0"/>
      <p:bldP spid="5" grpId="0" animBg="1"/>
      <p:bldP spid="53" grpId="0"/>
      <p:bldP spid="58" grpId="0"/>
      <p:bldP spid="64" grpId="0"/>
      <p:bldP spid="67" grpId="0"/>
      <p:bldP spid="68" grpId="0"/>
      <p:bldP spid="69" grpId="0"/>
      <p:bldP spid="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4056876" y="2456986"/>
            <a:ext cx="1539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</a:t>
            </a:r>
            <a:r>
              <a:rPr lang="en-GB" altLang="en-US" dirty="0" err="1"/>
              <a:t>a</a:t>
            </a:r>
            <a:r>
              <a:rPr lang="en-GB" altLang="en-US" i="1" dirty="0" err="1"/>
              <a:t>b</a:t>
            </a:r>
            <a:r>
              <a:rPr lang="en-GB" altLang="en-US" i="1" baseline="30000" dirty="0" err="1"/>
              <a:t>x</a:t>
            </a:r>
            <a:r>
              <a:rPr lang="en-GB" altLang="en-US" dirty="0"/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79F302-5F8C-47D0-B51D-F8DA2941B45A}"/>
              </a:ext>
            </a:extLst>
          </p:cNvPr>
          <p:cNvSpPr/>
          <p:nvPr/>
        </p:nvSpPr>
        <p:spPr>
          <a:xfrm>
            <a:off x="2698566" y="1768055"/>
            <a:ext cx="42504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general exponential function is:</a:t>
            </a:r>
            <a:endParaRPr lang="en-GB" sz="22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F7C03C-29FD-4CDD-B433-855860B5A718}"/>
              </a:ext>
            </a:extLst>
          </p:cNvPr>
          <p:cNvSpPr/>
          <p:nvPr/>
        </p:nvSpPr>
        <p:spPr>
          <a:xfrm>
            <a:off x="2698566" y="2819400"/>
            <a:ext cx="42504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From the GDC we get</a:t>
            </a:r>
            <a:endParaRPr lang="en-GB" sz="22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3A9916-F80A-4421-877E-722DA2C3EF22}"/>
              </a:ext>
            </a:extLst>
          </p:cNvPr>
          <p:cNvSpPr/>
          <p:nvPr/>
        </p:nvSpPr>
        <p:spPr>
          <a:xfrm>
            <a:off x="2767862" y="3195935"/>
            <a:ext cx="192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a = 338 955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6AC8C0-E198-4D28-A94D-E3407CD8DC32}"/>
              </a:ext>
            </a:extLst>
          </p:cNvPr>
          <p:cNvSpPr/>
          <p:nvPr/>
        </p:nvSpPr>
        <p:spPr>
          <a:xfrm>
            <a:off x="5123759" y="3192729"/>
            <a:ext cx="1478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b = </a:t>
            </a:r>
            <a:r>
              <a:rPr lang="en-GB" altLang="en-US" dirty="0">
                <a:cs typeface="Times New Roman" panose="02020603050405020304" pitchFamily="18" charset="0"/>
              </a:rPr>
              <a:t>1.03</a:t>
            </a:r>
            <a:endParaRPr lang="en-GB" sz="24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E1CD9D-02B2-4F5F-BFCF-B83C2F84B5F7}"/>
              </a:ext>
            </a:extLst>
          </p:cNvPr>
          <p:cNvSpPr/>
          <p:nvPr/>
        </p:nvSpPr>
        <p:spPr>
          <a:xfrm>
            <a:off x="3242404" y="4338935"/>
            <a:ext cx="3181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338 955(1.03)</a:t>
            </a:r>
            <a:r>
              <a:rPr lang="en-GB" altLang="en-US" i="1" baseline="30000" dirty="0"/>
              <a:t>x</a:t>
            </a:r>
            <a:r>
              <a:rPr lang="en-GB" altLang="en-US" dirty="0"/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585704-9544-4E35-995F-0DB5509D3E35}"/>
              </a:ext>
            </a:extLst>
          </p:cNvPr>
          <p:cNvSpPr/>
          <p:nvPr/>
        </p:nvSpPr>
        <p:spPr>
          <a:xfrm>
            <a:off x="2640780" y="3581400"/>
            <a:ext cx="43092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data can be modelled with the function</a:t>
            </a:r>
            <a:endParaRPr lang="en-GB" sz="2200" dirty="0">
              <a:latin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F73C07-5C2F-4B08-B5D8-66A2DA644DDF}"/>
              </a:ext>
            </a:extLst>
          </p:cNvPr>
          <p:cNvSpPr/>
          <p:nvPr/>
        </p:nvSpPr>
        <p:spPr>
          <a:xfrm>
            <a:off x="2640780" y="4800600"/>
            <a:ext cx="43082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coefficient of determination R</a:t>
            </a:r>
            <a:r>
              <a:rPr lang="en-US" sz="2200" baseline="30000" dirty="0">
                <a:latin typeface="+mn-lt"/>
              </a:rPr>
              <a:t>2 </a:t>
            </a:r>
            <a:r>
              <a:rPr lang="en-US" sz="2200" dirty="0">
                <a:latin typeface="+mn-lt"/>
              </a:rPr>
              <a:t>reveals that 99.9% of the data fit the regression model</a:t>
            </a:r>
            <a:endParaRPr lang="en-GB" sz="2200" dirty="0">
              <a:latin typeface="+mn-lt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176FF212-0921-4912-8903-8DDDB4CEC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6F63A38D-C32A-4FFC-B29D-A320AFF46824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29FB96-8A26-425F-B1BE-CBD21E182495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graphicFrame>
        <p:nvGraphicFramePr>
          <p:cNvPr id="25" name="Group 52">
            <a:extLst>
              <a:ext uri="{FF2B5EF4-FFF2-40B4-BE49-F238E27FC236}">
                <a16:creationId xmlns:a16="http://schemas.microsoft.com/office/drawing/2014/main" id="{7D73A543-30A1-4213-89E0-B69514040C93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5FE7B71-B54A-4323-BDE2-66B22DCB1CE6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ED24182-4C47-4D86-8DD1-7592CE2BD199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8FFCF1-94BD-42BB-9F45-4636B87DE312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FE1A81-C83A-4512-8B4A-5367AB0B4582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91A77D-0CF2-412A-83C6-8A123B419027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207983-9CA2-48D0-9E11-B1D581FCC379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32AAC12-3764-4A45-A566-AB966127D618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CA4A538-F61D-42B1-B4F4-CC1FA72D44BC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D80D789-6C2B-47BE-9FBA-A83D570FDC9F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AF6EFC3-A19A-4A99-B0F0-7E345698A2C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56751" cy="425196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23640A-5054-4825-85FF-11B6C4459BE5}"/>
              </a:ext>
            </a:extLst>
          </p:cNvPr>
          <p:cNvSpPr/>
          <p:nvPr/>
        </p:nvSpPr>
        <p:spPr>
          <a:xfrm>
            <a:off x="5148744" y="6209216"/>
            <a:ext cx="14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ZOOM</a:t>
            </a:r>
            <a:endParaRPr lang="en-GB" sz="22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F43FD5-312A-4601-9153-C4D2EF06A834}"/>
              </a:ext>
            </a:extLst>
          </p:cNvPr>
          <p:cNvSpPr/>
          <p:nvPr/>
        </p:nvSpPr>
        <p:spPr>
          <a:xfrm>
            <a:off x="6186212" y="6192616"/>
            <a:ext cx="2129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9</a:t>
            </a:r>
            <a:r>
              <a:rPr lang="en-US" sz="2200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sz="2200" dirty="0">
              <a:latin typeface="+mn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3F72A2-A505-4A2D-B85F-124DAF905D0B}"/>
              </a:ext>
            </a:extLst>
          </p:cNvPr>
          <p:cNvSpPr/>
          <p:nvPr/>
        </p:nvSpPr>
        <p:spPr>
          <a:xfrm>
            <a:off x="2628105" y="6220527"/>
            <a:ext cx="2847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Drawing the graph</a:t>
            </a:r>
            <a:endParaRPr lang="en-GB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987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6" grpId="0"/>
      <p:bldP spid="27" grpId="0"/>
      <p:bldP spid="29" grpId="0"/>
      <p:bldP spid="30" grpId="0"/>
      <p:bldP spid="34" grpId="0"/>
      <p:bldP spid="35" grpId="0"/>
      <p:bldP spid="39" grpId="0"/>
      <p:bldP spid="32" grpId="0"/>
      <p:bldP spid="33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11AB43-FDAE-4370-BE2D-0E8C24870E40}"/>
              </a:ext>
            </a:extLst>
          </p:cNvPr>
          <p:cNvSpPr/>
          <p:nvPr/>
        </p:nvSpPr>
        <p:spPr>
          <a:xfrm>
            <a:off x="4056876" y="2456986"/>
            <a:ext cx="1539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</a:t>
            </a:r>
            <a:r>
              <a:rPr lang="en-GB" altLang="en-US" dirty="0" err="1"/>
              <a:t>a</a:t>
            </a:r>
            <a:r>
              <a:rPr lang="en-GB" altLang="en-US" i="1" dirty="0" err="1"/>
              <a:t>b</a:t>
            </a:r>
            <a:r>
              <a:rPr lang="en-GB" altLang="en-US" i="1" baseline="30000" dirty="0" err="1"/>
              <a:t>x</a:t>
            </a:r>
            <a:r>
              <a:rPr lang="en-GB" altLang="en-US" dirty="0"/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86A44E2-27CE-40C1-B34A-4DDC418E6BB8}"/>
              </a:ext>
            </a:extLst>
          </p:cNvPr>
          <p:cNvSpPr/>
          <p:nvPr/>
        </p:nvSpPr>
        <p:spPr>
          <a:xfrm>
            <a:off x="2698566" y="1768055"/>
            <a:ext cx="42504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general exponential function is:</a:t>
            </a:r>
            <a:endParaRPr lang="en-GB" sz="2200" dirty="0">
              <a:latin typeface="+mn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0EA814C-1862-4298-9B1C-28BFC8AEBC77}"/>
              </a:ext>
            </a:extLst>
          </p:cNvPr>
          <p:cNvSpPr/>
          <p:nvPr/>
        </p:nvSpPr>
        <p:spPr>
          <a:xfrm>
            <a:off x="2698566" y="2819400"/>
            <a:ext cx="42504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From the GDC we get</a:t>
            </a:r>
            <a:endParaRPr lang="en-GB" sz="2200" dirty="0">
              <a:latin typeface="+mn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2225363-B5D2-4DD5-9C51-7C10ECE47A6B}"/>
              </a:ext>
            </a:extLst>
          </p:cNvPr>
          <p:cNvSpPr/>
          <p:nvPr/>
        </p:nvSpPr>
        <p:spPr>
          <a:xfrm>
            <a:off x="2767862" y="3195935"/>
            <a:ext cx="192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a = 338955</a:t>
            </a:r>
            <a:endParaRPr lang="en-GB" sz="2400" dirty="0">
              <a:latin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3ACF372-ADBC-4D66-AF34-3E38DF6C47E4}"/>
              </a:ext>
            </a:extLst>
          </p:cNvPr>
          <p:cNvSpPr/>
          <p:nvPr/>
        </p:nvSpPr>
        <p:spPr>
          <a:xfrm>
            <a:off x="5123759" y="3192729"/>
            <a:ext cx="1478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b = </a:t>
            </a:r>
            <a:r>
              <a:rPr lang="en-GB" altLang="en-US" dirty="0">
                <a:cs typeface="Times New Roman" panose="02020603050405020304" pitchFamily="18" charset="0"/>
              </a:rPr>
              <a:t>1.03</a:t>
            </a:r>
            <a:endParaRPr lang="en-GB" sz="2400" dirty="0">
              <a:latin typeface="+mn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A0A231-155C-486D-9E05-04013AA59619}"/>
              </a:ext>
            </a:extLst>
          </p:cNvPr>
          <p:cNvSpPr/>
          <p:nvPr/>
        </p:nvSpPr>
        <p:spPr>
          <a:xfrm>
            <a:off x="3242404" y="4338935"/>
            <a:ext cx="3181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/>
              <a:t>y</a:t>
            </a:r>
            <a:r>
              <a:rPr lang="en-GB" altLang="en-US" dirty="0"/>
              <a:t> = 338 955(1.03)</a:t>
            </a:r>
            <a:r>
              <a:rPr lang="en-GB" altLang="en-US" i="1" baseline="30000" dirty="0"/>
              <a:t>x</a:t>
            </a:r>
            <a:r>
              <a:rPr lang="en-GB" altLang="en-US" dirty="0"/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1B19FF-053D-4D0A-B106-A26A9CB28B88}"/>
              </a:ext>
            </a:extLst>
          </p:cNvPr>
          <p:cNvSpPr/>
          <p:nvPr/>
        </p:nvSpPr>
        <p:spPr>
          <a:xfrm>
            <a:off x="2640780" y="3581400"/>
            <a:ext cx="43092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data can be modelled with the function</a:t>
            </a:r>
            <a:endParaRPr lang="en-GB" sz="2200" dirty="0"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B2089F-182D-4CDA-A4A7-D863B01D9026}"/>
              </a:ext>
            </a:extLst>
          </p:cNvPr>
          <p:cNvSpPr/>
          <p:nvPr/>
        </p:nvSpPr>
        <p:spPr>
          <a:xfrm>
            <a:off x="2640780" y="4800600"/>
            <a:ext cx="43082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coefficient of determination R</a:t>
            </a:r>
            <a:r>
              <a:rPr lang="en-US" sz="2200" baseline="30000" dirty="0">
                <a:latin typeface="+mn-lt"/>
              </a:rPr>
              <a:t>2 </a:t>
            </a:r>
            <a:r>
              <a:rPr lang="en-US" sz="2200" dirty="0">
                <a:latin typeface="+mn-lt"/>
              </a:rPr>
              <a:t>reveals that 99.9% of the data fit the regression model</a:t>
            </a:r>
            <a:endParaRPr lang="en-GB" sz="2200" dirty="0">
              <a:latin typeface="+mn-lt"/>
            </a:endParaRPr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F107A8A6-8309-4D99-BDA0-EF431BF3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A33C9781-730D-4DB6-92AE-1FAC2423CB5A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DABD3B-780A-41DA-B431-806A6F5C1CFD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graphicFrame>
        <p:nvGraphicFramePr>
          <p:cNvPr id="48" name="Group 52">
            <a:extLst>
              <a:ext uri="{FF2B5EF4-FFF2-40B4-BE49-F238E27FC236}">
                <a16:creationId xmlns:a16="http://schemas.microsoft.com/office/drawing/2014/main" id="{359170B9-0E11-4799-8132-1719DE27B798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1166C66-5F9C-45C1-A8CC-F76F44F37E32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4FB75C-09D9-4372-AF39-E0AA6D1167B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359361-1305-443C-B672-FB3AE6A11959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315E0D-87E7-4FE1-9513-3FAD88609125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C754AB-5C1A-4F95-B339-3AC7E1168460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9EFDD3B-7500-4586-A86D-A6256CA76006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C3C6CD-4BD6-4D52-99EB-3F4F3A30E4D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B72E85-6CA6-4737-BEED-F2E5DBD5E219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A48DF5-BAE4-45B9-A00F-121F695EAE40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037C3B-CDEB-43AF-9B26-CE47F3BADA4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30191" cy="425196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AF94514-86DE-4DEA-8E21-FC00CC8CD8F0}"/>
              </a:ext>
            </a:extLst>
          </p:cNvPr>
          <p:cNvSpPr/>
          <p:nvPr/>
        </p:nvSpPr>
        <p:spPr>
          <a:xfrm>
            <a:off x="5148744" y="6209216"/>
            <a:ext cx="14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ZOOM</a:t>
            </a:r>
            <a:endParaRPr lang="en-GB" sz="2200" dirty="0">
              <a:latin typeface="+mn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FBC18C-45FC-42E4-879F-51DB661B5FFB}"/>
              </a:ext>
            </a:extLst>
          </p:cNvPr>
          <p:cNvSpPr/>
          <p:nvPr/>
        </p:nvSpPr>
        <p:spPr>
          <a:xfrm>
            <a:off x="6186212" y="6192616"/>
            <a:ext cx="2129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9</a:t>
            </a:r>
            <a:r>
              <a:rPr lang="en-US" sz="2200" dirty="0">
                <a:latin typeface="+mn-lt"/>
                <a:sym typeface="Wingdings 3" panose="05040102010807070707" pitchFamily="18" charset="2"/>
              </a:rPr>
              <a:t>ZoomStat</a:t>
            </a:r>
            <a:endParaRPr lang="en-GB" sz="2200" dirty="0"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22B34F2-7F71-4D56-8B6D-88CDBF507FF6}"/>
              </a:ext>
            </a:extLst>
          </p:cNvPr>
          <p:cNvSpPr/>
          <p:nvPr/>
        </p:nvSpPr>
        <p:spPr>
          <a:xfrm>
            <a:off x="2628105" y="6220527"/>
            <a:ext cx="2847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Drawing the graph</a:t>
            </a:r>
            <a:endParaRPr lang="en-GB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4224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F107A8A6-8309-4D99-BDA0-EF431BF3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A33C9781-730D-4DB6-92AE-1FAC2423CB5A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DABD3B-780A-41DA-B431-806A6F5C1CFD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graphicFrame>
        <p:nvGraphicFramePr>
          <p:cNvPr id="48" name="Group 52">
            <a:extLst>
              <a:ext uri="{FF2B5EF4-FFF2-40B4-BE49-F238E27FC236}">
                <a16:creationId xmlns:a16="http://schemas.microsoft.com/office/drawing/2014/main" id="{359170B9-0E11-4799-8132-1719DE27B798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1166C66-5F9C-45C1-A8CC-F76F44F37E32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4FB75C-09D9-4372-AF39-E0AA6D1167B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359361-1305-443C-B672-FB3AE6A11959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315E0D-87E7-4FE1-9513-3FAD88609125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C754AB-5C1A-4F95-B339-3AC7E1168460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9EFDD3B-7500-4586-A86D-A6256CA76006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C3C6CD-4BD6-4D52-99EB-3F4F3A30E4D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B72E85-6CA6-4737-BEED-F2E5DBD5E219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A48DF5-BAE4-45B9-A00F-121F695EAE40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8E70C5-F4B6-4A04-AF93-12A547FC8D3A}"/>
              </a:ext>
            </a:extLst>
          </p:cNvPr>
          <p:cNvSpPr/>
          <p:nvPr/>
        </p:nvSpPr>
        <p:spPr>
          <a:xfrm>
            <a:off x="2730252" y="1864770"/>
            <a:ext cx="4123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population of Benin in 1997.</a:t>
            </a:r>
            <a:endParaRPr lang="en-GB" dirty="0">
              <a:latin typeface="+mn-lt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3CFB70B-A1E2-4FDF-82CF-280239BFCF7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30191" cy="425196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BA216B84-389D-4A55-ABA0-6CF689C0D1D4}"/>
              </a:ext>
            </a:extLst>
          </p:cNvPr>
          <p:cNvSpPr/>
          <p:nvPr/>
        </p:nvSpPr>
        <p:spPr>
          <a:xfrm>
            <a:off x="2688049" y="2838292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0F0E2A1-ED36-40B2-BA83-69AB807FB049}"/>
              </a:ext>
            </a:extLst>
          </p:cNvPr>
          <p:cNvGrpSpPr/>
          <p:nvPr/>
        </p:nvGrpSpPr>
        <p:grpSpPr>
          <a:xfrm>
            <a:off x="3323153" y="2635062"/>
            <a:ext cx="1245478" cy="681481"/>
            <a:chOff x="3649798" y="3556111"/>
            <a:chExt cx="1245478" cy="68148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4A83FEF-B182-4290-A846-3586BBC1131F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A505279-6728-4CC6-9DAC-C60BC2D39C24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2FAA40F1-142F-463F-AFF1-5344867C6FAC}"/>
              </a:ext>
            </a:extLst>
          </p:cNvPr>
          <p:cNvSpPr/>
          <p:nvPr/>
        </p:nvSpPr>
        <p:spPr>
          <a:xfrm>
            <a:off x="4539350" y="2816296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45FA722-6EE5-4871-8064-D79EDCE275F9}"/>
              </a:ext>
            </a:extLst>
          </p:cNvPr>
          <p:cNvSpPr/>
          <p:nvPr/>
        </p:nvSpPr>
        <p:spPr>
          <a:xfrm>
            <a:off x="5592948" y="278864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F5D8E0-5315-4EEA-934C-0BF1CE961FFB}"/>
              </a:ext>
            </a:extLst>
          </p:cNvPr>
          <p:cNvSpPr/>
          <p:nvPr/>
        </p:nvSpPr>
        <p:spPr>
          <a:xfrm>
            <a:off x="6489674" y="2816296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97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385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41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F107A8A6-8309-4D99-BDA0-EF431BF3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A33C9781-730D-4DB6-92AE-1FAC2423CB5A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DABD3B-780A-41DA-B431-806A6F5C1CFD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graphicFrame>
        <p:nvGraphicFramePr>
          <p:cNvPr id="48" name="Group 52">
            <a:extLst>
              <a:ext uri="{FF2B5EF4-FFF2-40B4-BE49-F238E27FC236}">
                <a16:creationId xmlns:a16="http://schemas.microsoft.com/office/drawing/2014/main" id="{359170B9-0E11-4799-8132-1719DE27B798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1166C66-5F9C-45C1-A8CC-F76F44F37E32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4FB75C-09D9-4372-AF39-E0AA6D1167B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359361-1305-443C-B672-FB3AE6A11959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315E0D-87E7-4FE1-9513-3FAD88609125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C754AB-5C1A-4F95-B339-3AC7E1168460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9EFDD3B-7500-4586-A86D-A6256CA76006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C3C6CD-4BD6-4D52-99EB-3F4F3A30E4D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B72E85-6CA6-4737-BEED-F2E5DBD5E219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A48DF5-BAE4-45B9-A00F-121F695EAE40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8E70C5-F4B6-4A04-AF93-12A547FC8D3A}"/>
              </a:ext>
            </a:extLst>
          </p:cNvPr>
          <p:cNvSpPr/>
          <p:nvPr/>
        </p:nvSpPr>
        <p:spPr>
          <a:xfrm>
            <a:off x="2730252" y="1864770"/>
            <a:ext cx="4123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population of Benin in 1997.</a:t>
            </a:r>
            <a:endParaRPr lang="en-GB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1E4536-3F49-4CB9-92BC-3C0EF4DD37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7556" y="1783080"/>
            <a:ext cx="1816998" cy="425196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192D929F-B42D-4325-879A-BD112F8083D4}"/>
              </a:ext>
            </a:extLst>
          </p:cNvPr>
          <p:cNvSpPr/>
          <p:nvPr/>
        </p:nvSpPr>
        <p:spPr>
          <a:xfrm>
            <a:off x="2688049" y="2838292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AEF82D6-9FD5-4855-9B44-CFA2004344B3}"/>
              </a:ext>
            </a:extLst>
          </p:cNvPr>
          <p:cNvGrpSpPr/>
          <p:nvPr/>
        </p:nvGrpSpPr>
        <p:grpSpPr>
          <a:xfrm>
            <a:off x="3323153" y="2635062"/>
            <a:ext cx="1245478" cy="681481"/>
            <a:chOff x="3649798" y="3556111"/>
            <a:chExt cx="1245478" cy="681481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B5D1529-C6A9-41C7-97C5-87B3D1E9E45F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D08FB6A-5BC0-4FB3-971F-9B460E5F766D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A75FD301-9F1E-4661-9C1B-208B7E449C0E}"/>
              </a:ext>
            </a:extLst>
          </p:cNvPr>
          <p:cNvSpPr/>
          <p:nvPr/>
        </p:nvSpPr>
        <p:spPr>
          <a:xfrm>
            <a:off x="4539350" y="2816296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552B2C5-4647-42FB-896D-5A5EE1CBDD79}"/>
              </a:ext>
            </a:extLst>
          </p:cNvPr>
          <p:cNvSpPr/>
          <p:nvPr/>
        </p:nvSpPr>
        <p:spPr>
          <a:xfrm>
            <a:off x="5592948" y="278864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756F8BE-4A1D-470E-8637-CF1B38F09262}"/>
              </a:ext>
            </a:extLst>
          </p:cNvPr>
          <p:cNvSpPr/>
          <p:nvPr/>
        </p:nvSpPr>
        <p:spPr>
          <a:xfrm>
            <a:off x="6489674" y="2816296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97</a:t>
            </a:r>
            <a:endParaRPr lang="en-GB" sz="2400" dirty="0"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A217A05-BB88-4228-A108-815881A93DAD}"/>
              </a:ext>
            </a:extLst>
          </p:cNvPr>
          <p:cNvSpPr/>
          <p:nvPr/>
        </p:nvSpPr>
        <p:spPr>
          <a:xfrm>
            <a:off x="2800560" y="3310625"/>
            <a:ext cx="1257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98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F107A8A6-8309-4D99-BDA0-EF431BF3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533400"/>
            <a:ext cx="8687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Exponential functions can be used to model real world data.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A33C9781-730D-4DB6-92AE-1FAC2423CB5A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Modelling with a exponential function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DABD3B-780A-41DA-B431-806A6F5C1CFD}"/>
              </a:ext>
            </a:extLst>
          </p:cNvPr>
          <p:cNvSpPr/>
          <p:nvPr/>
        </p:nvSpPr>
        <p:spPr>
          <a:xfrm>
            <a:off x="228280" y="967538"/>
            <a:ext cx="8687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data in the following table list the population of Benin from 1980 through 2019. </a:t>
            </a:r>
            <a:r>
              <a:rPr lang="en-US" sz="1800" dirty="0">
                <a:cs typeface="Times New Roman" panose="02020603050405020304" pitchFamily="18" charset="0"/>
              </a:rPr>
              <a:t>(Source: </a:t>
            </a:r>
            <a:r>
              <a:rPr lang="en-GB" sz="1800" dirty="0">
                <a:cs typeface="Times New Roman" panose="02020603050405020304" pitchFamily="18" charset="0"/>
                <a:hlinkClick r:id="rId3"/>
              </a:rPr>
              <a:t>https://data.worldbank.org/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  <a:endParaRPr lang="en-GB" sz="1800" dirty="0">
              <a:latin typeface="+mn-lt"/>
            </a:endParaRPr>
          </a:p>
        </p:txBody>
      </p:sp>
      <p:graphicFrame>
        <p:nvGraphicFramePr>
          <p:cNvPr id="48" name="Group 52">
            <a:extLst>
              <a:ext uri="{FF2B5EF4-FFF2-40B4-BE49-F238E27FC236}">
                <a16:creationId xmlns:a16="http://schemas.microsoft.com/office/drawing/2014/main" id="{359170B9-0E11-4799-8132-1719DE27B798}"/>
              </a:ext>
            </a:extLst>
          </p:cNvPr>
          <p:cNvGraphicFramePr>
            <a:graphicFrameLocks noGrp="1"/>
          </p:cNvGraphicFramePr>
          <p:nvPr/>
        </p:nvGraphicFramePr>
        <p:xfrm>
          <a:off x="123214" y="1798032"/>
          <a:ext cx="2546761" cy="4755168"/>
        </p:xfrm>
        <a:graphic>
          <a:graphicData uri="http://schemas.openxmlformats.org/drawingml/2006/table">
            <a:tbl>
              <a:tblPr/>
              <a:tblGrid>
                <a:gridCol w="118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3 717 165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4 278 501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02342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4 978 496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723110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5 905 558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8378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6 865 951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91057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7 982 225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98549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9 199 259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630383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10 575 952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676024"/>
                  </a:ext>
                </a:extLst>
              </a:tr>
              <a:tr h="47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mic Sans MS" pitchFamily="66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11 801 151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94444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1166C66-5F9C-45C1-A8CC-F76F44F37E32}"/>
              </a:ext>
            </a:extLst>
          </p:cNvPr>
          <p:cNvSpPr txBox="1"/>
          <p:nvPr/>
        </p:nvSpPr>
        <p:spPr>
          <a:xfrm>
            <a:off x="667512" y="2280269"/>
            <a:ext cx="660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4FB75C-09D9-4372-AF39-E0AA6D1167BF}"/>
              </a:ext>
            </a:extLst>
          </p:cNvPr>
          <p:cNvSpPr txBox="1"/>
          <p:nvPr/>
        </p:nvSpPr>
        <p:spPr>
          <a:xfrm>
            <a:off x="667512" y="2744048"/>
            <a:ext cx="6744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(85)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359361-1305-443C-B672-FB3AE6A11959}"/>
              </a:ext>
            </a:extLst>
          </p:cNvPr>
          <p:cNvSpPr txBox="1"/>
          <p:nvPr/>
        </p:nvSpPr>
        <p:spPr>
          <a:xfrm>
            <a:off x="667512" y="3223962"/>
            <a:ext cx="674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315E0D-87E7-4FE1-9513-3FAD88609125}"/>
              </a:ext>
            </a:extLst>
          </p:cNvPr>
          <p:cNvSpPr txBox="1"/>
          <p:nvPr/>
        </p:nvSpPr>
        <p:spPr>
          <a:xfrm>
            <a:off x="667512" y="3689561"/>
            <a:ext cx="6604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(95)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C754AB-5C1A-4F95-B339-3AC7E1168460}"/>
              </a:ext>
            </a:extLst>
          </p:cNvPr>
          <p:cNvSpPr txBox="1"/>
          <p:nvPr/>
        </p:nvSpPr>
        <p:spPr>
          <a:xfrm>
            <a:off x="667512" y="4153070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9EFDD3B-7500-4586-A86D-A6256CA76006}"/>
              </a:ext>
            </a:extLst>
          </p:cNvPr>
          <p:cNvSpPr txBox="1"/>
          <p:nvPr/>
        </p:nvSpPr>
        <p:spPr>
          <a:xfrm>
            <a:off x="667512" y="4644645"/>
            <a:ext cx="74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(105)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C3C6CD-4BD6-4D52-99EB-3F4F3A30E4D4}"/>
              </a:ext>
            </a:extLst>
          </p:cNvPr>
          <p:cNvSpPr txBox="1"/>
          <p:nvPr/>
        </p:nvSpPr>
        <p:spPr>
          <a:xfrm>
            <a:off x="671106" y="5108427"/>
            <a:ext cx="822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(110)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B72E85-6CA6-4737-BEED-F2E5DBD5E219}"/>
              </a:ext>
            </a:extLst>
          </p:cNvPr>
          <p:cNvSpPr txBox="1"/>
          <p:nvPr/>
        </p:nvSpPr>
        <p:spPr>
          <a:xfrm>
            <a:off x="667512" y="5587786"/>
            <a:ext cx="713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(115)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A48DF5-BAE4-45B9-A00F-121F695EAE40}"/>
              </a:ext>
            </a:extLst>
          </p:cNvPr>
          <p:cNvSpPr txBox="1"/>
          <p:nvPr/>
        </p:nvSpPr>
        <p:spPr>
          <a:xfrm>
            <a:off x="670974" y="6073787"/>
            <a:ext cx="731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(119)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8E70C5-F4B6-4A04-AF93-12A547FC8D3A}"/>
              </a:ext>
            </a:extLst>
          </p:cNvPr>
          <p:cNvSpPr/>
          <p:nvPr/>
        </p:nvSpPr>
        <p:spPr>
          <a:xfrm>
            <a:off x="2730252" y="1864770"/>
            <a:ext cx="4123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Estimate the population of Benin in 1997.</a:t>
            </a:r>
            <a:endParaRPr lang="en-GB" dirty="0"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41CC5F2-626A-4AAD-909A-50928EB2DBD4}"/>
              </a:ext>
            </a:extLst>
          </p:cNvPr>
          <p:cNvSpPr/>
          <p:nvPr/>
        </p:nvSpPr>
        <p:spPr>
          <a:xfrm>
            <a:off x="2706189" y="3783738"/>
            <a:ext cx="41506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population of Benin in 1997 was approximately</a:t>
            </a:r>
          </a:p>
          <a:p>
            <a:r>
              <a:rPr lang="en-US" sz="2200" dirty="0">
                <a:latin typeface="+mn-lt"/>
              </a:rPr>
              <a:t>6 198 189.</a:t>
            </a:r>
            <a:endParaRPr lang="en-GB" sz="22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8C0CCC-DE2E-4CF4-971C-2F8DA05CC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040" y="1783080"/>
            <a:ext cx="1826221" cy="425196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ED5084B9-65D0-40FA-B908-28641050EC5F}"/>
              </a:ext>
            </a:extLst>
          </p:cNvPr>
          <p:cNvSpPr/>
          <p:nvPr/>
        </p:nvSpPr>
        <p:spPr>
          <a:xfrm>
            <a:off x="2688049" y="2838292"/>
            <a:ext cx="91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2nd</a:t>
            </a:r>
            <a:endParaRPr lang="en-GB" sz="2400" dirty="0">
              <a:latin typeface="+mn-lt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F905854-678E-4653-8F56-D816B3FCFE84}"/>
              </a:ext>
            </a:extLst>
          </p:cNvPr>
          <p:cNvGrpSpPr/>
          <p:nvPr/>
        </p:nvGrpSpPr>
        <p:grpSpPr>
          <a:xfrm>
            <a:off x="3323153" y="2635062"/>
            <a:ext cx="1245478" cy="681481"/>
            <a:chOff x="3649798" y="3556111"/>
            <a:chExt cx="1245478" cy="681481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01F517B-32A7-41BD-BEF1-EFB6EC411ACC}"/>
                </a:ext>
              </a:extLst>
            </p:cNvPr>
            <p:cNvSpPr/>
            <p:nvPr/>
          </p:nvSpPr>
          <p:spPr>
            <a:xfrm>
              <a:off x="3649798" y="3775927"/>
              <a:ext cx="12454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n-lt"/>
                </a:rPr>
                <a:t>TRACE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AC7D716-B0F6-43CC-8992-389B2FF32B1F}"/>
                </a:ext>
              </a:extLst>
            </p:cNvPr>
            <p:cNvSpPr/>
            <p:nvPr/>
          </p:nvSpPr>
          <p:spPr>
            <a:xfrm>
              <a:off x="3873137" y="3556111"/>
              <a:ext cx="9151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+mn-lt"/>
                </a:rPr>
                <a:t>CALC</a:t>
              </a:r>
              <a:endParaRPr lang="en-GB" sz="1800" dirty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93D13610-2FE5-4B6E-B4B8-34A7F2D0DB72}"/>
              </a:ext>
            </a:extLst>
          </p:cNvPr>
          <p:cNvSpPr/>
          <p:nvPr/>
        </p:nvSpPr>
        <p:spPr>
          <a:xfrm>
            <a:off x="4539350" y="2816296"/>
            <a:ext cx="1408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1:Value</a:t>
            </a:r>
            <a:endParaRPr lang="en-GB" sz="2400" dirty="0"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1D07018-50E5-4B0C-A0CF-DB34C9456E82}"/>
              </a:ext>
            </a:extLst>
          </p:cNvPr>
          <p:cNvSpPr/>
          <p:nvPr/>
        </p:nvSpPr>
        <p:spPr>
          <a:xfrm>
            <a:off x="5592948" y="2788648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</a:t>
            </a:r>
            <a:endParaRPr lang="en-GB" sz="2400" dirty="0"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5B402BD-F362-4C77-A42F-33566B0A46C9}"/>
              </a:ext>
            </a:extLst>
          </p:cNvPr>
          <p:cNvSpPr/>
          <p:nvPr/>
        </p:nvSpPr>
        <p:spPr>
          <a:xfrm>
            <a:off x="6489674" y="2816296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97</a:t>
            </a:r>
            <a:endParaRPr lang="en-GB" sz="2400" dirty="0"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9537448-5291-4767-93C6-9B77753FDAF2}"/>
              </a:ext>
            </a:extLst>
          </p:cNvPr>
          <p:cNvSpPr/>
          <p:nvPr/>
        </p:nvSpPr>
        <p:spPr>
          <a:xfrm>
            <a:off x="2800560" y="3310625"/>
            <a:ext cx="1257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773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0387" y="823625"/>
            <a:ext cx="5323224" cy="34200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302073" y="4705275"/>
            <a:ext cx="4539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87253" y="5834390"/>
            <a:ext cx="3569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599" y="42436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E08C7505-7D20-4469-B182-1C826B403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85" y="2857999"/>
            <a:ext cx="1323628" cy="4158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3</a:t>
            </a:r>
            <a:r>
              <a:rPr lang="en-GB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Increasing.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9B242F-E6E1-4A04-9D50-163D322C05AE}"/>
              </a:ext>
            </a:extLst>
          </p:cNvPr>
          <p:cNvSpPr/>
          <p:nvPr/>
        </p:nvSpPr>
        <p:spPr>
          <a:xfrm>
            <a:off x="3018412" y="5939088"/>
            <a:ext cx="17343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The x-axis.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3122969" y="6320102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Its equation 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0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7CFCDA8-9D39-43BD-8242-733186EC9D6D}"/>
              </a:ext>
            </a:extLst>
          </p:cNvPr>
          <p:cNvSpPr/>
          <p:nvPr/>
        </p:nvSpPr>
        <p:spPr>
          <a:xfrm>
            <a:off x="556166" y="3738114"/>
            <a:ext cx="1514174" cy="1749382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35089 w 1767328"/>
              <a:gd name="connsiteY4" fmla="*/ 1105050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35089 w 1767328"/>
              <a:gd name="connsiteY4" fmla="*/ 1105050 h 1755032"/>
              <a:gd name="connsiteX5" fmla="*/ 1767328 w 1767328"/>
              <a:gd name="connsiteY5" fmla="*/ 0 h 1755032"/>
              <a:gd name="connsiteX0" fmla="*/ 0 w 1554543"/>
              <a:gd name="connsiteY0" fmla="*/ 1967817 h 1967817"/>
              <a:gd name="connsiteX1" fmla="*/ 457749 w 1554543"/>
              <a:gd name="connsiteY1" fmla="*/ 1949375 h 1967817"/>
              <a:gd name="connsiteX2" fmla="*/ 899032 w 1554543"/>
              <a:gd name="connsiteY2" fmla="*/ 1872536 h 1967817"/>
              <a:gd name="connsiteX3" fmla="*/ 1114185 w 1554543"/>
              <a:gd name="connsiteY3" fmla="*/ 1764959 h 1967817"/>
              <a:gd name="connsiteX4" fmla="*/ 1335089 w 1554543"/>
              <a:gd name="connsiteY4" fmla="*/ 1317835 h 1967817"/>
              <a:gd name="connsiteX5" fmla="*/ 1554543 w 1554543"/>
              <a:gd name="connsiteY5" fmla="*/ 0 h 1967817"/>
              <a:gd name="connsiteX0" fmla="*/ 0 w 1554543"/>
              <a:gd name="connsiteY0" fmla="*/ 1967817 h 1967817"/>
              <a:gd name="connsiteX1" fmla="*/ 457749 w 1554543"/>
              <a:gd name="connsiteY1" fmla="*/ 1949375 h 1967817"/>
              <a:gd name="connsiteX2" fmla="*/ 899032 w 1554543"/>
              <a:gd name="connsiteY2" fmla="*/ 1872536 h 1967817"/>
              <a:gd name="connsiteX3" fmla="*/ 1114185 w 1554543"/>
              <a:gd name="connsiteY3" fmla="*/ 1764959 h 1967817"/>
              <a:gd name="connsiteX4" fmla="*/ 1335089 w 1554543"/>
              <a:gd name="connsiteY4" fmla="*/ 1317835 h 1967817"/>
              <a:gd name="connsiteX5" fmla="*/ 1554543 w 1554543"/>
              <a:gd name="connsiteY5" fmla="*/ 0 h 1967817"/>
              <a:gd name="connsiteX0" fmla="*/ 0 w 1554543"/>
              <a:gd name="connsiteY0" fmla="*/ 1967817 h 1967817"/>
              <a:gd name="connsiteX1" fmla="*/ 457749 w 1554543"/>
              <a:gd name="connsiteY1" fmla="*/ 1949375 h 1967817"/>
              <a:gd name="connsiteX2" fmla="*/ 899032 w 1554543"/>
              <a:gd name="connsiteY2" fmla="*/ 1872536 h 1967817"/>
              <a:gd name="connsiteX3" fmla="*/ 1114185 w 1554543"/>
              <a:gd name="connsiteY3" fmla="*/ 1764959 h 1967817"/>
              <a:gd name="connsiteX4" fmla="*/ 1335089 w 1554543"/>
              <a:gd name="connsiteY4" fmla="*/ 1317835 h 1967817"/>
              <a:gd name="connsiteX5" fmla="*/ 1554543 w 1554543"/>
              <a:gd name="connsiteY5" fmla="*/ 0 h 1967817"/>
              <a:gd name="connsiteX0" fmla="*/ 0 w 1554543"/>
              <a:gd name="connsiteY0" fmla="*/ 1967817 h 1967817"/>
              <a:gd name="connsiteX1" fmla="*/ 457749 w 1554543"/>
              <a:gd name="connsiteY1" fmla="*/ 1949375 h 1967817"/>
              <a:gd name="connsiteX2" fmla="*/ 899032 w 1554543"/>
              <a:gd name="connsiteY2" fmla="*/ 1872536 h 1967817"/>
              <a:gd name="connsiteX3" fmla="*/ 1114185 w 1554543"/>
              <a:gd name="connsiteY3" fmla="*/ 1764959 h 1967817"/>
              <a:gd name="connsiteX4" fmla="*/ 1335089 w 1554543"/>
              <a:gd name="connsiteY4" fmla="*/ 1317835 h 1967817"/>
              <a:gd name="connsiteX5" fmla="*/ 1514174 w 1554543"/>
              <a:gd name="connsiteY5" fmla="*/ 218435 h 1967817"/>
              <a:gd name="connsiteX6" fmla="*/ 1554543 w 1554543"/>
              <a:gd name="connsiteY6" fmla="*/ 0 h 1967817"/>
              <a:gd name="connsiteX0" fmla="*/ 0 w 1514174"/>
              <a:gd name="connsiteY0" fmla="*/ 1749382 h 1749382"/>
              <a:gd name="connsiteX1" fmla="*/ 457749 w 1514174"/>
              <a:gd name="connsiteY1" fmla="*/ 1730940 h 1749382"/>
              <a:gd name="connsiteX2" fmla="*/ 899032 w 1514174"/>
              <a:gd name="connsiteY2" fmla="*/ 1654101 h 1749382"/>
              <a:gd name="connsiteX3" fmla="*/ 1114185 w 1514174"/>
              <a:gd name="connsiteY3" fmla="*/ 1546524 h 1749382"/>
              <a:gd name="connsiteX4" fmla="*/ 1335089 w 1514174"/>
              <a:gd name="connsiteY4" fmla="*/ 1099400 h 1749382"/>
              <a:gd name="connsiteX5" fmla="*/ 1514174 w 1514174"/>
              <a:gd name="connsiteY5" fmla="*/ 0 h 1749382"/>
              <a:gd name="connsiteX0" fmla="*/ 0 w 1514174"/>
              <a:gd name="connsiteY0" fmla="*/ 1749382 h 1749382"/>
              <a:gd name="connsiteX1" fmla="*/ 457749 w 1514174"/>
              <a:gd name="connsiteY1" fmla="*/ 1730940 h 1749382"/>
              <a:gd name="connsiteX2" fmla="*/ 893281 w 1514174"/>
              <a:gd name="connsiteY2" fmla="*/ 1682856 h 1749382"/>
              <a:gd name="connsiteX3" fmla="*/ 1114185 w 1514174"/>
              <a:gd name="connsiteY3" fmla="*/ 1546524 h 1749382"/>
              <a:gd name="connsiteX4" fmla="*/ 1335089 w 1514174"/>
              <a:gd name="connsiteY4" fmla="*/ 1099400 h 1749382"/>
              <a:gd name="connsiteX5" fmla="*/ 1514174 w 1514174"/>
              <a:gd name="connsiteY5" fmla="*/ 0 h 1749382"/>
              <a:gd name="connsiteX0" fmla="*/ 0 w 1514174"/>
              <a:gd name="connsiteY0" fmla="*/ 1749382 h 1749382"/>
              <a:gd name="connsiteX1" fmla="*/ 446247 w 1514174"/>
              <a:gd name="connsiteY1" fmla="*/ 1730940 h 1749382"/>
              <a:gd name="connsiteX2" fmla="*/ 893281 w 1514174"/>
              <a:gd name="connsiteY2" fmla="*/ 1682856 h 1749382"/>
              <a:gd name="connsiteX3" fmla="*/ 1114185 w 1514174"/>
              <a:gd name="connsiteY3" fmla="*/ 1546524 h 1749382"/>
              <a:gd name="connsiteX4" fmla="*/ 1335089 w 1514174"/>
              <a:gd name="connsiteY4" fmla="*/ 1099400 h 1749382"/>
              <a:gd name="connsiteX5" fmla="*/ 1514174 w 1514174"/>
              <a:gd name="connsiteY5" fmla="*/ 0 h 17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4174" h="1749382">
                <a:moveTo>
                  <a:pt x="0" y="1749382"/>
                </a:moveTo>
                <a:cubicBezTo>
                  <a:pt x="75047" y="1741954"/>
                  <a:pt x="297367" y="1742028"/>
                  <a:pt x="446247" y="1730940"/>
                </a:cubicBezTo>
                <a:cubicBezTo>
                  <a:pt x="595127" y="1719852"/>
                  <a:pt x="781958" y="1713592"/>
                  <a:pt x="893281" y="1682856"/>
                </a:cubicBezTo>
                <a:cubicBezTo>
                  <a:pt x="1004604" y="1652120"/>
                  <a:pt x="1040550" y="1643767"/>
                  <a:pt x="1114185" y="1546524"/>
                </a:cubicBezTo>
                <a:cubicBezTo>
                  <a:pt x="1187820" y="1449281"/>
                  <a:pt x="1268424" y="1357154"/>
                  <a:pt x="1335089" y="1099400"/>
                </a:cubicBezTo>
                <a:cubicBezTo>
                  <a:pt x="1401754" y="841646"/>
                  <a:pt x="1477598" y="219639"/>
                  <a:pt x="1514174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(0, 1)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9E8390A-B343-44CB-81BE-2CF7A60A82BE}"/>
              </a:ext>
            </a:extLst>
          </p:cNvPr>
          <p:cNvSpPr/>
          <p:nvPr/>
        </p:nvSpPr>
        <p:spPr>
          <a:xfrm>
            <a:off x="3975455" y="4790153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0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Growth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2AE6A53-E376-4FB6-9823-88FB452386F9}"/>
              </a:ext>
            </a:extLst>
          </p:cNvPr>
          <p:cNvSpPr/>
          <p:nvPr/>
        </p:nvSpPr>
        <p:spPr>
          <a:xfrm>
            <a:off x="4629433" y="5939088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50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5" grpId="0" animBg="1"/>
      <p:bldP spid="53" grpId="0"/>
      <p:bldP spid="58" grpId="0"/>
      <p:bldP spid="64" grpId="0"/>
      <p:bldP spid="67" grpId="0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E08C7505-7D20-4469-B182-1C826B403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85" y="2857999"/>
            <a:ext cx="1323628" cy="4158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3(2)</a:t>
            </a:r>
            <a:r>
              <a:rPr lang="en-GB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Increasing.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9B242F-E6E1-4A04-9D50-163D322C05AE}"/>
              </a:ext>
            </a:extLst>
          </p:cNvPr>
          <p:cNvSpPr/>
          <p:nvPr/>
        </p:nvSpPr>
        <p:spPr>
          <a:xfrm>
            <a:off x="3018412" y="5939088"/>
            <a:ext cx="17343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The x-axis.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3122969" y="6320102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Its equation 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0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7CFCDA8-9D39-43BD-8242-733186EC9D6D}"/>
              </a:ext>
            </a:extLst>
          </p:cNvPr>
          <p:cNvSpPr/>
          <p:nvPr/>
        </p:nvSpPr>
        <p:spPr>
          <a:xfrm>
            <a:off x="556166" y="3746818"/>
            <a:ext cx="1410859" cy="1740678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14185 w 1767328"/>
              <a:gd name="connsiteY4" fmla="*/ 1552174 h 1755032"/>
              <a:gd name="connsiteX5" fmla="*/ 1329338 w 1767328"/>
              <a:gd name="connsiteY5" fmla="*/ 132933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01715 w 1767328"/>
              <a:gd name="connsiteY4" fmla="*/ 1119912 h 1755032"/>
              <a:gd name="connsiteX5" fmla="*/ 1329338 w 1767328"/>
              <a:gd name="connsiteY5" fmla="*/ 132933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01715 w 1767328"/>
              <a:gd name="connsiteY4" fmla="*/ 1119912 h 1755032"/>
              <a:gd name="connsiteX5" fmla="*/ 1325181 w 1767328"/>
              <a:gd name="connsiteY5" fmla="*/ 46065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95659 h 1795659"/>
              <a:gd name="connsiteX1" fmla="*/ 457749 w 1767328"/>
              <a:gd name="connsiteY1" fmla="*/ 1777217 h 1795659"/>
              <a:gd name="connsiteX2" fmla="*/ 678744 w 1767328"/>
              <a:gd name="connsiteY2" fmla="*/ 1675440 h 1795659"/>
              <a:gd name="connsiteX3" fmla="*/ 886091 w 1767328"/>
              <a:gd name="connsiteY3" fmla="*/ 1491148 h 1795659"/>
              <a:gd name="connsiteX4" fmla="*/ 1101715 w 1767328"/>
              <a:gd name="connsiteY4" fmla="*/ 1160539 h 1795659"/>
              <a:gd name="connsiteX5" fmla="*/ 1325181 w 1767328"/>
              <a:gd name="connsiteY5" fmla="*/ 501284 h 1795659"/>
              <a:gd name="connsiteX6" fmla="*/ 1410859 w 1767328"/>
              <a:gd name="connsiteY6" fmla="*/ 54981 h 1795659"/>
              <a:gd name="connsiteX7" fmla="*/ 1767328 w 1767328"/>
              <a:gd name="connsiteY7" fmla="*/ 40627 h 1795659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45280 w 1410859"/>
              <a:gd name="connsiteY1" fmla="*/ 1705610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45280 w 1410859"/>
              <a:gd name="connsiteY1" fmla="*/ 1718079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10859" h="1740678">
                <a:moveTo>
                  <a:pt x="0" y="1740678"/>
                </a:moveTo>
                <a:cubicBezTo>
                  <a:pt x="75047" y="1733250"/>
                  <a:pt x="334234" y="1738116"/>
                  <a:pt x="445280" y="1718079"/>
                </a:cubicBezTo>
                <a:cubicBezTo>
                  <a:pt x="556326" y="1698042"/>
                  <a:pt x="592807" y="1667444"/>
                  <a:pt x="666275" y="1620459"/>
                </a:cubicBezTo>
                <a:cubicBezTo>
                  <a:pt x="739743" y="1573474"/>
                  <a:pt x="830143" y="1516441"/>
                  <a:pt x="886091" y="1436167"/>
                </a:cubicBezTo>
                <a:cubicBezTo>
                  <a:pt x="971134" y="1355892"/>
                  <a:pt x="1028533" y="1270535"/>
                  <a:pt x="1101715" y="1105558"/>
                </a:cubicBezTo>
                <a:cubicBezTo>
                  <a:pt x="1174897" y="940581"/>
                  <a:pt x="1273657" y="630563"/>
                  <a:pt x="1325181" y="446303"/>
                </a:cubicBezTo>
                <a:cubicBezTo>
                  <a:pt x="1376705" y="262043"/>
                  <a:pt x="1362799" y="238181"/>
                  <a:pt x="1410859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(0, 3)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9E8390A-B343-44CB-81BE-2CF7A60A82BE}"/>
              </a:ext>
            </a:extLst>
          </p:cNvPr>
          <p:cNvSpPr/>
          <p:nvPr/>
        </p:nvSpPr>
        <p:spPr>
          <a:xfrm>
            <a:off x="3975455" y="4790153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0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Growth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2AE6A53-E376-4FB6-9823-88FB452386F9}"/>
              </a:ext>
            </a:extLst>
          </p:cNvPr>
          <p:cNvSpPr/>
          <p:nvPr/>
        </p:nvSpPr>
        <p:spPr>
          <a:xfrm>
            <a:off x="4629433" y="5939088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405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5" grpId="0" animBg="1"/>
      <p:bldP spid="53" grpId="0"/>
      <p:bldP spid="58" grpId="0"/>
      <p:bldP spid="64" grpId="0"/>
      <p:bldP spid="67" grpId="0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E08C7505-7D20-4469-B182-1C826B403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84" y="2857999"/>
            <a:ext cx="1963951" cy="4158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3(2)</a:t>
            </a:r>
            <a:r>
              <a:rPr lang="en-GB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Increasing.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3048923" y="5974306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The line with equation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–1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7CFCDA8-9D39-43BD-8242-733186EC9D6D}"/>
              </a:ext>
            </a:extLst>
          </p:cNvPr>
          <p:cNvSpPr/>
          <p:nvPr/>
        </p:nvSpPr>
        <p:spPr>
          <a:xfrm>
            <a:off x="556167" y="3761309"/>
            <a:ext cx="1442032" cy="1938105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14185 w 1767328"/>
              <a:gd name="connsiteY4" fmla="*/ 1552174 h 1755032"/>
              <a:gd name="connsiteX5" fmla="*/ 1329338 w 1767328"/>
              <a:gd name="connsiteY5" fmla="*/ 132933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01715 w 1767328"/>
              <a:gd name="connsiteY4" fmla="*/ 1119912 h 1755032"/>
              <a:gd name="connsiteX5" fmla="*/ 1329338 w 1767328"/>
              <a:gd name="connsiteY5" fmla="*/ 132933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678744 w 1767328"/>
              <a:gd name="connsiteY2" fmla="*/ 1634813 h 1755032"/>
              <a:gd name="connsiteX3" fmla="*/ 886091 w 1767328"/>
              <a:gd name="connsiteY3" fmla="*/ 1450521 h 1755032"/>
              <a:gd name="connsiteX4" fmla="*/ 1101715 w 1767328"/>
              <a:gd name="connsiteY4" fmla="*/ 1119912 h 1755032"/>
              <a:gd name="connsiteX5" fmla="*/ 1325181 w 1767328"/>
              <a:gd name="connsiteY5" fmla="*/ 460657 h 1755032"/>
              <a:gd name="connsiteX6" fmla="*/ 1552175 w 1767328"/>
              <a:gd name="connsiteY6" fmla="*/ 891347 h 1755032"/>
              <a:gd name="connsiteX7" fmla="*/ 1767328 w 1767328"/>
              <a:gd name="connsiteY7" fmla="*/ 0 h 1755032"/>
              <a:gd name="connsiteX0" fmla="*/ 0 w 1767328"/>
              <a:gd name="connsiteY0" fmla="*/ 1795659 h 1795659"/>
              <a:gd name="connsiteX1" fmla="*/ 457749 w 1767328"/>
              <a:gd name="connsiteY1" fmla="*/ 1777217 h 1795659"/>
              <a:gd name="connsiteX2" fmla="*/ 678744 w 1767328"/>
              <a:gd name="connsiteY2" fmla="*/ 1675440 h 1795659"/>
              <a:gd name="connsiteX3" fmla="*/ 886091 w 1767328"/>
              <a:gd name="connsiteY3" fmla="*/ 1491148 h 1795659"/>
              <a:gd name="connsiteX4" fmla="*/ 1101715 w 1767328"/>
              <a:gd name="connsiteY4" fmla="*/ 1160539 h 1795659"/>
              <a:gd name="connsiteX5" fmla="*/ 1325181 w 1767328"/>
              <a:gd name="connsiteY5" fmla="*/ 501284 h 1795659"/>
              <a:gd name="connsiteX6" fmla="*/ 1410859 w 1767328"/>
              <a:gd name="connsiteY6" fmla="*/ 54981 h 1795659"/>
              <a:gd name="connsiteX7" fmla="*/ 1767328 w 1767328"/>
              <a:gd name="connsiteY7" fmla="*/ 40627 h 1795659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78744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57749 w 1410859"/>
              <a:gd name="connsiteY1" fmla="*/ 1722236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45280 w 1410859"/>
              <a:gd name="connsiteY1" fmla="*/ 1705610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10859"/>
              <a:gd name="connsiteY0" fmla="*/ 1740678 h 1740678"/>
              <a:gd name="connsiteX1" fmla="*/ 445280 w 1410859"/>
              <a:gd name="connsiteY1" fmla="*/ 1718079 h 1740678"/>
              <a:gd name="connsiteX2" fmla="*/ 666275 w 1410859"/>
              <a:gd name="connsiteY2" fmla="*/ 1620459 h 1740678"/>
              <a:gd name="connsiteX3" fmla="*/ 886091 w 1410859"/>
              <a:gd name="connsiteY3" fmla="*/ 1436167 h 1740678"/>
              <a:gd name="connsiteX4" fmla="*/ 1101715 w 1410859"/>
              <a:gd name="connsiteY4" fmla="*/ 1105558 h 1740678"/>
              <a:gd name="connsiteX5" fmla="*/ 1325181 w 1410859"/>
              <a:gd name="connsiteY5" fmla="*/ 446303 h 1740678"/>
              <a:gd name="connsiteX6" fmla="*/ 1410859 w 1410859"/>
              <a:gd name="connsiteY6" fmla="*/ 0 h 1740678"/>
              <a:gd name="connsiteX0" fmla="*/ 0 w 1442032"/>
              <a:gd name="connsiteY0" fmla="*/ 1938105 h 1938105"/>
              <a:gd name="connsiteX1" fmla="*/ 445280 w 1442032"/>
              <a:gd name="connsiteY1" fmla="*/ 1915506 h 1938105"/>
              <a:gd name="connsiteX2" fmla="*/ 666275 w 1442032"/>
              <a:gd name="connsiteY2" fmla="*/ 1817886 h 1938105"/>
              <a:gd name="connsiteX3" fmla="*/ 886091 w 1442032"/>
              <a:gd name="connsiteY3" fmla="*/ 1633594 h 1938105"/>
              <a:gd name="connsiteX4" fmla="*/ 1101715 w 1442032"/>
              <a:gd name="connsiteY4" fmla="*/ 1302985 h 1938105"/>
              <a:gd name="connsiteX5" fmla="*/ 1325181 w 1442032"/>
              <a:gd name="connsiteY5" fmla="*/ 643730 h 1938105"/>
              <a:gd name="connsiteX6" fmla="*/ 1442032 w 1442032"/>
              <a:gd name="connsiteY6" fmla="*/ 0 h 1938105"/>
              <a:gd name="connsiteX0" fmla="*/ 0 w 1442032"/>
              <a:gd name="connsiteY0" fmla="*/ 1938105 h 1938105"/>
              <a:gd name="connsiteX1" fmla="*/ 445280 w 1442032"/>
              <a:gd name="connsiteY1" fmla="*/ 1915506 h 1938105"/>
              <a:gd name="connsiteX2" fmla="*/ 666275 w 1442032"/>
              <a:gd name="connsiteY2" fmla="*/ 1817886 h 1938105"/>
              <a:gd name="connsiteX3" fmla="*/ 886091 w 1442032"/>
              <a:gd name="connsiteY3" fmla="*/ 1633594 h 1938105"/>
              <a:gd name="connsiteX4" fmla="*/ 1101715 w 1442032"/>
              <a:gd name="connsiteY4" fmla="*/ 1302985 h 1938105"/>
              <a:gd name="connsiteX5" fmla="*/ 1325181 w 1442032"/>
              <a:gd name="connsiteY5" fmla="*/ 643730 h 1938105"/>
              <a:gd name="connsiteX6" fmla="*/ 1442032 w 1442032"/>
              <a:gd name="connsiteY6" fmla="*/ 0 h 193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2032" h="1938105">
                <a:moveTo>
                  <a:pt x="0" y="1938105"/>
                </a:moveTo>
                <a:cubicBezTo>
                  <a:pt x="75047" y="1930677"/>
                  <a:pt x="334234" y="1935543"/>
                  <a:pt x="445280" y="1915506"/>
                </a:cubicBezTo>
                <a:cubicBezTo>
                  <a:pt x="556326" y="1895469"/>
                  <a:pt x="592807" y="1864871"/>
                  <a:pt x="666275" y="1817886"/>
                </a:cubicBezTo>
                <a:cubicBezTo>
                  <a:pt x="739743" y="1770901"/>
                  <a:pt x="830143" y="1713868"/>
                  <a:pt x="886091" y="1633594"/>
                </a:cubicBezTo>
                <a:cubicBezTo>
                  <a:pt x="971134" y="1553319"/>
                  <a:pt x="1028533" y="1467962"/>
                  <a:pt x="1101715" y="1302985"/>
                </a:cubicBezTo>
                <a:cubicBezTo>
                  <a:pt x="1174897" y="1138008"/>
                  <a:pt x="1273657" y="827990"/>
                  <a:pt x="1325181" y="643730"/>
                </a:cubicBezTo>
                <a:cubicBezTo>
                  <a:pt x="1376705" y="459470"/>
                  <a:pt x="1409558" y="248572"/>
                  <a:pt x="1442032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(0, 3)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9E8390A-B343-44CB-81BE-2CF7A60A82BE}"/>
              </a:ext>
            </a:extLst>
          </p:cNvPr>
          <p:cNvSpPr/>
          <p:nvPr/>
        </p:nvSpPr>
        <p:spPr>
          <a:xfrm>
            <a:off x="3975455" y="4790153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5924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-1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Growth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2AE6A53-E376-4FB6-9823-88FB452386F9}"/>
              </a:ext>
            </a:extLst>
          </p:cNvPr>
          <p:cNvSpPr/>
          <p:nvPr/>
        </p:nvSpPr>
        <p:spPr>
          <a:xfrm>
            <a:off x="3077341" y="6347635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272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0" grpId="0"/>
      <p:bldP spid="62" grpId="0"/>
      <p:bldP spid="63" grpId="0"/>
      <p:bldP spid="5" grpId="0" animBg="1"/>
      <p:bldP spid="53" grpId="0"/>
      <p:bldP spid="58" grpId="0"/>
      <p:bldP spid="64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Decreasing.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9B242F-E6E1-4A04-9D50-163D322C05AE}"/>
              </a:ext>
            </a:extLst>
          </p:cNvPr>
          <p:cNvSpPr/>
          <p:nvPr/>
        </p:nvSpPr>
        <p:spPr>
          <a:xfrm>
            <a:off x="3018412" y="5939088"/>
            <a:ext cx="17343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The x-axis.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AFB52E9-7346-4835-8755-F6B5BE56EB89}"/>
              </a:ext>
            </a:extLst>
          </p:cNvPr>
          <p:cNvSpPr/>
          <p:nvPr/>
        </p:nvSpPr>
        <p:spPr>
          <a:xfrm>
            <a:off x="3122969" y="6320102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Its equation 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0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(0, 1)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0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Decay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2AE6A53-E376-4FB6-9823-88FB452386F9}"/>
              </a:ext>
            </a:extLst>
          </p:cNvPr>
          <p:cNvSpPr/>
          <p:nvPr/>
        </p:nvSpPr>
        <p:spPr>
          <a:xfrm>
            <a:off x="4629433" y="5939088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E4CFC0-2FE5-4254-ABBA-DB238E038B0D}"/>
              </a:ext>
            </a:extLst>
          </p:cNvPr>
          <p:cNvSpPr/>
          <p:nvPr/>
        </p:nvSpPr>
        <p:spPr>
          <a:xfrm flipH="1">
            <a:off x="992872" y="3745016"/>
            <a:ext cx="1767328" cy="1755032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7328" h="1755032">
                <a:moveTo>
                  <a:pt x="0" y="1755032"/>
                </a:moveTo>
                <a:cubicBezTo>
                  <a:pt x="75047" y="1747604"/>
                  <a:pt x="307910" y="1752470"/>
                  <a:pt x="457749" y="1736590"/>
                </a:cubicBezTo>
                <a:cubicBezTo>
                  <a:pt x="607588" y="1720710"/>
                  <a:pt x="789626" y="1690487"/>
                  <a:pt x="899032" y="1659751"/>
                </a:cubicBezTo>
                <a:cubicBezTo>
                  <a:pt x="1008438" y="1629015"/>
                  <a:pt x="1042467" y="1607243"/>
                  <a:pt x="1114185" y="1552174"/>
                </a:cubicBezTo>
                <a:cubicBezTo>
                  <a:pt x="1185903" y="1497105"/>
                  <a:pt x="1256340" y="1439475"/>
                  <a:pt x="1329338" y="1329337"/>
                </a:cubicBezTo>
                <a:cubicBezTo>
                  <a:pt x="1402336" y="1219199"/>
                  <a:pt x="1479177" y="1112903"/>
                  <a:pt x="1552175" y="891347"/>
                </a:cubicBezTo>
                <a:cubicBezTo>
                  <a:pt x="1625173" y="669791"/>
                  <a:pt x="1696250" y="334895"/>
                  <a:pt x="1767328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8">
                <a:extLst>
                  <a:ext uri="{FF2B5EF4-FFF2-40B4-BE49-F238E27FC236}">
                    <a16:creationId xmlns:a16="http://schemas.microsoft.com/office/drawing/2014/main" id="{B44BE05D-6C17-4700-A1EA-5C400F7FA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64" y="2819400"/>
                <a:ext cx="1435522" cy="6919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1" i="1" dirty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altLang="en-US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altLang="en-US" dirty="0"/>
                  <a:t>  </a:t>
                </a:r>
              </a:p>
            </p:txBody>
          </p:sp>
        </mc:Choice>
        <mc:Fallback xmlns="">
          <p:sp>
            <p:nvSpPr>
              <p:cNvPr id="72" name="Rectangle 8">
                <a:extLst>
                  <a:ext uri="{FF2B5EF4-FFF2-40B4-BE49-F238E27FC236}">
                    <a16:creationId xmlns:a16="http://schemas.microsoft.com/office/drawing/2014/main" id="{B44BE05D-6C17-4700-A1EA-5C400F7FA7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2364" y="2819400"/>
                <a:ext cx="1435522" cy="691964"/>
              </a:xfrm>
              <a:prstGeom prst="rect">
                <a:avLst/>
              </a:prstGeom>
              <a:blipFill>
                <a:blip r:embed="rId3"/>
                <a:stretch>
                  <a:fillRect l="-5394" b="-423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A26B78F-F951-4E1D-A1E1-FCC364FE776B}"/>
                  </a:ext>
                </a:extLst>
              </p:cNvPr>
              <p:cNvSpPr/>
              <p:nvPr/>
            </p:nvSpPr>
            <p:spPr>
              <a:xfrm>
                <a:off x="3924450" y="4708745"/>
                <a:ext cx="411873" cy="542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A26B78F-F951-4E1D-A1E1-FCC364FE77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450" y="4708745"/>
                <a:ext cx="411873" cy="542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028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53" grpId="0"/>
      <p:bldP spid="58" grpId="0"/>
      <p:bldP spid="64" grpId="0"/>
      <p:bldP spid="68" grpId="0"/>
      <p:bldP spid="69" grpId="0"/>
      <p:bldP spid="70" grpId="0"/>
      <p:bldP spid="71" grpId="0" animBg="1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An exponential function has a number, called the base, raised to a power,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228279" y="1406856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97186" y="1820970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0BE39A-34AB-4C84-9247-70120BDE2946}"/>
              </a:ext>
            </a:extLst>
          </p:cNvPr>
          <p:cNvSpPr/>
          <p:nvPr/>
        </p:nvSpPr>
        <p:spPr>
          <a:xfrm>
            <a:off x="260829" y="2268416"/>
            <a:ext cx="816642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Let’s look at the shape of some exponential functions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31BD10-59B2-413E-B0C7-B8C80A57D608}"/>
              </a:ext>
            </a:extLst>
          </p:cNvPr>
          <p:cNvGrpSpPr/>
          <p:nvPr/>
        </p:nvGrpSpPr>
        <p:grpSpPr>
          <a:xfrm>
            <a:off x="457200" y="3652256"/>
            <a:ext cx="2377440" cy="2377440"/>
            <a:chOff x="746760" y="3663351"/>
            <a:chExt cx="2377440" cy="23774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464E9A2-E75E-46F0-BD50-326208205055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02D8-98C6-4578-86D6-8163C28670A5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EE8C5D-2A84-4357-8B47-F5418F2AC7FE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5ACE22-FD53-481E-8F13-53EBD4CD6610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3280D11-A0D5-4B67-AB85-C1EADEC03CE2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626BFB6-3A23-4F72-BE72-3A856C4C97A9}"/>
                </a:ext>
              </a:extLst>
            </p:cNvPr>
            <p:cNvCxnSpPr/>
            <p:nvPr/>
          </p:nvCxnSpPr>
          <p:spPr>
            <a:xfrm>
              <a:off x="746760" y="5537340"/>
              <a:ext cx="23774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086783F-BF69-4AAF-A42F-37129BB76B8C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F82008-B495-4FF9-87EE-AF5CCA0CDD07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05620D1-AEE0-4C33-97E4-0C7D6ADF6832}"/>
                </a:ext>
              </a:extLst>
            </p:cNvPr>
            <p:cNvCxnSpPr/>
            <p:nvPr/>
          </p:nvCxnSpPr>
          <p:spPr>
            <a:xfrm>
              <a:off x="850392" y="48515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918FBC-5287-4C47-A814-54A55566EBA0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723D0DB-2C20-4797-9276-97574A3E16C8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898895-6DA4-491C-B2C6-7C9D19A1740B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F35C705-E6F2-492C-8888-42054D6F1CFD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CBB9D2-C718-488B-901A-BC7E2C3098FA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6B95AD-CC4A-4DCE-9B3F-CE45DC8FE767}"/>
                </a:ext>
              </a:extLst>
            </p:cNvPr>
            <p:cNvCxnSpPr/>
            <p:nvPr/>
          </p:nvCxnSpPr>
          <p:spPr>
            <a:xfrm>
              <a:off x="1943588" y="3663351"/>
              <a:ext cx="0" cy="237744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14DAE8-032E-40AB-A0DF-714CC370600E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B739205-F8D7-4576-B9CF-C46444107EC6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8D4C1C-9654-4319-AD90-1F487CE5C418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A702D3-6C94-423B-A4B8-B9FDFAA5928F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5F3C642-6B31-4B54-ADCB-8E188C957CA3}"/>
              </a:ext>
            </a:extLst>
          </p:cNvPr>
          <p:cNvSpPr txBox="1"/>
          <p:nvPr/>
        </p:nvSpPr>
        <p:spPr>
          <a:xfrm>
            <a:off x="1640457" y="3429000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05AB-6B46-4BB5-99D5-BC45C9A4B1EF}"/>
              </a:ext>
            </a:extLst>
          </p:cNvPr>
          <p:cNvSpPr txBox="1"/>
          <p:nvPr/>
        </p:nvSpPr>
        <p:spPr>
          <a:xfrm>
            <a:off x="2632752" y="5393679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3070540" y="3526808"/>
            <a:ext cx="567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Is the graph increasing or decreasing?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3060337" y="5187682"/>
            <a:ext cx="565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line that the graph get closer to, but never touch?</a:t>
            </a:r>
            <a:endParaRPr lang="en-GB" sz="2400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2971800" y="2778370"/>
            <a:ext cx="4267199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+mn-lt"/>
              </a:rPr>
              <a:t>-intercept?</a:t>
            </a:r>
            <a:endParaRPr lang="en-GB" sz="2400" dirty="0">
              <a:latin typeface="+mn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5B4425-FA33-4E23-BD85-553BB9F07832}"/>
              </a:ext>
            </a:extLst>
          </p:cNvPr>
          <p:cNvSpPr/>
          <p:nvPr/>
        </p:nvSpPr>
        <p:spPr>
          <a:xfrm>
            <a:off x="3060337" y="4336580"/>
            <a:ext cx="36599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What is the value of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82DF4-9D13-47DE-BAEE-BBC058536ECF}"/>
              </a:ext>
            </a:extLst>
          </p:cNvPr>
          <p:cNvSpPr/>
          <p:nvPr/>
        </p:nvSpPr>
        <p:spPr>
          <a:xfrm>
            <a:off x="3048923" y="3915197"/>
            <a:ext cx="18899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Decreasing.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8A5E25B-2897-4F9F-BAE0-382DF55CB704}"/>
              </a:ext>
            </a:extLst>
          </p:cNvPr>
          <p:cNvSpPr/>
          <p:nvPr/>
        </p:nvSpPr>
        <p:spPr>
          <a:xfrm>
            <a:off x="6443371" y="4345621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BFEA06-CF93-4F29-8F3F-2D779DD2BB24}"/>
              </a:ext>
            </a:extLst>
          </p:cNvPr>
          <p:cNvSpPr/>
          <p:nvPr/>
        </p:nvSpPr>
        <p:spPr>
          <a:xfrm>
            <a:off x="1789116" y="1002656"/>
            <a:ext cx="793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sz="2400" dirty="0">
                <a:latin typeface="+mn-lt"/>
              </a:rPr>
              <a:t>he independent variable 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+mn-lt"/>
              </a:rPr>
              <a:t>) is the index or power.</a:t>
            </a:r>
            <a:endParaRPr lang="en-GB" sz="2400" dirty="0">
              <a:latin typeface="+mn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9F5EF6-C099-43DA-8A50-B511030BBE76}"/>
              </a:ext>
            </a:extLst>
          </p:cNvPr>
          <p:cNvSpPr/>
          <p:nvPr/>
        </p:nvSpPr>
        <p:spPr>
          <a:xfrm>
            <a:off x="3201323" y="3158887"/>
            <a:ext cx="11752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(0, 4)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40EAFE-04D1-4D61-8406-D80E4F7679CA}"/>
              </a:ext>
            </a:extLst>
          </p:cNvPr>
          <p:cNvSpPr/>
          <p:nvPr/>
        </p:nvSpPr>
        <p:spPr>
          <a:xfrm>
            <a:off x="3049530" y="4790154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4681931" y="4742831"/>
            <a:ext cx="101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of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+mn-lt"/>
              </a:rPr>
              <a:t>?</a:t>
            </a:r>
            <a:endParaRPr lang="en-GB" sz="2400" dirty="0"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D6C-0A14-45FC-B833-A33D054A58CB}"/>
              </a:ext>
            </a:extLst>
          </p:cNvPr>
          <p:cNvSpPr/>
          <p:nvPr/>
        </p:nvSpPr>
        <p:spPr>
          <a:xfrm>
            <a:off x="5541849" y="4789857"/>
            <a:ext cx="411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3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A3EF4A-576E-45AA-8240-1C6912C0C0BB}"/>
              </a:ext>
            </a:extLst>
          </p:cNvPr>
          <p:cNvSpPr/>
          <p:nvPr/>
        </p:nvSpPr>
        <p:spPr>
          <a:xfrm>
            <a:off x="4648360" y="3934035"/>
            <a:ext cx="440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exponential Decay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E4CFC0-2FE5-4254-ABBA-DB238E038B0D}"/>
              </a:ext>
            </a:extLst>
          </p:cNvPr>
          <p:cNvSpPr/>
          <p:nvPr/>
        </p:nvSpPr>
        <p:spPr>
          <a:xfrm flipH="1">
            <a:off x="1143001" y="3756315"/>
            <a:ext cx="1617200" cy="1067506"/>
          </a:xfrm>
          <a:custGeom>
            <a:avLst/>
            <a:gdLst>
              <a:gd name="connsiteX0" fmla="*/ 0 w 1767328"/>
              <a:gd name="connsiteY0" fmla="*/ 1728907 h 1728907"/>
              <a:gd name="connsiteX1" fmla="*/ 676195 w 1767328"/>
              <a:gd name="connsiteY1" fmla="*/ 1721223 h 1728907"/>
              <a:gd name="connsiteX2" fmla="*/ 899032 w 1767328"/>
              <a:gd name="connsiteY2" fmla="*/ 1659751 h 1728907"/>
              <a:gd name="connsiteX3" fmla="*/ 1114185 w 1767328"/>
              <a:gd name="connsiteY3" fmla="*/ 1552174 h 1728907"/>
              <a:gd name="connsiteX4" fmla="*/ 1329338 w 1767328"/>
              <a:gd name="connsiteY4" fmla="*/ 1329337 h 1728907"/>
              <a:gd name="connsiteX5" fmla="*/ 1552175 w 1767328"/>
              <a:gd name="connsiteY5" fmla="*/ 891347 h 1728907"/>
              <a:gd name="connsiteX6" fmla="*/ 1767328 w 1767328"/>
              <a:gd name="connsiteY6" fmla="*/ 0 h 1728907"/>
              <a:gd name="connsiteX0" fmla="*/ 0 w 1767328"/>
              <a:gd name="connsiteY0" fmla="*/ 1755032 h 1755032"/>
              <a:gd name="connsiteX1" fmla="*/ 676195 w 1767328"/>
              <a:gd name="connsiteY1" fmla="*/ 1721223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683660 w 1767328"/>
              <a:gd name="connsiteY1" fmla="*/ 1724955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899032 w 1767328"/>
              <a:gd name="connsiteY1" fmla="*/ 1659751 h 1755032"/>
              <a:gd name="connsiteX2" fmla="*/ 1114185 w 1767328"/>
              <a:gd name="connsiteY2" fmla="*/ 1552174 h 1755032"/>
              <a:gd name="connsiteX3" fmla="*/ 1329338 w 1767328"/>
              <a:gd name="connsiteY3" fmla="*/ 1329337 h 1755032"/>
              <a:gd name="connsiteX4" fmla="*/ 1552175 w 1767328"/>
              <a:gd name="connsiteY4" fmla="*/ 891347 h 1755032"/>
              <a:gd name="connsiteX5" fmla="*/ 1767328 w 1767328"/>
              <a:gd name="connsiteY5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767328 w 1767328"/>
              <a:gd name="connsiteY6" fmla="*/ 0 h 1755032"/>
              <a:gd name="connsiteX0" fmla="*/ 0 w 1767328"/>
              <a:gd name="connsiteY0" fmla="*/ 1755032 h 1755032"/>
              <a:gd name="connsiteX1" fmla="*/ 457749 w 1767328"/>
              <a:gd name="connsiteY1" fmla="*/ 1736590 h 1755032"/>
              <a:gd name="connsiteX2" fmla="*/ 899032 w 1767328"/>
              <a:gd name="connsiteY2" fmla="*/ 1659751 h 1755032"/>
              <a:gd name="connsiteX3" fmla="*/ 1114185 w 1767328"/>
              <a:gd name="connsiteY3" fmla="*/ 1552174 h 1755032"/>
              <a:gd name="connsiteX4" fmla="*/ 1329338 w 1767328"/>
              <a:gd name="connsiteY4" fmla="*/ 1329337 h 1755032"/>
              <a:gd name="connsiteX5" fmla="*/ 1552175 w 1767328"/>
              <a:gd name="connsiteY5" fmla="*/ 891347 h 1755032"/>
              <a:gd name="connsiteX6" fmla="*/ 1669155 w 1767328"/>
              <a:gd name="connsiteY6" fmla="*/ 469323 h 1755032"/>
              <a:gd name="connsiteX7" fmla="*/ 1767328 w 1767328"/>
              <a:gd name="connsiteY7" fmla="*/ 0 h 1755032"/>
              <a:gd name="connsiteX0" fmla="*/ 0 w 1669155"/>
              <a:gd name="connsiteY0" fmla="*/ 1285709 h 1285709"/>
              <a:gd name="connsiteX1" fmla="*/ 457749 w 1669155"/>
              <a:gd name="connsiteY1" fmla="*/ 1267267 h 1285709"/>
              <a:gd name="connsiteX2" fmla="*/ 899032 w 1669155"/>
              <a:gd name="connsiteY2" fmla="*/ 1190428 h 1285709"/>
              <a:gd name="connsiteX3" fmla="*/ 1114185 w 1669155"/>
              <a:gd name="connsiteY3" fmla="*/ 1082851 h 1285709"/>
              <a:gd name="connsiteX4" fmla="*/ 1329338 w 1669155"/>
              <a:gd name="connsiteY4" fmla="*/ 860014 h 1285709"/>
              <a:gd name="connsiteX5" fmla="*/ 1552175 w 1669155"/>
              <a:gd name="connsiteY5" fmla="*/ 422024 h 1285709"/>
              <a:gd name="connsiteX6" fmla="*/ 1669155 w 1669155"/>
              <a:gd name="connsiteY6" fmla="*/ 0 h 1285709"/>
              <a:gd name="connsiteX0" fmla="*/ 0 w 1669155"/>
              <a:gd name="connsiteY0" fmla="*/ 1285709 h 1285709"/>
              <a:gd name="connsiteX1" fmla="*/ 457749 w 1669155"/>
              <a:gd name="connsiteY1" fmla="*/ 1267267 h 1285709"/>
              <a:gd name="connsiteX2" fmla="*/ 899032 w 1669155"/>
              <a:gd name="connsiteY2" fmla="*/ 1190428 h 1285709"/>
              <a:gd name="connsiteX3" fmla="*/ 1114185 w 1669155"/>
              <a:gd name="connsiteY3" fmla="*/ 1082851 h 1285709"/>
              <a:gd name="connsiteX4" fmla="*/ 1329338 w 1669155"/>
              <a:gd name="connsiteY4" fmla="*/ 860014 h 1285709"/>
              <a:gd name="connsiteX5" fmla="*/ 1552175 w 1669155"/>
              <a:gd name="connsiteY5" fmla="*/ 422024 h 1285709"/>
              <a:gd name="connsiteX6" fmla="*/ 1617200 w 1669155"/>
              <a:gd name="connsiteY6" fmla="*/ 218203 h 1285709"/>
              <a:gd name="connsiteX7" fmla="*/ 1669155 w 1669155"/>
              <a:gd name="connsiteY7" fmla="*/ 0 h 1285709"/>
              <a:gd name="connsiteX0" fmla="*/ 0 w 1617200"/>
              <a:gd name="connsiteY0" fmla="*/ 1067506 h 1067506"/>
              <a:gd name="connsiteX1" fmla="*/ 457749 w 1617200"/>
              <a:gd name="connsiteY1" fmla="*/ 1049064 h 1067506"/>
              <a:gd name="connsiteX2" fmla="*/ 899032 w 1617200"/>
              <a:gd name="connsiteY2" fmla="*/ 972225 h 1067506"/>
              <a:gd name="connsiteX3" fmla="*/ 1114185 w 1617200"/>
              <a:gd name="connsiteY3" fmla="*/ 864648 h 1067506"/>
              <a:gd name="connsiteX4" fmla="*/ 1329338 w 1617200"/>
              <a:gd name="connsiteY4" fmla="*/ 641811 h 1067506"/>
              <a:gd name="connsiteX5" fmla="*/ 1552175 w 1617200"/>
              <a:gd name="connsiteY5" fmla="*/ 203821 h 1067506"/>
              <a:gd name="connsiteX6" fmla="*/ 1617200 w 1617200"/>
              <a:gd name="connsiteY6" fmla="*/ 0 h 106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7200" h="1067506">
                <a:moveTo>
                  <a:pt x="0" y="1067506"/>
                </a:moveTo>
                <a:cubicBezTo>
                  <a:pt x="75047" y="1060078"/>
                  <a:pt x="307910" y="1064944"/>
                  <a:pt x="457749" y="1049064"/>
                </a:cubicBezTo>
                <a:cubicBezTo>
                  <a:pt x="607588" y="1033184"/>
                  <a:pt x="789626" y="1002961"/>
                  <a:pt x="899032" y="972225"/>
                </a:cubicBezTo>
                <a:cubicBezTo>
                  <a:pt x="1008438" y="941489"/>
                  <a:pt x="1042467" y="919717"/>
                  <a:pt x="1114185" y="864648"/>
                </a:cubicBezTo>
                <a:cubicBezTo>
                  <a:pt x="1185903" y="809579"/>
                  <a:pt x="1256340" y="751949"/>
                  <a:pt x="1329338" y="641811"/>
                </a:cubicBezTo>
                <a:cubicBezTo>
                  <a:pt x="1402336" y="531673"/>
                  <a:pt x="1504198" y="310789"/>
                  <a:pt x="1552175" y="203821"/>
                </a:cubicBezTo>
                <a:cubicBezTo>
                  <a:pt x="1600152" y="96853"/>
                  <a:pt x="1597703" y="70337"/>
                  <a:pt x="1617200" y="0"/>
                </a:cubicBezTo>
              </a:path>
            </a:pathLst>
          </a:cu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8">
                <a:extLst>
                  <a:ext uri="{FF2B5EF4-FFF2-40B4-BE49-F238E27FC236}">
                    <a16:creationId xmlns:a16="http://schemas.microsoft.com/office/drawing/2014/main" id="{B44BE05D-6C17-4700-A1EA-5C400F7FA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63" y="2819400"/>
                <a:ext cx="1923565" cy="6919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1" i="1" dirty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altLang="en-US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altLang="en-US" dirty="0"/>
                  <a:t>+ 3  </a:t>
                </a:r>
              </a:p>
            </p:txBody>
          </p:sp>
        </mc:Choice>
        <mc:Fallback xmlns="">
          <p:sp>
            <p:nvSpPr>
              <p:cNvPr id="72" name="Rectangle 8">
                <a:extLst>
                  <a:ext uri="{FF2B5EF4-FFF2-40B4-BE49-F238E27FC236}">
                    <a16:creationId xmlns:a16="http://schemas.microsoft.com/office/drawing/2014/main" id="{B44BE05D-6C17-4700-A1EA-5C400F7FA7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2363" y="2819400"/>
                <a:ext cx="1923565" cy="691964"/>
              </a:xfrm>
              <a:prstGeom prst="rect">
                <a:avLst/>
              </a:prstGeom>
              <a:blipFill>
                <a:blip r:embed="rId3"/>
                <a:stretch>
                  <a:fillRect l="-4050" r="-13396" b="-423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A26B78F-F951-4E1D-A1E1-FCC364FE776B}"/>
                  </a:ext>
                </a:extLst>
              </p:cNvPr>
              <p:cNvSpPr/>
              <p:nvPr/>
            </p:nvSpPr>
            <p:spPr>
              <a:xfrm>
                <a:off x="3924450" y="4708745"/>
                <a:ext cx="411873" cy="542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A26B78F-F951-4E1D-A1E1-FCC364FE77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450" y="4708745"/>
                <a:ext cx="411873" cy="542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AF44E617-E91A-4656-A842-F9F6C52747A0}"/>
              </a:ext>
            </a:extLst>
          </p:cNvPr>
          <p:cNvSpPr/>
          <p:nvPr/>
        </p:nvSpPr>
        <p:spPr>
          <a:xfrm>
            <a:off x="3048923" y="5974306"/>
            <a:ext cx="4505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The line with equation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3</a:t>
            </a:r>
            <a:endParaRPr lang="en-GB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81C8FB3-5FC1-429F-AB44-651FDE4CF471}"/>
              </a:ext>
            </a:extLst>
          </p:cNvPr>
          <p:cNvSpPr/>
          <p:nvPr/>
        </p:nvSpPr>
        <p:spPr>
          <a:xfrm>
            <a:off x="3077341" y="6347635"/>
            <a:ext cx="38944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It is called an asymptote</a:t>
            </a:r>
            <a:endParaRPr lang="en-GB" sz="2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8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0" grpId="0"/>
      <p:bldP spid="62" grpId="0"/>
      <p:bldP spid="53" grpId="0"/>
      <p:bldP spid="58" grpId="0"/>
      <p:bldP spid="64" grpId="0"/>
      <p:bldP spid="68" grpId="0"/>
      <p:bldP spid="69" grpId="0"/>
      <p:bldP spid="71" grpId="0" animBg="1"/>
      <p:bldP spid="73" grpId="0"/>
      <p:bldP spid="52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91" y="610200"/>
            <a:ext cx="8915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>
                <a:latin typeface="+mn-lt"/>
              </a:rPr>
              <a:t>Sumarising</a:t>
            </a:r>
            <a:r>
              <a:rPr lang="en-US" dirty="0">
                <a:latin typeface="+mn-lt"/>
              </a:rPr>
              <a:t>.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377949" y="1201359"/>
            <a:ext cx="7932181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general, the form of an exponential function is: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Exponential function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0AC7B1-D21B-40EB-9948-E3F9B735D793}"/>
              </a:ext>
            </a:extLst>
          </p:cNvPr>
          <p:cNvSpPr/>
          <p:nvPr/>
        </p:nvSpPr>
        <p:spPr>
          <a:xfrm>
            <a:off x="1754975" y="1807145"/>
            <a:ext cx="5870462" cy="38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f</a:t>
            </a:r>
            <a:r>
              <a:rPr lang="en-US" sz="2400" dirty="0">
                <a:cs typeface="Times New Roman" panose="02020603050405020304" pitchFamily="18" charset="0"/>
              </a:rPr>
              <a:t>(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cs typeface="Times New Roman" panose="02020603050405020304" pitchFamily="18" charset="0"/>
              </a:rPr>
              <a:t>ka</a:t>
            </a:r>
            <a:r>
              <a:rPr 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0, </a:t>
            </a:r>
            <a:r>
              <a:rPr lang="en-US" i="1" dirty="0">
                <a:cs typeface="Times New Roman" panose="02020603050405020304" pitchFamily="18" charset="0"/>
              </a:rPr>
              <a:t>a ≠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i="1" dirty="0">
                <a:cs typeface="Times New Roman" panose="02020603050405020304" pitchFamily="18" charset="0"/>
              </a:rPr>
              <a:t> k ≠ </a:t>
            </a:r>
            <a:r>
              <a:rPr lang="en-US" dirty="0">
                <a:cs typeface="Times New Roman" panose="02020603050405020304" pitchFamily="18" charset="0"/>
              </a:rPr>
              <a:t>0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 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A2241D-4530-4DCA-8022-A29A35334A52}"/>
              </a:ext>
            </a:extLst>
          </p:cNvPr>
          <p:cNvSpPr/>
          <p:nvPr/>
        </p:nvSpPr>
        <p:spPr>
          <a:xfrm>
            <a:off x="993548" y="2868658"/>
            <a:ext cx="7563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 </a:t>
            </a:r>
            <a:r>
              <a:rPr lang="en-US" i="1" dirty="0">
                <a:cs typeface="Times New Roman" panose="02020603050405020304" pitchFamily="18" charset="0"/>
              </a:rPr>
              <a:t>a &gt;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 the graph is increasing so, it is exponential growth</a:t>
            </a:r>
            <a:endParaRPr lang="en-GB" sz="2400" dirty="0">
              <a:latin typeface="+mn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FD2853-8B42-49F4-9E13-FE4BBBC6A690}"/>
              </a:ext>
            </a:extLst>
          </p:cNvPr>
          <p:cNvSpPr/>
          <p:nvPr/>
        </p:nvSpPr>
        <p:spPr>
          <a:xfrm>
            <a:off x="1049219" y="5407381"/>
            <a:ext cx="7537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equation of the horizontal asymptote is </a:t>
            </a:r>
            <a:r>
              <a:rPr lang="en-US" sz="2400" i="1" dirty="0">
                <a:cs typeface="Times New Roman" panose="02020603050405020304" pitchFamily="18" charset="0"/>
              </a:rPr>
              <a:t>y = c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B789F-1E55-4AF8-BD8E-E07DA71D5305}"/>
              </a:ext>
            </a:extLst>
          </p:cNvPr>
          <p:cNvSpPr/>
          <p:nvPr/>
        </p:nvSpPr>
        <p:spPr>
          <a:xfrm>
            <a:off x="950796" y="2355324"/>
            <a:ext cx="72424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parameter </a:t>
            </a:r>
            <a:r>
              <a:rPr lang="en-US" sz="2400" i="1" dirty="0"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+mn-lt"/>
              </a:rPr>
              <a:t> is the vertical stretch factor</a:t>
            </a:r>
            <a:endParaRPr lang="en-GB" sz="2400" dirty="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826261-0890-4267-82E8-719D23D2332E}"/>
              </a:ext>
            </a:extLst>
          </p:cNvPr>
          <p:cNvSpPr/>
          <p:nvPr/>
        </p:nvSpPr>
        <p:spPr>
          <a:xfrm>
            <a:off x="1015108" y="4603601"/>
            <a:ext cx="79002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parameter </a:t>
            </a:r>
            <a:r>
              <a:rPr lang="en-US" sz="2400" i="1" dirty="0">
                <a:cs typeface="Times New Roman" panose="02020603050405020304" pitchFamily="18" charset="0"/>
              </a:rPr>
              <a:t>c</a:t>
            </a:r>
            <a:r>
              <a:rPr lang="en-US" dirty="0">
                <a:latin typeface="+mn-lt"/>
              </a:rPr>
              <a:t> is the vertical translation of the graph.</a:t>
            </a:r>
            <a:r>
              <a:rPr lang="en-US" sz="2400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5678C8A-EBAE-4B9F-BF50-B12AC54F4A33}"/>
              </a:ext>
            </a:extLst>
          </p:cNvPr>
          <p:cNvSpPr/>
          <p:nvPr/>
        </p:nvSpPr>
        <p:spPr>
          <a:xfrm>
            <a:off x="993548" y="3772604"/>
            <a:ext cx="8059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 </a:t>
            </a:r>
            <a:r>
              <a:rPr lang="en-US" sz="2400" dirty="0">
                <a:cs typeface="Times New Roman" panose="02020603050405020304" pitchFamily="18" charset="0"/>
              </a:rPr>
              <a:t>0 &lt; </a:t>
            </a:r>
            <a:r>
              <a:rPr lang="en-US" i="1" dirty="0">
                <a:cs typeface="Times New Roman" panose="02020603050405020304" pitchFamily="18" charset="0"/>
              </a:rPr>
              <a:t>a &lt; </a:t>
            </a:r>
            <a:r>
              <a:rPr lang="en-US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 the graph is decreasing so, it is exponential decay</a:t>
            </a:r>
            <a:endParaRPr lang="en-GB" sz="2400" dirty="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D77332-C6D4-4331-B3AC-42A1F2C9E90B}"/>
              </a:ext>
            </a:extLst>
          </p:cNvPr>
          <p:cNvSpPr/>
          <p:nvPr/>
        </p:nvSpPr>
        <p:spPr>
          <a:xfrm>
            <a:off x="1019374" y="5955778"/>
            <a:ext cx="7537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</a:rPr>
              <a:t>-</a:t>
            </a:r>
            <a:r>
              <a:rPr lang="en-US" sz="2400" dirty="0">
                <a:latin typeface="+mn-lt"/>
              </a:rPr>
              <a:t>intercept is the point </a:t>
            </a:r>
            <a:r>
              <a:rPr lang="en-US" sz="2400" dirty="0">
                <a:cs typeface="Times New Roman" panose="02020603050405020304" pitchFamily="18" charset="0"/>
              </a:rPr>
              <a:t>(0, </a:t>
            </a:r>
            <a:r>
              <a:rPr lang="en-US" sz="2400" i="1" dirty="0">
                <a:cs typeface="Times New Roman" panose="02020603050405020304" pitchFamily="18" charset="0"/>
              </a:rPr>
              <a:t>k + c</a:t>
            </a:r>
            <a:r>
              <a:rPr lang="en-US" sz="2400" dirty="0">
                <a:cs typeface="Times New Roman" panose="02020603050405020304" pitchFamily="18" charset="0"/>
              </a:rPr>
              <a:t>)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9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64" grpId="0"/>
      <p:bldP spid="61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C66348C-1101-4887-BDB6-1F3B7A2C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9" y="610200"/>
            <a:ext cx="86874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You need to be careful when copying the graph from your GDC onto paper</a:t>
            </a:r>
            <a:r>
              <a:rPr lang="en-US" dirty="0">
                <a:latin typeface="+mn-lt"/>
              </a:rPr>
              <a:t>. 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735D63B-6B55-4837-8EE2-CEFC57515A7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83560"/>
            <a:ext cx="9283699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Sketching the graph of an exponential function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1E17924-1942-4337-B05A-F0A16F476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21" y="1598348"/>
            <a:ext cx="2889280" cy="50323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latin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</a:rPr>
              <a:t>)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4(25)</a:t>
            </a:r>
            <a:r>
              <a:rPr lang="en-GB" altLang="en-US" baseline="30000" dirty="0">
                <a:latin typeface="Times New Roman" panose="02020603050405020304" pitchFamily="18" charset="0"/>
              </a:rPr>
              <a:t>0.18</a:t>
            </a:r>
            <a:r>
              <a:rPr lang="en-GB" altLang="en-US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37287C-43F0-4025-AA59-51BD6204CC17}"/>
              </a:ext>
            </a:extLst>
          </p:cNvPr>
          <p:cNvSpPr/>
          <p:nvPr/>
        </p:nvSpPr>
        <p:spPr>
          <a:xfrm>
            <a:off x="228280" y="1679040"/>
            <a:ext cx="32238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Sketch the graph of 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1FDCBFC8-BA78-45B4-A132-A5B97553E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87" y="2049755"/>
            <a:ext cx="1323628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≤ </a:t>
            </a:r>
            <a:r>
              <a:rPr lang="en-GB" altLang="en-US" b="0" i="1" dirty="0">
                <a:latin typeface="Times New Roman" panose="02020603050405020304" pitchFamily="18" charset="0"/>
              </a:rPr>
              <a:t>x </a:t>
            </a:r>
            <a:r>
              <a:rPr lang="en-GB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3</a:t>
            </a:r>
            <a:endParaRPr lang="en-GB" altLang="en-US" b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974CD7-3353-47D0-9B82-A8824A04CAD9}"/>
              </a:ext>
            </a:extLst>
          </p:cNvPr>
          <p:cNvCxnSpPr/>
          <p:nvPr/>
        </p:nvCxnSpPr>
        <p:spPr>
          <a:xfrm>
            <a:off x="3015705" y="5331257"/>
            <a:ext cx="2414016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2ACA07-8337-4AC9-8CD2-676E55902CA3}"/>
              </a:ext>
            </a:extLst>
          </p:cNvPr>
          <p:cNvCxnSpPr/>
          <p:nvPr/>
        </p:nvCxnSpPr>
        <p:spPr>
          <a:xfrm>
            <a:off x="4203877" y="297205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3B3EC7D-0E9D-4C29-8339-9B0A7E5A89DF}"/>
              </a:ext>
            </a:extLst>
          </p:cNvPr>
          <p:cNvSpPr/>
          <p:nvPr/>
        </p:nvSpPr>
        <p:spPr>
          <a:xfrm>
            <a:off x="5593236" y="2049755"/>
            <a:ext cx="3413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Draw your axes and label them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D9D9588D-7220-46AB-BE26-C433D04C2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468" y="5260409"/>
            <a:ext cx="486150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˗</a:t>
            </a:r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altLang="en-US" sz="1800" b="0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7F204022-90CE-4648-ABED-8218BF535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715" y="5187875"/>
            <a:ext cx="460382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altLang="en-US" sz="1800" b="0" dirty="0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D9DF247F-0714-4BA4-B5F8-CC0607F54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777" y="5154865"/>
            <a:ext cx="486150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sz="1800" b="0" dirty="0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6C61C22B-7909-4E86-9E92-4D7536FF0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4688" y="2937477"/>
            <a:ext cx="460382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GB" altLang="en-US" sz="1800" b="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7C1892-FC46-4894-9B8C-99BB4BCC2A9A}"/>
              </a:ext>
            </a:extLst>
          </p:cNvPr>
          <p:cNvSpPr/>
          <p:nvPr/>
        </p:nvSpPr>
        <p:spPr>
          <a:xfrm>
            <a:off x="5593236" y="2840549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sure that any </a:t>
            </a:r>
            <a:r>
              <a:rPr lang="en-US" sz="2400" i="1" dirty="0">
                <a:cs typeface="Times New Roman" panose="02020603050405020304" pitchFamily="18" charset="0"/>
              </a:rPr>
              <a:t>x-</a:t>
            </a:r>
            <a:r>
              <a:rPr lang="en-US" sz="2400" dirty="0">
                <a:latin typeface="+mn-lt"/>
              </a:rPr>
              <a:t> and </a:t>
            </a:r>
            <a:r>
              <a:rPr lang="en-US" sz="2400" i="1" dirty="0">
                <a:cs typeface="Times New Roman" panose="02020603050405020304" pitchFamily="18" charset="0"/>
              </a:rPr>
              <a:t>y-</a:t>
            </a:r>
            <a:r>
              <a:rPr lang="en-US" sz="2400" dirty="0">
                <a:latin typeface="+mn-lt"/>
              </a:rPr>
              <a:t>intercepts are in the correct place.</a:t>
            </a:r>
            <a:endParaRPr lang="en-GB" sz="2400" dirty="0">
              <a:latin typeface="+mn-lt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0A100F-3F59-454A-822D-8A91579396C4}"/>
              </a:ext>
            </a:extLst>
          </p:cNvPr>
          <p:cNvSpPr/>
          <p:nvPr/>
        </p:nvSpPr>
        <p:spPr>
          <a:xfrm>
            <a:off x="4176168" y="4786448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111D912-FDA6-4FC6-86CB-82789C6EAC8A}"/>
              </a:ext>
            </a:extLst>
          </p:cNvPr>
          <p:cNvSpPr/>
          <p:nvPr/>
        </p:nvSpPr>
        <p:spPr>
          <a:xfrm>
            <a:off x="3101607" y="505915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3223EF-941D-4EDB-A773-A65492060052}"/>
              </a:ext>
            </a:extLst>
          </p:cNvPr>
          <p:cNvSpPr/>
          <p:nvPr/>
        </p:nvSpPr>
        <p:spPr>
          <a:xfrm>
            <a:off x="5207261" y="3169967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43A04-244F-4DE5-9E41-1B7FAB713F80}"/>
              </a:ext>
            </a:extLst>
          </p:cNvPr>
          <p:cNvSpPr/>
          <p:nvPr/>
        </p:nvSpPr>
        <p:spPr>
          <a:xfrm>
            <a:off x="5596384" y="3979683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Determine the position of any asymptote.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15FF7A6B-F9AA-47FD-8E12-3A6A0B0A8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852" y="4563432"/>
            <a:ext cx="808395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(0, 6)</a:t>
            </a:r>
            <a:endParaRPr lang="en-GB" altLang="en-US" sz="1800" b="0" dirty="0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AFE63636-53CF-406B-ACDD-67B6BE1FB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332" y="4619927"/>
            <a:ext cx="1138241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(˗3, 2.70)</a:t>
            </a:r>
            <a:endParaRPr lang="en-GB" altLang="en-US" sz="1800" b="0" dirty="0"/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0F23D48B-5495-4FCD-ABF5-9F0CED9B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0099" y="4729110"/>
            <a:ext cx="836043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altLang="en-US" sz="18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EE425C7-88E0-42FB-B940-05162E357A12}"/>
              </a:ext>
            </a:extLst>
          </p:cNvPr>
          <p:cNvSpPr txBox="1"/>
          <p:nvPr/>
        </p:nvSpPr>
        <p:spPr>
          <a:xfrm>
            <a:off x="3986599" y="2593224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5564AF0-AEC3-4EED-8055-AB62184C2717}"/>
              </a:ext>
            </a:extLst>
          </p:cNvPr>
          <p:cNvSpPr txBox="1"/>
          <p:nvPr/>
        </p:nvSpPr>
        <p:spPr>
          <a:xfrm>
            <a:off x="5265660" y="4924033"/>
            <a:ext cx="34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231D1E4-98CB-4D64-89CC-369F35A13901}"/>
              </a:ext>
            </a:extLst>
          </p:cNvPr>
          <p:cNvCxnSpPr/>
          <p:nvPr/>
        </p:nvCxnSpPr>
        <p:spPr>
          <a:xfrm>
            <a:off x="3033168" y="5140216"/>
            <a:ext cx="2414016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C174CF47-2C03-4374-9ADE-88B4F4725D55}"/>
              </a:ext>
            </a:extLst>
          </p:cNvPr>
          <p:cNvSpPr/>
          <p:nvPr/>
        </p:nvSpPr>
        <p:spPr>
          <a:xfrm>
            <a:off x="5601474" y="5180012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Plot the s</a:t>
            </a:r>
            <a:r>
              <a:rPr lang="en-US" sz="2400" dirty="0">
                <a:latin typeface="+mn-lt"/>
              </a:rPr>
              <a:t>tarting and ending points based on the given domain</a:t>
            </a:r>
            <a:endParaRPr lang="en-GB" sz="2400" dirty="0">
              <a:latin typeface="+mn-lt"/>
            </a:endParaRPr>
          </a:p>
        </p:txBody>
      </p:sp>
      <p:sp>
        <p:nvSpPr>
          <p:cNvPr id="37" name="Rectangle 8">
            <a:extLst>
              <a:ext uri="{FF2B5EF4-FFF2-40B4-BE49-F238E27FC236}">
                <a16:creationId xmlns:a16="http://schemas.microsoft.com/office/drawing/2014/main" id="{1449645E-BD3E-4AC1-83FB-5E6A125E7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665" y="2925763"/>
            <a:ext cx="1138241" cy="503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(3, 24.75)</a:t>
            </a:r>
            <a:endParaRPr lang="en-GB" altLang="en-US" sz="1800" b="0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E2CA678-20ED-45BA-A898-9D7E431A913A}"/>
              </a:ext>
            </a:extLst>
          </p:cNvPr>
          <p:cNvSpPr/>
          <p:nvPr/>
        </p:nvSpPr>
        <p:spPr>
          <a:xfrm>
            <a:off x="3113903" y="3213557"/>
            <a:ext cx="2129595" cy="1880103"/>
          </a:xfrm>
          <a:custGeom>
            <a:avLst/>
            <a:gdLst>
              <a:gd name="connsiteX0" fmla="*/ 0 w 2125362"/>
              <a:gd name="connsiteY0" fmla="*/ 1754660 h 1762269"/>
              <a:gd name="connsiteX1" fmla="*/ 1112108 w 2125362"/>
              <a:gd name="connsiteY1" fmla="*/ 1495168 h 1762269"/>
              <a:gd name="connsiteX2" fmla="*/ 2125362 w 2125362"/>
              <a:gd name="connsiteY2" fmla="*/ 0 h 1762269"/>
              <a:gd name="connsiteX0" fmla="*/ 0 w 2129595"/>
              <a:gd name="connsiteY0" fmla="*/ 1877426 h 1885035"/>
              <a:gd name="connsiteX1" fmla="*/ 1112108 w 2129595"/>
              <a:gd name="connsiteY1" fmla="*/ 1617934 h 1885035"/>
              <a:gd name="connsiteX2" fmla="*/ 2129595 w 2129595"/>
              <a:gd name="connsiteY2" fmla="*/ 0 h 1885035"/>
              <a:gd name="connsiteX0" fmla="*/ 0 w 2129595"/>
              <a:gd name="connsiteY0" fmla="*/ 1877426 h 1882710"/>
              <a:gd name="connsiteX1" fmla="*/ 1099408 w 2129595"/>
              <a:gd name="connsiteY1" fmla="*/ 1596767 h 1882710"/>
              <a:gd name="connsiteX2" fmla="*/ 2129595 w 2129595"/>
              <a:gd name="connsiteY2" fmla="*/ 0 h 1882710"/>
              <a:gd name="connsiteX0" fmla="*/ 0 w 2129595"/>
              <a:gd name="connsiteY0" fmla="*/ 1877426 h 1882710"/>
              <a:gd name="connsiteX1" fmla="*/ 1099408 w 2129595"/>
              <a:gd name="connsiteY1" fmla="*/ 1596767 h 1882710"/>
              <a:gd name="connsiteX2" fmla="*/ 1847564 w 2129595"/>
              <a:gd name="connsiteY2" fmla="*/ 770009 h 1882710"/>
              <a:gd name="connsiteX3" fmla="*/ 2129595 w 2129595"/>
              <a:gd name="connsiteY3" fmla="*/ 0 h 1882710"/>
              <a:gd name="connsiteX0" fmla="*/ 0 w 2129595"/>
              <a:gd name="connsiteY0" fmla="*/ 1877426 h 1882710"/>
              <a:gd name="connsiteX1" fmla="*/ 1099408 w 2129595"/>
              <a:gd name="connsiteY1" fmla="*/ 1596767 h 1882710"/>
              <a:gd name="connsiteX2" fmla="*/ 1517364 w 2129595"/>
              <a:gd name="connsiteY2" fmla="*/ 1261075 h 1882710"/>
              <a:gd name="connsiteX3" fmla="*/ 1847564 w 2129595"/>
              <a:gd name="connsiteY3" fmla="*/ 770009 h 1882710"/>
              <a:gd name="connsiteX4" fmla="*/ 2129595 w 2129595"/>
              <a:gd name="connsiteY4" fmla="*/ 0 h 1882710"/>
              <a:gd name="connsiteX0" fmla="*/ 0 w 2129595"/>
              <a:gd name="connsiteY0" fmla="*/ 1877426 h 1880103"/>
              <a:gd name="connsiteX1" fmla="*/ 1099408 w 2129595"/>
              <a:gd name="connsiteY1" fmla="*/ 1596767 h 1880103"/>
              <a:gd name="connsiteX2" fmla="*/ 1517364 w 2129595"/>
              <a:gd name="connsiteY2" fmla="*/ 1261075 h 1880103"/>
              <a:gd name="connsiteX3" fmla="*/ 1847564 w 2129595"/>
              <a:gd name="connsiteY3" fmla="*/ 770009 h 1880103"/>
              <a:gd name="connsiteX4" fmla="*/ 2129595 w 2129595"/>
              <a:gd name="connsiteY4" fmla="*/ 0 h 1880103"/>
              <a:gd name="connsiteX0" fmla="*/ 0 w 2129595"/>
              <a:gd name="connsiteY0" fmla="*/ 1877426 h 1880103"/>
              <a:gd name="connsiteX1" fmla="*/ 1099408 w 2129595"/>
              <a:gd name="connsiteY1" fmla="*/ 1596767 h 1880103"/>
              <a:gd name="connsiteX2" fmla="*/ 1517364 w 2129595"/>
              <a:gd name="connsiteY2" fmla="*/ 1261075 h 1880103"/>
              <a:gd name="connsiteX3" fmla="*/ 1847564 w 2129595"/>
              <a:gd name="connsiteY3" fmla="*/ 770009 h 1880103"/>
              <a:gd name="connsiteX4" fmla="*/ 2129595 w 2129595"/>
              <a:gd name="connsiteY4" fmla="*/ 0 h 1880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9595" h="1880103">
                <a:moveTo>
                  <a:pt x="0" y="1877426"/>
                </a:moveTo>
                <a:cubicBezTo>
                  <a:pt x="378940" y="1893901"/>
                  <a:pt x="690148" y="1838410"/>
                  <a:pt x="1099408" y="1596767"/>
                </a:cubicBezTo>
                <a:cubicBezTo>
                  <a:pt x="1339602" y="1465115"/>
                  <a:pt x="1392671" y="1398868"/>
                  <a:pt x="1517364" y="1261075"/>
                </a:cubicBezTo>
                <a:cubicBezTo>
                  <a:pt x="1642057" y="1123282"/>
                  <a:pt x="1745526" y="972427"/>
                  <a:pt x="1847564" y="770009"/>
                </a:cubicBezTo>
                <a:cubicBezTo>
                  <a:pt x="2019262" y="503881"/>
                  <a:pt x="2080473" y="88824"/>
                  <a:pt x="2129595" y="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845052-06AF-409D-88B5-703571345A9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907" y="2184011"/>
            <a:ext cx="1872338" cy="42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1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4996</TotalTime>
  <Words>3325</Words>
  <Application>Microsoft Office PowerPoint</Application>
  <PresentationFormat>On-screen Show (4:3)</PresentationFormat>
  <Paragraphs>778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Cambria Math</vt:lpstr>
      <vt:lpstr>Comic Sans MS</vt:lpstr>
      <vt:lpstr>Times New Roman</vt:lpstr>
      <vt:lpstr>Wingdings 2</vt:lpstr>
      <vt:lpstr>Theme1</vt:lpstr>
      <vt:lpstr>Exponential growth and decay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133</cp:revision>
  <dcterms:created xsi:type="dcterms:W3CDTF">2021-06-15T19:01:56Z</dcterms:created>
  <dcterms:modified xsi:type="dcterms:W3CDTF">2023-08-11T09:55:38Z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