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07" r:id="rId2"/>
    <p:sldId id="308" r:id="rId3"/>
    <p:sldId id="309" r:id="rId4"/>
    <p:sldId id="269" r:id="rId5"/>
    <p:sldId id="258" r:id="rId6"/>
    <p:sldId id="316" r:id="rId7"/>
    <p:sldId id="262" r:id="rId8"/>
    <p:sldId id="270" r:id="rId9"/>
    <p:sldId id="32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CC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74537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91520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7396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04344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6042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37222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2688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2AE4321-5BF0-454D-A4E6-3AC19A79B7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97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EDFE79FB-96D1-4433-B55F-07EC84BB74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66F57C1D-F8D8-49BC-A10F-1D3E36C842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28BFCDFB-EFD5-40BA-B46C-D265C173BF3C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07B594F5-4BE4-4C52-8D65-2501B4522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7C78E1F-7722-4494-9092-2305484121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4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77DAA1A9-8FDA-44F6-95DF-FBD77DC53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0A0C83D-2ABD-4AF5-A211-5BB8428D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B74DB9BC-FA29-45A4-851D-1508C042BC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D684ECA-42A7-40B1-8A21-688A49ABE2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62AFCE12-5ABA-4FE5-AB60-22E21D7A0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10E2E98-716B-4DDB-93DF-9096EBBDD0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AED9E35-6C08-4696-B4DD-D77AF04015D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5B2E0-EEBA-4069-8A19-26B9CC2D9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Point-gradient form of the equation of a straight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4B8B0-811F-4101-9222-7EA96BDB3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7060809" cy="1600200"/>
          </a:xfrm>
        </p:spPr>
        <p:txBody>
          <a:bodyPr>
            <a:normAutofit fontScale="85000" lnSpcReduction="10000"/>
          </a:bodyPr>
          <a:lstStyle/>
          <a:p>
            <a:pPr marL="463550" indent="-463550"/>
            <a:r>
              <a:rPr lang="en-US" dirty="0"/>
              <a:t>LO: To write down the equation of a straight line in given any point lying on the line and the gradient.</a:t>
            </a:r>
          </a:p>
          <a:p>
            <a:pPr marL="463550" indent="-463550"/>
            <a:r>
              <a:rPr lang="en-US" dirty="0"/>
              <a:t>	 To write down the equation of a straight line in given any two points lying on the line.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3ED18A0-DCF1-4BAC-9821-5398513B267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558BD1E-A4E0-421B-8A17-ADFB0C567E1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ADBDF6-D0D3-4D56-7105-8E7F8C29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7373-6973-45B0-9BA6-85ADE4CD355C}" type="datetime3">
              <a:rPr lang="en-US" smtClean="0"/>
              <a:t>11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7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1138"/>
            <a:ext cx="8229600" cy="420687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8955" y="1013827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coordinates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+mn-lt"/>
              </a:rPr>
              <a:t> of any point on a line are linked by an equation,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equation of the line</a:t>
            </a:r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508830" y="3030051"/>
            <a:ext cx="8299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a point Q lies on a line L then the coordinates of Q satisfy the equation of L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22002" y="4470211"/>
            <a:ext cx="8424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the coordinates of any point Q satisfy the equation of a line L, then the point Q lies on L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905" y="2319263"/>
            <a:ext cx="2736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means that:</a:t>
            </a:r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A2F58848-97B4-469E-BC0D-617E29C0750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9F40B1B9-CA6B-4716-9263-BBBAA663CEF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8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1775"/>
            <a:ext cx="8229600" cy="420688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1460881" y="1379010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Gradient-intercept form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97679" y="726299"/>
            <a:ext cx="828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line can be written in different forms: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460881" y="221090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D674DBDB-6785-4F87-8E18-9257FFB2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82" y="3042802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Point-gradient form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A15A72C5-ECA9-4645-8ABD-98C0ACABF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76" y="3957669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A straight line can be defined by: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DD45B886-1901-43CA-AF74-750359264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101" y="4980611"/>
            <a:ext cx="7407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one point on the line and the gradient of the line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5E1F2029-D426-4896-A607-56057A71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5556675"/>
            <a:ext cx="3520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two points on the line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1D75D8F-E20C-43D8-8A9C-D96CC043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4475761"/>
            <a:ext cx="679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the y-intercept and the gradient of the line</a:t>
            </a: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DBCACFAD-8708-4CBD-B9A9-3671CAB9FE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62AC2980-7DF3-4313-8FF8-FB069043D41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8" grpId="0"/>
      <p:bldP spid="19" grpId="0"/>
      <p:bldP spid="12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6">
            <a:extLst>
              <a:ext uri="{FF2B5EF4-FFF2-40B4-BE49-F238E27FC236}">
                <a16:creationId xmlns:a16="http://schemas.microsoft.com/office/drawing/2014/main" id="{6204DFF1-141D-44B7-BBB7-E9ED74C97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4" y="2324160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             </a:t>
            </a:r>
            <a:r>
              <a:rPr lang="en-GB" sz="2400" dirty="0">
                <a:latin typeface="+mn-lt"/>
              </a:rPr>
              <a:t>                          we can write the equation of the gradient using a general point on the line (P</a:t>
            </a:r>
            <a:r>
              <a:rPr lang="en-GB" sz="2400" baseline="-25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). 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7B5D4519-2185-415E-896D-1E5191163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5" y="1981011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                               </a:t>
            </a:r>
            <a:r>
              <a:rPr lang="en-GB" sz="2400" dirty="0">
                <a:solidFill>
                  <a:srgbClr val="FF6600"/>
                </a:solidFill>
                <a:latin typeface="+mn-lt"/>
              </a:rPr>
              <a:t>        </a:t>
            </a:r>
            <a:r>
              <a:rPr lang="en-GB" sz="2400" dirty="0">
                <a:latin typeface="+mn-lt"/>
              </a:rPr>
              <a:t> (P</a:t>
            </a:r>
            <a:r>
              <a:rPr lang="en-GB" sz="2400" baseline="-25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) and we are also given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gradient</a:t>
            </a:r>
            <a:r>
              <a:rPr lang="en-GB" sz="2400" dirty="0">
                <a:latin typeface="+mn-lt"/>
              </a:rPr>
              <a:t> (m) of the line, 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23057" y="1986805"/>
            <a:ext cx="3812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we are given </a:t>
            </a:r>
            <a:r>
              <a:rPr lang="en-GB" dirty="0">
                <a:latin typeface="+mn-lt"/>
              </a:rPr>
              <a:t>any </a:t>
            </a:r>
            <a:r>
              <a:rPr lang="en-GB" b="1" dirty="0">
                <a:solidFill>
                  <a:srgbClr val="FF6600"/>
                </a:solidFill>
                <a:latin typeface="+mn-lt"/>
              </a:rPr>
              <a:t>point</a:t>
            </a:r>
            <a:endParaRPr lang="en-GB"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2736531" y="4966044"/>
            <a:ext cx="39948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i="1" dirty="0"/>
              <a:t>y – y</a:t>
            </a:r>
            <a:r>
              <a:rPr lang="en-GB" sz="3600" b="1" i="1" baseline="-25000" dirty="0"/>
              <a:t>1</a:t>
            </a:r>
            <a:r>
              <a:rPr lang="en-GB" sz="3600" b="1" dirty="0"/>
              <a:t> = </a:t>
            </a:r>
            <a:r>
              <a:rPr lang="en-GB" sz="3600" b="1" i="1" dirty="0"/>
              <a:t>m</a:t>
            </a:r>
            <a:r>
              <a:rPr lang="en-GB" sz="3600" b="1" dirty="0"/>
              <a:t>(</a:t>
            </a:r>
            <a:r>
              <a:rPr lang="en-GB" sz="3600" b="1" i="1" dirty="0"/>
              <a:t>x</a:t>
            </a:r>
            <a:r>
              <a:rPr lang="en-GB" sz="3600" b="1" dirty="0"/>
              <a:t> </a:t>
            </a:r>
            <a:r>
              <a:rPr lang="en-GB" sz="3600" b="1" dirty="0">
                <a:cs typeface="Times New Roman" panose="02020603050405020304" pitchFamily="18" charset="0"/>
              </a:rPr>
              <a:t>– </a:t>
            </a:r>
            <a:r>
              <a:rPr lang="en-GB" sz="3600" b="1" i="1" dirty="0"/>
              <a:t>x</a:t>
            </a:r>
            <a:r>
              <a:rPr lang="en-GB" sz="3600" b="1" i="1" baseline="-25000" dirty="0"/>
              <a:t>1</a:t>
            </a:r>
            <a:r>
              <a:rPr lang="en-GB" sz="3600" b="1" dirty="0"/>
              <a:t>)</a:t>
            </a:r>
            <a:endParaRPr lang="en-GB" sz="3600" b="1" baseline="-250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0825" y="1140203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+mn-lt"/>
              </a:rPr>
              <a:t>Finding the equation of a line given a point on the line and the gradient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3175" y="5623549"/>
            <a:ext cx="71495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is the equation of the straight line in the point-gradient form.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771425B7-3457-4E33-B363-FBB83E0D620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33694B8D-4148-416F-B982-1C4F684A041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8E641D17-1D40-4FDE-9D4B-2128CCF3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182" y="3374104"/>
            <a:ext cx="1324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/>
              <a:t>(</a:t>
            </a:r>
            <a:r>
              <a:rPr lang="en-GB" b="1" i="1" dirty="0"/>
              <a:t>x</a:t>
            </a:r>
            <a:r>
              <a:rPr lang="en-GB" b="1" i="1" baseline="-25000" dirty="0"/>
              <a:t>1</a:t>
            </a:r>
            <a:r>
              <a:rPr lang="en-GB" b="1" dirty="0">
                <a:cs typeface="Times New Roman" panose="02020603050405020304" pitchFamily="18" charset="0"/>
              </a:rPr>
              <a:t>, </a:t>
            </a:r>
            <a:r>
              <a:rPr lang="en-GB" b="1" i="1" dirty="0"/>
              <a:t>y</a:t>
            </a:r>
            <a:r>
              <a:rPr lang="en-GB" b="1" i="1" baseline="-25000" dirty="0"/>
              <a:t>1</a:t>
            </a:r>
            <a:r>
              <a:rPr lang="en-GB" b="1" dirty="0"/>
              <a:t>)</a:t>
            </a:r>
            <a:endParaRPr lang="en-GB" b="1" baseline="-25000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9501EE2-08EB-4684-9A56-6940287D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164" y="3859751"/>
            <a:ext cx="663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m</a:t>
            </a:r>
            <a:endParaRPr lang="en-GB" b="1" baseline="-25000" dirty="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3012CAAF-D04B-46DF-9BEC-6083FEB23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638" y="3659327"/>
            <a:ext cx="820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m =</a:t>
            </a:r>
            <a:endParaRPr lang="en-GB" b="1" baseline="-25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A32C27-9082-4694-BC75-EBE28D115EBE}"/>
              </a:ext>
            </a:extLst>
          </p:cNvPr>
          <p:cNvSpPr/>
          <p:nvPr/>
        </p:nvSpPr>
        <p:spPr>
          <a:xfrm>
            <a:off x="2578636" y="3187134"/>
            <a:ext cx="4310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The equation of the gradient is: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DD068388-4484-4850-9283-165528352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482" y="3395261"/>
            <a:ext cx="880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– </a:t>
            </a:r>
            <a:r>
              <a:rPr lang="en-GB" b="1" i="1" dirty="0"/>
              <a:t>y</a:t>
            </a:r>
            <a:r>
              <a:rPr lang="en-GB" b="1" i="1" baseline="-25000" dirty="0"/>
              <a:t>1</a:t>
            </a:r>
            <a:endParaRPr lang="en-GB" b="1" baseline="-25000" dirty="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1520A44-7966-432C-8AD8-8A6BDE6AF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903" y="3826790"/>
            <a:ext cx="91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– </a:t>
            </a:r>
            <a:r>
              <a:rPr lang="en-GB" b="1" i="1" dirty="0"/>
              <a:t>x</a:t>
            </a:r>
            <a:r>
              <a:rPr lang="en-GB" b="1" i="1" baseline="-25000" dirty="0"/>
              <a:t>1</a:t>
            </a:r>
            <a:endParaRPr lang="en-GB" b="1" baseline="-25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E6C355-A93B-49F4-A3F8-E1D985ACE964}"/>
              </a:ext>
            </a:extLst>
          </p:cNvPr>
          <p:cNvCxnSpPr/>
          <p:nvPr/>
        </p:nvCxnSpPr>
        <p:spPr>
          <a:xfrm>
            <a:off x="4126276" y="3890159"/>
            <a:ext cx="914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9">
            <a:extLst>
              <a:ext uri="{FF2B5EF4-FFF2-40B4-BE49-F238E27FC236}">
                <a16:creationId xmlns:a16="http://schemas.microsoft.com/office/drawing/2014/main" id="{EFC59380-405E-42DA-8AFC-7CC02667A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244" y="4250694"/>
            <a:ext cx="1324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/>
              <a:t>(</a:t>
            </a:r>
            <a:r>
              <a:rPr lang="en-GB" b="1" i="1" dirty="0"/>
              <a:t>x</a:t>
            </a:r>
            <a:r>
              <a:rPr lang="en-GB" b="1" dirty="0"/>
              <a:t>, </a:t>
            </a:r>
            <a:r>
              <a:rPr lang="en-GB" b="1" i="1" dirty="0"/>
              <a:t>y</a:t>
            </a:r>
            <a:r>
              <a:rPr lang="en-GB" b="1" dirty="0"/>
              <a:t>)</a:t>
            </a:r>
            <a:endParaRPr lang="en-GB" b="1" baseline="-25000" dirty="0"/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E537AE72-3A8F-4852-98CD-1D1E4207C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345" y="4264833"/>
            <a:ext cx="6719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If </a:t>
            </a:r>
            <a:r>
              <a:rPr lang="en-GB" sz="2400" dirty="0">
                <a:latin typeface="+mn-lt"/>
              </a:rPr>
              <a:t>we multiply both sides by </a:t>
            </a:r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– </a:t>
            </a:r>
            <a:r>
              <a:rPr lang="en-GB" b="1" i="1" dirty="0"/>
              <a:t>x</a:t>
            </a:r>
            <a:r>
              <a:rPr lang="en-GB" b="1" i="1" baseline="-25000" dirty="0"/>
              <a:t>1</a:t>
            </a:r>
            <a:r>
              <a:rPr lang="en-GB" sz="2400" dirty="0">
                <a:latin typeface="+mn-lt"/>
              </a:rPr>
              <a:t>. we get this equation: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C59003-DD84-4462-A894-2320DDAEF04E}"/>
              </a:ext>
            </a:extLst>
          </p:cNvPr>
          <p:cNvSpPr txBox="1"/>
          <p:nvPr/>
        </p:nvSpPr>
        <p:spPr>
          <a:xfrm>
            <a:off x="453366" y="4272965"/>
            <a:ext cx="820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(P</a:t>
            </a:r>
            <a:r>
              <a:rPr lang="en-GB" sz="2400" baseline="-25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) 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19B5C7-98F7-4A35-8E10-92A5AF67EB57}"/>
              </a:ext>
            </a:extLst>
          </p:cNvPr>
          <p:cNvSpPr txBox="1"/>
          <p:nvPr/>
        </p:nvSpPr>
        <p:spPr>
          <a:xfrm>
            <a:off x="476968" y="3386095"/>
            <a:ext cx="820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(P</a:t>
            </a:r>
            <a:r>
              <a:rPr lang="en-GB" sz="2400" baseline="-25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6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736262" grpId="0"/>
      <p:bldP spid="10254" grpId="0"/>
      <p:bldP spid="18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D7BD464-86BC-41BD-824F-A57AD64FC785}"/>
              </a:ext>
            </a:extLst>
          </p:cNvPr>
          <p:cNvSpPr/>
          <p:nvPr/>
        </p:nvSpPr>
        <p:spPr>
          <a:xfrm>
            <a:off x="2895148" y="5720614"/>
            <a:ext cx="1683730" cy="436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727FE-9392-4FD2-9780-8E62C3986E05}"/>
              </a:ext>
            </a:extLst>
          </p:cNvPr>
          <p:cNvSpPr/>
          <p:nvPr/>
        </p:nvSpPr>
        <p:spPr>
          <a:xfrm>
            <a:off x="2278966" y="3739009"/>
            <a:ext cx="2431447" cy="436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205581" y="1022673"/>
            <a:ext cx="173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1</a:t>
            </a:r>
          </a:p>
        </p:txBody>
      </p:sp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1060698" y="1488120"/>
            <a:ext cx="71384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passes through the point (2, 5) and has a gradient of 2. What is the equation of the line?</a:t>
            </a:r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395536" y="2424224"/>
            <a:ext cx="53285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are going to write the equation in the point gradient form 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24723" y="2452360"/>
            <a:ext cx="2879725" cy="2305050"/>
            <a:chOff x="3651" y="2341"/>
            <a:chExt cx="1814" cy="1452"/>
          </a:xfrm>
        </p:grpSpPr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>
              <a:off x="3651" y="2341"/>
              <a:ext cx="1814" cy="145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>
              <a:off x="3833" y="2432"/>
              <a:ext cx="1497" cy="1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86" name="Line 10"/>
            <p:cNvSpPr>
              <a:spLocks noChangeShapeType="1"/>
            </p:cNvSpPr>
            <p:nvPr/>
          </p:nvSpPr>
          <p:spPr bwMode="auto">
            <a:xfrm flipV="1">
              <a:off x="3991" y="2523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7" name="Line 11"/>
            <p:cNvSpPr>
              <a:spLocks noChangeShapeType="1"/>
            </p:cNvSpPr>
            <p:nvPr/>
          </p:nvSpPr>
          <p:spPr bwMode="auto">
            <a:xfrm>
              <a:off x="3831" y="3475"/>
              <a:ext cx="1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8" name="Line 12"/>
            <p:cNvSpPr>
              <a:spLocks noChangeShapeType="1"/>
            </p:cNvSpPr>
            <p:nvPr/>
          </p:nvSpPr>
          <p:spPr bwMode="auto">
            <a:xfrm flipV="1">
              <a:off x="3847" y="2750"/>
              <a:ext cx="1301" cy="55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1289" name="Text Box 13"/>
            <p:cNvSpPr txBox="1">
              <a:spLocks noChangeArrowheads="1"/>
            </p:cNvSpPr>
            <p:nvPr/>
          </p:nvSpPr>
          <p:spPr bwMode="auto">
            <a:xfrm>
              <a:off x="5141" y="3475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>
                  <a:latin typeface="Times New Roman" pitchFamily="18" charset="0"/>
                </a:rPr>
                <a:t>x</a:t>
              </a:r>
              <a:endParaRPr lang="en-GB" sz="2400" b="1" i="1">
                <a:latin typeface="Times New Roman" pitchFamily="18" charset="0"/>
              </a:endParaRPr>
            </a:p>
          </p:txBody>
        </p:sp>
        <p:sp>
          <p:nvSpPr>
            <p:cNvPr id="11290" name="Text Box 14"/>
            <p:cNvSpPr txBox="1">
              <a:spLocks noChangeArrowheads="1"/>
            </p:cNvSpPr>
            <p:nvPr/>
          </p:nvSpPr>
          <p:spPr bwMode="auto">
            <a:xfrm>
              <a:off x="3808" y="2383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>
                  <a:latin typeface="Times New Roman" pitchFamily="18" charset="0"/>
                </a:rPr>
                <a:t>y</a:t>
              </a:r>
              <a:endParaRPr lang="en-GB" sz="2400" b="1" i="1">
                <a:latin typeface="Times New Roman" pitchFamily="18" charset="0"/>
              </a:endParaRPr>
            </a:p>
          </p:txBody>
        </p:sp>
        <p:sp>
          <p:nvSpPr>
            <p:cNvPr id="11291" name="Oval 15"/>
            <p:cNvSpPr>
              <a:spLocks noChangeArrowheads="1"/>
            </p:cNvSpPr>
            <p:nvPr/>
          </p:nvSpPr>
          <p:spPr bwMode="auto">
            <a:xfrm>
              <a:off x="4273" y="3086"/>
              <a:ext cx="47" cy="47"/>
            </a:xfrm>
            <a:prstGeom prst="ellipse">
              <a:avLst/>
            </a:prstGeom>
            <a:solidFill>
              <a:srgbClr val="FFBC8F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292" name="Rectangle 16"/>
            <p:cNvSpPr>
              <a:spLocks noChangeArrowheads="1"/>
            </p:cNvSpPr>
            <p:nvPr/>
          </p:nvSpPr>
          <p:spPr bwMode="auto">
            <a:xfrm>
              <a:off x="4014" y="2840"/>
              <a:ext cx="5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A(2, 5)</a:t>
              </a:r>
              <a:endParaRPr lang="en-GB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3" name="Text Box 17"/>
            <p:cNvSpPr txBox="1">
              <a:spLocks noChangeArrowheads="1"/>
            </p:cNvSpPr>
            <p:nvPr/>
          </p:nvSpPr>
          <p:spPr bwMode="auto">
            <a:xfrm>
              <a:off x="3816" y="3465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  <a:endParaRPr lang="en-GB" sz="2400"/>
            </a:p>
          </p:txBody>
        </p:sp>
      </p:grpSp>
      <p:sp>
        <p:nvSpPr>
          <p:cNvPr id="738323" name="Text Box 19"/>
          <p:cNvSpPr txBox="1">
            <a:spLocks noChangeArrowheads="1"/>
          </p:cNvSpPr>
          <p:nvPr/>
        </p:nvSpPr>
        <p:spPr bwMode="auto">
          <a:xfrm>
            <a:off x="434107" y="3113090"/>
            <a:ext cx="95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= </a:t>
            </a:r>
            <a:r>
              <a:rPr lang="en-GB" sz="24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38327" name="Line 23"/>
          <p:cNvSpPr>
            <a:spLocks noChangeShapeType="1"/>
          </p:cNvSpPr>
          <p:nvPr/>
        </p:nvSpPr>
        <p:spPr bwMode="auto">
          <a:xfrm>
            <a:off x="6743898" y="3662829"/>
            <a:ext cx="973138" cy="0"/>
          </a:xfrm>
          <a:prstGeom prst="line">
            <a:avLst/>
          </a:prstGeom>
          <a:noFill/>
          <a:ln w="28575">
            <a:solidFill>
              <a:srgbClr val="A1D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28" name="Line 24"/>
          <p:cNvSpPr>
            <a:spLocks noChangeShapeType="1"/>
          </p:cNvSpPr>
          <p:nvPr/>
        </p:nvSpPr>
        <p:spPr bwMode="auto">
          <a:xfrm>
            <a:off x="7691636" y="3262779"/>
            <a:ext cx="0" cy="414337"/>
          </a:xfrm>
          <a:prstGeom prst="line">
            <a:avLst/>
          </a:prstGeom>
          <a:noFill/>
          <a:ln w="28575">
            <a:solidFill>
              <a:srgbClr val="A1D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29" name="Rectangle 25"/>
          <p:cNvSpPr>
            <a:spLocks noChangeArrowheads="1"/>
          </p:cNvSpPr>
          <p:nvPr/>
        </p:nvSpPr>
        <p:spPr bwMode="auto">
          <a:xfrm>
            <a:off x="6929636" y="3656479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– 2</a:t>
            </a:r>
            <a:endParaRPr lang="en-US" baseline="-25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38330" name="Rectangle 26"/>
          <p:cNvSpPr>
            <a:spLocks noChangeArrowheads="1"/>
          </p:cNvSpPr>
          <p:nvPr/>
        </p:nvSpPr>
        <p:spPr bwMode="auto">
          <a:xfrm>
            <a:off x="7721798" y="3304054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" pitchFamily="34" charset="0"/>
                <a:cs typeface="Arial" pitchFamily="34" charset="0"/>
              </a:rPr>
              <a:t>y</a:t>
            </a:r>
            <a:r>
              <a:rPr lang="en-US">
                <a:latin typeface="Arial" pitchFamily="34" charset="0"/>
                <a:cs typeface="Arial" pitchFamily="34" charset="0"/>
              </a:rPr>
              <a:t> – 5</a:t>
            </a:r>
            <a:endParaRPr lang="en-US" baseline="-25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137598" y="2872254"/>
            <a:ext cx="850900" cy="433387"/>
            <a:chOff x="4541" y="2614"/>
            <a:chExt cx="536" cy="273"/>
          </a:xfrm>
        </p:grpSpPr>
        <p:sp>
          <p:nvSpPr>
            <p:cNvPr id="11282" name="Oval 28"/>
            <p:cNvSpPr>
              <a:spLocks noChangeArrowheads="1"/>
            </p:cNvSpPr>
            <p:nvPr/>
          </p:nvSpPr>
          <p:spPr bwMode="auto">
            <a:xfrm>
              <a:off x="4869" y="2840"/>
              <a:ext cx="47" cy="47"/>
            </a:xfrm>
            <a:prstGeom prst="ellipse">
              <a:avLst/>
            </a:prstGeom>
            <a:solidFill>
              <a:srgbClr val="FFBC8F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3" name="Rectangle 29"/>
            <p:cNvSpPr>
              <a:spLocks noChangeArrowheads="1"/>
            </p:cNvSpPr>
            <p:nvPr/>
          </p:nvSpPr>
          <p:spPr bwMode="auto">
            <a:xfrm>
              <a:off x="4541" y="2614"/>
              <a:ext cx="5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pitchFamily="34" charset="0"/>
                  <a:cs typeface="Arial" pitchFamily="34" charset="0"/>
                </a:rPr>
                <a:t>P(</a:t>
              </a:r>
              <a:r>
                <a:rPr lang="en-US" i="1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i="1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>
                  <a:latin typeface="Arial" pitchFamily="34" charset="0"/>
                  <a:cs typeface="Arial" pitchFamily="34" charset="0"/>
                </a:rPr>
                <a:t>)</a:t>
              </a:r>
              <a:endParaRPr lang="en-GB" baseline="-25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2411386" y="3713705"/>
            <a:ext cx="2299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433160" y="3762784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70C0"/>
                </a:solidFill>
              </a:rPr>
              <a:t>5</a:t>
            </a:r>
            <a:r>
              <a:rPr lang="en-GB" sz="2400" dirty="0"/>
              <a:t>) 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577175" y="3474752"/>
            <a:ext cx="407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7216" y="3474752"/>
            <a:ext cx="442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baseline="-25000" dirty="0">
              <a:solidFill>
                <a:srgbClr val="0000CC"/>
              </a:solidFill>
            </a:endParaRP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E8F761BC-7B95-4109-927F-A0A92229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067" y="3229751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09316E48-F105-461D-878D-42FC5B15E2CC}"/>
              </a:ext>
            </a:extLst>
          </p:cNvPr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25DC8F-362C-45A7-9220-F48749CD4D42}"/>
              </a:ext>
            </a:extLst>
          </p:cNvPr>
          <p:cNvSpPr/>
          <p:nvPr/>
        </p:nvSpPr>
        <p:spPr>
          <a:xfrm>
            <a:off x="205581" y="4197659"/>
            <a:ext cx="5393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This is the equation in the point-gradient form.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E4BD1EE6-C219-4798-95CC-F7593D9D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946" y="5320761"/>
            <a:ext cx="206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GB" sz="2400" dirty="0"/>
              <a:t> 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69A3D3B2-2B35-45C8-B30B-79B1F44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143" y="5707963"/>
            <a:ext cx="152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49AA0E-F45B-4D82-B4D2-74854BC0145A}"/>
              </a:ext>
            </a:extLst>
          </p:cNvPr>
          <p:cNvSpPr/>
          <p:nvPr/>
        </p:nvSpPr>
        <p:spPr>
          <a:xfrm>
            <a:off x="205581" y="542329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7CB80D-0E5D-4676-8D82-DEDEFCC53B01}"/>
              </a:ext>
            </a:extLst>
          </p:cNvPr>
          <p:cNvSpPr/>
          <p:nvPr/>
        </p:nvSpPr>
        <p:spPr>
          <a:xfrm>
            <a:off x="152547" y="5790574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583A7D-6D0A-4D6C-B8DE-7C19639D9E93}"/>
              </a:ext>
            </a:extLst>
          </p:cNvPr>
          <p:cNvSpPr/>
          <p:nvPr/>
        </p:nvSpPr>
        <p:spPr>
          <a:xfrm>
            <a:off x="395536" y="6207499"/>
            <a:ext cx="6157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This is the equation in the gradient-intercept form.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9AD585-1F06-423C-98AC-005265BAE8CE}"/>
              </a:ext>
            </a:extLst>
          </p:cNvPr>
          <p:cNvSpPr/>
          <p:nvPr/>
        </p:nvSpPr>
        <p:spPr>
          <a:xfrm>
            <a:off x="175120" y="4575139"/>
            <a:ext cx="5393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We can change the equation into another form.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CDD304-5732-4E34-A54C-CF16E250A122}"/>
              </a:ext>
            </a:extLst>
          </p:cNvPr>
          <p:cNvSpPr/>
          <p:nvPr/>
        </p:nvSpPr>
        <p:spPr>
          <a:xfrm>
            <a:off x="110343" y="4966716"/>
            <a:ext cx="8991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will change the equation into the gradient-intercept form.</a:t>
            </a:r>
          </a:p>
        </p:txBody>
      </p:sp>
      <p:sp>
        <p:nvSpPr>
          <p:cNvPr id="45" name="Rectangle 44">
            <a:hlinkClick r:id="rId3"/>
            <a:extLst>
              <a:ext uri="{FF2B5EF4-FFF2-40B4-BE49-F238E27FC236}">
                <a16:creationId xmlns:a16="http://schemas.microsoft.com/office/drawing/2014/main" id="{3BF5C04E-3621-4562-ACAC-6A1F240502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266DB731-A770-42BA-BC50-D933785E281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38308" grpId="0"/>
      <p:bldP spid="738309" grpId="0" animBg="1"/>
      <p:bldP spid="738310" grpId="0"/>
      <p:bldP spid="738323" grpId="0"/>
      <p:bldP spid="738327" grpId="0" animBg="1"/>
      <p:bldP spid="738328" grpId="0" animBg="1"/>
      <p:bldP spid="738329" grpId="0"/>
      <p:bldP spid="738330" grpId="0"/>
      <p:bldP spid="38" grpId="0"/>
      <p:bldP spid="39" grpId="0"/>
      <p:bldP spid="40" grpId="0"/>
      <p:bldP spid="41" grpId="0"/>
      <p:bldP spid="37" grpId="0"/>
      <p:bldP spid="4" grpId="0"/>
      <p:bldP spid="47" grpId="0"/>
      <p:bldP spid="48" grpId="0"/>
      <p:bldP spid="49" grpId="0"/>
      <p:bldP spid="50" grpId="0"/>
      <p:bldP spid="5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D7BD464-86BC-41BD-824F-A57AD64FC785}"/>
              </a:ext>
            </a:extLst>
          </p:cNvPr>
          <p:cNvSpPr/>
          <p:nvPr/>
        </p:nvSpPr>
        <p:spPr>
          <a:xfrm>
            <a:off x="2895148" y="5720614"/>
            <a:ext cx="1683730" cy="436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727FE-9392-4FD2-9780-8E62C3986E05}"/>
              </a:ext>
            </a:extLst>
          </p:cNvPr>
          <p:cNvSpPr/>
          <p:nvPr/>
        </p:nvSpPr>
        <p:spPr>
          <a:xfrm>
            <a:off x="3546820" y="3457719"/>
            <a:ext cx="2431447" cy="4363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205581" y="1022673"/>
            <a:ext cx="173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1060698" y="1488120"/>
            <a:ext cx="71384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Find the equation of a  line </a:t>
            </a:r>
            <a:r>
              <a:rPr lang="en-GB" dirty="0">
                <a:latin typeface="+mn-lt"/>
              </a:rPr>
              <a:t>that has a gradient of -3 and passes </a:t>
            </a:r>
            <a:r>
              <a:rPr lang="en-GB" sz="2400" dirty="0">
                <a:latin typeface="+mn-lt"/>
              </a:rPr>
              <a:t>through the point (1, 7). </a:t>
            </a:r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395535" y="2424224"/>
            <a:ext cx="83143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are going to write the equation in the point-gradient form .</a:t>
            </a:r>
          </a:p>
        </p:txBody>
      </p:sp>
      <p:sp>
        <p:nvSpPr>
          <p:cNvPr id="738323" name="Text Box 19"/>
          <p:cNvSpPr txBox="1">
            <a:spLocks noChangeArrowheads="1"/>
          </p:cNvSpPr>
          <p:nvPr/>
        </p:nvSpPr>
        <p:spPr bwMode="auto">
          <a:xfrm>
            <a:off x="434107" y="3113090"/>
            <a:ext cx="1007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= </a:t>
            </a:r>
            <a:r>
              <a:rPr lang="en-GB" sz="2400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3679240" y="3432415"/>
            <a:ext cx="2340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7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–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433160" y="3762784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1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70C0"/>
                </a:solidFill>
              </a:rPr>
              <a:t>7</a:t>
            </a:r>
            <a:r>
              <a:rPr lang="en-GB" sz="2400" dirty="0"/>
              <a:t>) 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577175" y="3474752"/>
            <a:ext cx="407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7216" y="3474752"/>
            <a:ext cx="442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baseline="-25000" dirty="0">
              <a:solidFill>
                <a:srgbClr val="0000CC"/>
              </a:solidFill>
            </a:endParaRP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E8F761BC-7B95-4109-927F-A0A92229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921" y="2948461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09316E48-F105-461D-878D-42FC5B15E2CC}"/>
              </a:ext>
            </a:extLst>
          </p:cNvPr>
          <p:cNvSpPr txBox="1">
            <a:spLocks noChangeArrowheads="1"/>
          </p:cNvSpPr>
          <p:nvPr/>
        </p:nvSpPr>
        <p:spPr>
          <a:xfrm>
            <a:off x="241300" y="0"/>
            <a:ext cx="8751888" cy="9665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Point-gradient form of the equation of a straight line</a:t>
            </a:r>
            <a:endParaRPr lang="en-GB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25DC8F-362C-45A7-9220-F48749CD4D42}"/>
              </a:ext>
            </a:extLst>
          </p:cNvPr>
          <p:cNvSpPr/>
          <p:nvPr/>
        </p:nvSpPr>
        <p:spPr>
          <a:xfrm>
            <a:off x="1937982" y="3930261"/>
            <a:ext cx="7011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This is the equation in the point-gradient form.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E4BD1EE6-C219-4798-95CC-F7593D9DC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946" y="5320761"/>
            <a:ext cx="2190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CC"/>
                </a:solidFill>
                <a:latin typeface="Times New Roman" pitchFamily="18" charset="0"/>
              </a:rPr>
              <a:t>7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+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GB" sz="2400" dirty="0"/>
              <a:t> 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69A3D3B2-2B35-45C8-B30B-79B1F44D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143" y="5707963"/>
            <a:ext cx="152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= 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49AA0E-F45B-4D82-B4D2-74854BC0145A}"/>
              </a:ext>
            </a:extLst>
          </p:cNvPr>
          <p:cNvSpPr/>
          <p:nvPr/>
        </p:nvSpPr>
        <p:spPr>
          <a:xfrm>
            <a:off x="205581" y="542329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7CB80D-0E5D-4676-8D82-DEDEFCC53B01}"/>
              </a:ext>
            </a:extLst>
          </p:cNvPr>
          <p:cNvSpPr/>
          <p:nvPr/>
        </p:nvSpPr>
        <p:spPr>
          <a:xfrm>
            <a:off x="152547" y="5790574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583A7D-6D0A-4D6C-B8DE-7C19639D9E93}"/>
              </a:ext>
            </a:extLst>
          </p:cNvPr>
          <p:cNvSpPr/>
          <p:nvPr/>
        </p:nvSpPr>
        <p:spPr>
          <a:xfrm>
            <a:off x="395536" y="6207499"/>
            <a:ext cx="6157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This is the equation in the gradient-intercept form.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9AD585-1F06-423C-98AC-005265BAE8CE}"/>
              </a:ext>
            </a:extLst>
          </p:cNvPr>
          <p:cNvSpPr/>
          <p:nvPr/>
        </p:nvSpPr>
        <p:spPr>
          <a:xfrm>
            <a:off x="110343" y="4434023"/>
            <a:ext cx="7011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can change the equation into another form.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CDD304-5732-4E34-A54C-CF16E250A122}"/>
              </a:ext>
            </a:extLst>
          </p:cNvPr>
          <p:cNvSpPr/>
          <p:nvPr/>
        </p:nvSpPr>
        <p:spPr>
          <a:xfrm>
            <a:off x="110343" y="4966716"/>
            <a:ext cx="8991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will change the equation into the gradient-intercept form.</a:t>
            </a:r>
          </a:p>
        </p:txBody>
      </p:sp>
      <p:sp>
        <p:nvSpPr>
          <p:cNvPr id="45" name="Rectangle 44">
            <a:hlinkClick r:id="rId3"/>
            <a:extLst>
              <a:ext uri="{FF2B5EF4-FFF2-40B4-BE49-F238E27FC236}">
                <a16:creationId xmlns:a16="http://schemas.microsoft.com/office/drawing/2014/main" id="{3BF5C04E-3621-4562-ACAC-6A1F240502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266DB731-A770-42BA-BC50-D933785E281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7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38308" grpId="0"/>
      <p:bldP spid="738309" grpId="0" animBg="1"/>
      <p:bldP spid="738310" grpId="0"/>
      <p:bldP spid="738323" grpId="0"/>
      <p:bldP spid="38" grpId="0"/>
      <p:bldP spid="39" grpId="0"/>
      <p:bldP spid="40" grpId="0"/>
      <p:bldP spid="41" grpId="0"/>
      <p:bldP spid="37" grpId="0"/>
      <p:bldP spid="4" grpId="0"/>
      <p:bldP spid="47" grpId="0"/>
      <p:bldP spid="48" grpId="0"/>
      <p:bldP spid="49" grpId="0"/>
      <p:bldP spid="50" grpId="0"/>
      <p:bldP spid="5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303732" y="1412776"/>
            <a:ext cx="8588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we are given the coordinates of two distinct points on the line but we are not given the gradient of the line.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equation of a straight line</a:t>
            </a:r>
            <a:endParaRPr lang="en-GB" sz="28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25115" y="69269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+mn-lt"/>
              </a:rPr>
              <a:t>Finding the equation of a line given two points on the line.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211960" y="4134686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255934" y="4134834"/>
            <a:ext cx="39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gradient of the line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86854" y="4065595"/>
                <a:ext cx="1059970" cy="695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854" y="4065595"/>
                <a:ext cx="1059970" cy="695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3345564" y="263347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92921" y="2633472"/>
            <a:ext cx="511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01748" y="263347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81077" y="2633472"/>
            <a:ext cx="528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CA2651-DEF6-4A8A-9FF3-A5DA6A6E22E8}"/>
              </a:ext>
            </a:extLst>
          </p:cNvPr>
          <p:cNvSpPr/>
          <p:nvPr/>
        </p:nvSpPr>
        <p:spPr>
          <a:xfrm>
            <a:off x="280769" y="3045473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use the point-gradient form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3045DAF-014A-4AD4-8EDA-8DEB73BC9200}"/>
              </a:ext>
            </a:extLst>
          </p:cNvPr>
          <p:cNvSpPr/>
          <p:nvPr/>
        </p:nvSpPr>
        <p:spPr>
          <a:xfrm>
            <a:off x="2584094" y="2633472"/>
            <a:ext cx="73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=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293F45C-6986-44ED-B9F1-A59644DE251F}"/>
              </a:ext>
            </a:extLst>
          </p:cNvPr>
          <p:cNvSpPr/>
          <p:nvPr/>
        </p:nvSpPr>
        <p:spPr>
          <a:xfrm>
            <a:off x="3195443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endParaRPr lang="en-GB" sz="2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8541514-ED48-4109-8501-E83D4361973C}"/>
              </a:ext>
            </a:extLst>
          </p:cNvPr>
          <p:cNvSpPr/>
          <p:nvPr/>
        </p:nvSpPr>
        <p:spPr>
          <a:xfrm>
            <a:off x="4086548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F6C5E28-8199-45EE-AFC9-9A5F2AA04AA2}"/>
              </a:ext>
            </a:extLst>
          </p:cNvPr>
          <p:cNvSpPr/>
          <p:nvPr/>
        </p:nvSpPr>
        <p:spPr>
          <a:xfrm>
            <a:off x="4866205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endParaRPr lang="en-GB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6C0E41B-0B58-43B4-8776-DC2ACE5A1986}"/>
              </a:ext>
            </a:extLst>
          </p:cNvPr>
          <p:cNvSpPr/>
          <p:nvPr/>
        </p:nvSpPr>
        <p:spPr>
          <a:xfrm>
            <a:off x="5793233" y="263347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8C1216-AC32-445F-AF71-5A32E1753074}"/>
              </a:ext>
            </a:extLst>
          </p:cNvPr>
          <p:cNvSpPr/>
          <p:nvPr/>
        </p:nvSpPr>
        <p:spPr>
          <a:xfrm>
            <a:off x="4317148" y="2633472"/>
            <a:ext cx="73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P</a:t>
            </a:r>
            <a:r>
              <a:rPr lang="en-GB" sz="2400" i="1" baseline="-250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000CC"/>
                </a:solidFill>
                <a:latin typeface="Times New Roman" pitchFamily="18" charset="0"/>
              </a:rPr>
              <a:t>=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AF062F1-A048-4A3F-B909-1884433DE632}"/>
              </a:ext>
            </a:extLst>
          </p:cNvPr>
          <p:cNvSpPr/>
          <p:nvPr/>
        </p:nvSpPr>
        <p:spPr>
          <a:xfrm>
            <a:off x="250036" y="2214994"/>
            <a:ext cx="840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the equation of the line passing through the points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B0E3C7F-6D53-4251-91A9-B383323CF6A5}"/>
              </a:ext>
            </a:extLst>
          </p:cNvPr>
          <p:cNvSpPr/>
          <p:nvPr/>
        </p:nvSpPr>
        <p:spPr>
          <a:xfrm>
            <a:off x="3643011" y="2633472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,</a:t>
            </a:r>
            <a:endParaRPr lang="en-GB" sz="2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441BF51-7513-4DB5-9E3A-1F51303E9EBE}"/>
              </a:ext>
            </a:extLst>
          </p:cNvPr>
          <p:cNvSpPr/>
          <p:nvPr/>
        </p:nvSpPr>
        <p:spPr>
          <a:xfrm>
            <a:off x="5306570" y="2633472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,</a:t>
            </a:r>
            <a:endParaRPr lang="en-GB" sz="2400" dirty="0"/>
          </a:p>
        </p:txBody>
      </p:sp>
      <p:sp>
        <p:nvSpPr>
          <p:cNvPr id="76" name="Text Box 9">
            <a:extLst>
              <a:ext uri="{FF2B5EF4-FFF2-40B4-BE49-F238E27FC236}">
                <a16:creationId xmlns:a16="http://schemas.microsoft.com/office/drawing/2014/main" id="{CC1B4458-3427-473B-BE93-75770C54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9078" y="3478877"/>
            <a:ext cx="288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 – </a:t>
            </a:r>
            <a:r>
              <a:rPr lang="en-GB" sz="2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lang="en-GB" sz="2400" b="1" i="1" baseline="-25000" dirty="0">
                <a:solidFill>
                  <a:srgbClr val="0070C0"/>
                </a:solidFill>
                <a:latin typeface="Times New Roman" pitchFamily="18" charset="0"/>
              </a:rPr>
              <a:t>1</a:t>
            </a:r>
            <a:r>
              <a:rPr lang="en-GB" sz="2400" b="1" dirty="0"/>
              <a:t> = </a:t>
            </a:r>
            <a:r>
              <a:rPr lang="en-GB" sz="2400" b="1" i="1" dirty="0">
                <a:solidFill>
                  <a:srgbClr val="00B050"/>
                </a:solidFill>
                <a:latin typeface="Times New Roman" pitchFamily="18" charset="0"/>
              </a:rPr>
              <a:t>m</a:t>
            </a:r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GB" sz="2400" b="1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9">
                <a:extLst>
                  <a:ext uri="{FF2B5EF4-FFF2-40B4-BE49-F238E27FC236}">
                    <a16:creationId xmlns:a16="http://schemas.microsoft.com/office/drawing/2014/main" id="{7ACB1544-21AE-48AA-8C0A-AF2D3FB8F8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1721" y="4995517"/>
                <a:ext cx="4403560" cy="899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b="1" i="1" dirty="0"/>
                  <a:t>y – </a:t>
                </a:r>
                <a:r>
                  <a:rPr lang="en-GB" sz="3600" b="1" i="1" dirty="0">
                    <a:solidFill>
                      <a:srgbClr val="0070C0"/>
                    </a:solidFill>
                  </a:rPr>
                  <a:t>y</a:t>
                </a:r>
                <a:r>
                  <a:rPr lang="en-GB" sz="3600" b="1" i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GB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3600" b="1" dirty="0"/>
                  <a:t> (</a:t>
                </a:r>
                <a:r>
                  <a:rPr lang="en-GB" sz="3600" b="1" i="1" dirty="0"/>
                  <a:t>x</a:t>
                </a:r>
                <a:r>
                  <a:rPr lang="en-GB" sz="3600" b="1" dirty="0"/>
                  <a:t> </a:t>
                </a:r>
                <a:r>
                  <a:rPr lang="en-GB" sz="3600" b="1" dirty="0">
                    <a:cs typeface="Times New Roman" panose="02020603050405020304" pitchFamily="18" charset="0"/>
                  </a:rPr>
                  <a:t>– </a:t>
                </a:r>
                <a:r>
                  <a:rPr lang="en-GB" sz="3600" b="1" i="1" dirty="0">
                    <a:solidFill>
                      <a:srgbClr val="FF0000"/>
                    </a:solidFill>
                  </a:rPr>
                  <a:t>x</a:t>
                </a:r>
                <a:r>
                  <a:rPr lang="en-GB" sz="3600" b="1" i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GB" sz="3600" b="1" dirty="0"/>
                  <a:t>)</a:t>
                </a:r>
                <a:endParaRPr lang="en-GB" sz="3600" b="1" baseline="-25000" dirty="0"/>
              </a:p>
            </p:txBody>
          </p:sp>
        </mc:Choice>
        <mc:Fallback xmlns="">
          <p:sp>
            <p:nvSpPr>
              <p:cNvPr id="77" name="Text Box 9">
                <a:extLst>
                  <a:ext uri="{FF2B5EF4-FFF2-40B4-BE49-F238E27FC236}">
                    <a16:creationId xmlns:a16="http://schemas.microsoft.com/office/drawing/2014/main" id="{7ACB1544-21AE-48AA-8C0A-AF2D3FB8F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1721" y="4995517"/>
                <a:ext cx="4403560" cy="899413"/>
              </a:xfrm>
              <a:prstGeom prst="rect">
                <a:avLst/>
              </a:prstGeom>
              <a:blipFill>
                <a:blip r:embed="rId4"/>
                <a:stretch>
                  <a:fillRect l="-4294" t="-4054" b="-270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2680A66C-55D3-42D5-BEFF-15E2279218A7}"/>
              </a:ext>
            </a:extLst>
          </p:cNvPr>
          <p:cNvSpPr/>
          <p:nvPr/>
        </p:nvSpPr>
        <p:spPr>
          <a:xfrm>
            <a:off x="371843" y="5974194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is the equation of the line given two points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6227A0-01D8-4C2C-BD4D-00670CF03AE3}"/>
              </a:ext>
            </a:extLst>
          </p:cNvPr>
          <p:cNvSpPr/>
          <p:nvPr/>
        </p:nvSpPr>
        <p:spPr>
          <a:xfrm>
            <a:off x="303732" y="4782949"/>
            <a:ext cx="39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Replacing the gradient</a:t>
            </a:r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DDFBBC2F-DAC3-446C-A09B-1F1D97B6B7D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5"/>
            <a:extLst>
              <a:ext uri="{FF2B5EF4-FFF2-40B4-BE49-F238E27FC236}">
                <a16:creationId xmlns:a16="http://schemas.microsoft.com/office/drawing/2014/main" id="{E7258C91-6E38-4F1A-B007-F0FB16DF59E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20" grpId="0"/>
      <p:bldP spid="31" grpId="0"/>
      <p:bldP spid="3" grpId="0"/>
      <p:bldP spid="49" grpId="0"/>
      <p:bldP spid="50" grpId="0"/>
      <p:bldP spid="53" grpId="0"/>
      <p:bldP spid="54" grpId="0"/>
      <p:bldP spid="55" grpId="0"/>
      <p:bldP spid="56" grpId="0"/>
      <p:bldP spid="60" grpId="0"/>
      <p:bldP spid="61" grpId="0"/>
      <p:bldP spid="64" grpId="0"/>
      <p:bldP spid="65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573459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96257" y="1204727"/>
            <a:ext cx="7868865" cy="83026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line passes through the points A(1, 2) and B(–1, 6). What is the equation of the line?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equation of a straight line</a:t>
            </a:r>
            <a:endParaRPr lang="en-GB" sz="2800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387923" y="3396600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422714" y="3217857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 – 2</a:t>
            </a:r>
            <a:endParaRPr lang="en-GB" altLang="en-US" baseline="-25000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494151" y="364172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376962" y="3627432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</a:t>
            </a:r>
            <a:r>
              <a:rPr lang="en-US" altLang="en-US" dirty="0"/>
              <a:t>1 – 1</a:t>
            </a:r>
            <a:endParaRPr lang="en-GB" altLang="en-US" baseline="-250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464394" y="404763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4</a:t>
            </a:r>
            <a:endParaRPr lang="en-GB" altLang="en-US" baseline="-25000" dirty="0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5446969" y="4486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344239" y="447213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–2</a:t>
            </a:r>
            <a:endParaRPr lang="en-GB" altLang="en-US" baseline="-25000" dirty="0"/>
          </a:p>
        </p:txBody>
      </p:sp>
      <p:sp>
        <p:nvSpPr>
          <p:cNvPr id="30" name="44 Rectángulo"/>
          <p:cNvSpPr>
            <a:spLocks noChangeArrowheads="1"/>
          </p:cNvSpPr>
          <p:nvPr/>
        </p:nvSpPr>
        <p:spPr bwMode="auto">
          <a:xfrm>
            <a:off x="5554773" y="4837364"/>
            <a:ext cx="357188" cy="41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B050"/>
                </a:solidFill>
              </a:rPr>
              <a:t>2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621" y="4837351"/>
            <a:ext cx="320922" cy="419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B050"/>
                </a:solidFill>
              </a:rPr>
              <a:t>–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835122" y="6159789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y</a:t>
            </a:r>
            <a:r>
              <a:rPr lang="en-GB" sz="2400" dirty="0"/>
              <a:t> =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354239" y="61287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5807332" y="6178017"/>
            <a:ext cx="988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1" name="44 Rectángulo"/>
          <p:cNvSpPr>
            <a:spLocks noChangeArrowheads="1"/>
          </p:cNvSpPr>
          <p:nvPr/>
        </p:nvSpPr>
        <p:spPr bwMode="auto">
          <a:xfrm>
            <a:off x="5609079" y="61661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2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08825" y="77267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56182" y="772679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265009" y="78297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44338" y="782975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7391" y="2601134"/>
                <a:ext cx="3344643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>
                    <a:latin typeface="Times New Roman" pitchFamily="18" charset="0"/>
                  </a:rPr>
                  <a:t>y – </a:t>
                </a:r>
                <a:r>
                  <a:rPr lang="en-GB" sz="2400" b="1" i="1" dirty="0">
                    <a:solidFill>
                      <a:srgbClr val="0070C0"/>
                    </a:solidFill>
                    <a:latin typeface="Times New Roman" pitchFamily="18" charset="0"/>
                  </a:rPr>
                  <a:t>y</a:t>
                </a:r>
                <a:r>
                  <a:rPr lang="en-GB" sz="2400" b="1" i="1" baseline="-25000" dirty="0">
                    <a:solidFill>
                      <a:srgbClr val="0070C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latin typeface="Times New Roman" pitchFamily="18" charset="0"/>
                  </a:rPr>
                  <a:t> (</a:t>
                </a:r>
                <a:r>
                  <a:rPr lang="en-GB" sz="2400" b="1" i="1" dirty="0">
                    <a:latin typeface="Times New Roman" pitchFamily="18" charset="0"/>
                  </a:rPr>
                  <a:t>x</a:t>
                </a:r>
                <a:r>
                  <a:rPr lang="en-GB" sz="2400" b="1" dirty="0"/>
                  <a:t> </a:t>
                </a:r>
                <a:r>
                  <a:rPr lang="en-GB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GB" sz="2400" b="1" i="1" dirty="0">
                    <a:solidFill>
                      <a:srgbClr val="FF0000"/>
                    </a:solidFill>
                    <a:latin typeface="Times New Roman" pitchFamily="18" charset="0"/>
                  </a:rPr>
                  <a:t>x</a:t>
                </a:r>
                <a:r>
                  <a:rPr lang="en-GB" sz="2400" b="1" i="1" baseline="-25000" dirty="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r>
                  <a:rPr lang="en-GB" sz="2400" b="1" dirty="0">
                    <a:latin typeface="Times New Roman" pitchFamily="18" charset="0"/>
                  </a:rPr>
                  <a:t>)</a:t>
                </a:r>
                <a:endParaRPr lang="en-GB" sz="2400" b="1" baseline="-25000" dirty="0"/>
              </a:p>
            </p:txBody>
          </p:sp>
        </mc:Choice>
        <mc:Fallback xmlns="">
          <p:sp>
            <p:nvSpPr>
              <p:cNvPr id="55" name="Text Box 9">
                <a:extLst>
                  <a:ext uri="{FF2B5EF4-FFF2-40B4-BE49-F238E27FC236}">
                    <a16:creationId xmlns:a16="http://schemas.microsoft.com/office/drawing/2014/main" id="{60A8B7C2-1160-42D3-8A6C-10353180A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7391" y="2601134"/>
                <a:ext cx="3344643" cy="630365"/>
              </a:xfrm>
              <a:prstGeom prst="rect">
                <a:avLst/>
              </a:prstGeom>
              <a:blipFill>
                <a:blip r:embed="rId3"/>
                <a:stretch>
                  <a:fillRect l="-2920" t="-971" b="-19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405937" y="2107521"/>
            <a:ext cx="7987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 the equation of the line given two points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507AE6-D740-4708-A1F8-E0BDF5952173}"/>
              </a:ext>
            </a:extLst>
          </p:cNvPr>
          <p:cNvSpPr/>
          <p:nvPr/>
        </p:nvSpPr>
        <p:spPr>
          <a:xfrm>
            <a:off x="6383782" y="3419980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6558453D-40BC-4537-809C-F56FD457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3595" y="4255243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874BB6-C7DF-4D89-8FDB-4F50357BE775}"/>
              </a:ext>
            </a:extLst>
          </p:cNvPr>
          <p:cNvSpPr/>
          <p:nvPr/>
        </p:nvSpPr>
        <p:spPr>
          <a:xfrm>
            <a:off x="5853002" y="4213406"/>
            <a:ext cx="1061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B321F886-E1E1-449E-896A-1CF98EE37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542" y="4819264"/>
            <a:ext cx="1111610" cy="41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7EA9169-0A80-4B98-BB2E-EB48FEF4590E}"/>
              </a:ext>
            </a:extLst>
          </p:cNvPr>
          <p:cNvSpPr/>
          <p:nvPr/>
        </p:nvSpPr>
        <p:spPr>
          <a:xfrm>
            <a:off x="5871948" y="4823283"/>
            <a:ext cx="1061509" cy="419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(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GB" sz="2400" b="1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65" name="Text Box 16">
            <a:extLst>
              <a:ext uri="{FF2B5EF4-FFF2-40B4-BE49-F238E27FC236}">
                <a16:creationId xmlns:a16="http://schemas.microsoft.com/office/drawing/2014/main" id="{A89C9F7A-03E6-4C05-A736-7B4F6511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968" y="5642397"/>
            <a:ext cx="1781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itchFamily="18" charset="0"/>
              </a:rPr>
              <a:t>y – </a:t>
            </a:r>
            <a:r>
              <a:rPr lang="en-GB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=           </a:t>
            </a:r>
            <a:endParaRPr lang="en-GB" alt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0E8AF6F-992B-40F9-8197-C83AB87F4DAC}"/>
              </a:ext>
            </a:extLst>
          </p:cNvPr>
          <p:cNvSpPr/>
          <p:nvPr/>
        </p:nvSpPr>
        <p:spPr>
          <a:xfrm>
            <a:off x="5437953" y="563427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b="1" dirty="0">
                <a:latin typeface="Times New Roman" pitchFamily="18" charset="0"/>
              </a:rPr>
              <a:t>2</a:t>
            </a:r>
            <a:r>
              <a:rPr lang="en-GB" sz="2400" b="1" i="1" dirty="0">
                <a:latin typeface="Times New Roman" pitchFamily="18" charset="0"/>
              </a:rPr>
              <a:t>x</a:t>
            </a:r>
            <a:r>
              <a:rPr lang="en-GB" sz="2400" b="1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400" b="1" dirty="0">
                <a:latin typeface="Times New Roman" pitchFamily="18" charset="0"/>
              </a:rPr>
              <a:t>2</a:t>
            </a:r>
            <a:endParaRPr lang="en-GB" sz="2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44EC7A-DA21-4B55-A28F-F56BCF2229A2}"/>
              </a:ext>
            </a:extLst>
          </p:cNvPr>
          <p:cNvSpPr/>
          <p:nvPr/>
        </p:nvSpPr>
        <p:spPr>
          <a:xfrm>
            <a:off x="185510" y="5693661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Expanding brackets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0666525-E4D0-4D78-83E6-40842AC2601B}"/>
              </a:ext>
            </a:extLst>
          </p:cNvPr>
          <p:cNvSpPr/>
          <p:nvPr/>
        </p:nvSpPr>
        <p:spPr>
          <a:xfrm>
            <a:off x="205581" y="6138967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Rearranging for 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D89ED4-A07C-4F1E-8DB6-F4BEC64368E8}"/>
              </a:ext>
            </a:extLst>
          </p:cNvPr>
          <p:cNvSpPr/>
          <p:nvPr/>
        </p:nvSpPr>
        <p:spPr>
          <a:xfrm>
            <a:off x="247963" y="3478950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Substituting values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DAEF981-C0A1-40AE-AC0D-35D50820280C}"/>
              </a:ext>
            </a:extLst>
          </p:cNvPr>
          <p:cNvSpPr/>
          <p:nvPr/>
        </p:nvSpPr>
        <p:spPr>
          <a:xfrm>
            <a:off x="182591" y="4300985"/>
            <a:ext cx="246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Simplifying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6E64A0-9C0A-4591-AF5B-131895CC3C80}"/>
              </a:ext>
            </a:extLst>
          </p:cNvPr>
          <p:cNvSpPr/>
          <p:nvPr/>
        </p:nvSpPr>
        <p:spPr>
          <a:xfrm>
            <a:off x="132479" y="4920157"/>
            <a:ext cx="4059657" cy="33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Equation in the point-gradient form.</a:t>
            </a: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C68B1-B03B-404C-89BB-145CA9615459}"/>
              </a:ext>
            </a:extLst>
          </p:cNvPr>
          <p:cNvSpPr/>
          <p:nvPr/>
        </p:nvSpPr>
        <p:spPr>
          <a:xfrm>
            <a:off x="143001" y="5233757"/>
            <a:ext cx="8991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will change the equation into the gradient-intercept form.</a:t>
            </a:r>
          </a:p>
        </p:txBody>
      </p:sp>
    </p:spTree>
    <p:extLst>
      <p:ext uri="{BB962C8B-B14F-4D97-AF65-F5344CB8AC3E}">
        <p14:creationId xmlns:p14="http://schemas.microsoft.com/office/powerpoint/2010/main" val="23782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5" grpId="0"/>
      <p:bldP spid="26" grpId="0" animBg="1"/>
      <p:bldP spid="27" grpId="0"/>
      <p:bldP spid="30" grpId="0"/>
      <p:bldP spid="2" grpId="0"/>
      <p:bldP spid="68" grpId="0"/>
      <p:bldP spid="69" grpId="0"/>
      <p:bldP spid="70" grpId="0"/>
      <p:bldP spid="71" grpId="0"/>
      <p:bldP spid="49" grpId="0"/>
      <p:bldP spid="50" grpId="0"/>
      <p:bldP spid="53" grpId="0"/>
      <p:bldP spid="54" grpId="0"/>
      <p:bldP spid="55" grpId="0"/>
      <p:bldP spid="56" grpId="0"/>
      <p:bldP spid="6" grpId="0"/>
      <p:bldP spid="57" grpId="0"/>
      <p:bldP spid="60" grpId="0"/>
      <p:bldP spid="61" grpId="0"/>
      <p:bldP spid="64" grpId="0"/>
      <p:bldP spid="65" grpId="0"/>
      <p:bldP spid="72" grpId="0"/>
      <p:bldP spid="73" grpId="0"/>
      <p:bldP spid="74" grpId="0"/>
      <p:bldP spid="75" grpId="0"/>
      <p:bldP spid="76" grpId="0"/>
      <p:bldP spid="7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579</TotalTime>
  <Words>920</Words>
  <Application>Microsoft Office PowerPoint</Application>
  <PresentationFormat>On-screen Show (4:3)</PresentationFormat>
  <Paragraphs>147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The Point-gradient form of the equation of a straight line</vt:lpstr>
      <vt:lpstr>The equation of a straight line</vt:lpstr>
      <vt:lpstr>The equation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Point-gradient form straight line</dc:title>
  <dc:creator>Mathssupport</dc:creator>
  <cp:lastModifiedBy>Orlando Hurtado</cp:lastModifiedBy>
  <cp:revision>40</cp:revision>
  <dcterms:created xsi:type="dcterms:W3CDTF">2020-03-14T14:33:42Z</dcterms:created>
  <dcterms:modified xsi:type="dcterms:W3CDTF">2023-08-11T10:18:59Z</dcterms:modified>
</cp:coreProperties>
</file>