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66" r:id="rId3"/>
    <p:sldId id="275" r:id="rId4"/>
    <p:sldId id="267" r:id="rId5"/>
    <p:sldId id="258" r:id="rId6"/>
    <p:sldId id="276" r:id="rId7"/>
    <p:sldId id="277" r:id="rId8"/>
    <p:sldId id="279" r:id="rId9"/>
    <p:sldId id="278" r:id="rId10"/>
    <p:sldId id="310" r:id="rId11"/>
    <p:sldId id="268" r:id="rId12"/>
    <p:sldId id="280" r:id="rId13"/>
    <p:sldId id="308" r:id="rId14"/>
    <p:sldId id="281" r:id="rId15"/>
    <p:sldId id="283" r:id="rId16"/>
    <p:sldId id="284" r:id="rId17"/>
    <p:sldId id="285" r:id="rId18"/>
    <p:sldId id="286" r:id="rId19"/>
    <p:sldId id="287" r:id="rId20"/>
    <p:sldId id="282" r:id="rId21"/>
    <p:sldId id="309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053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51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684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17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318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789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923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20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227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12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77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897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10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20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BED75AA-E33E-47A7-9D6C-FF7B4185FAAE}" type="slidenum">
              <a:rPr lang="en-GB" sz="1200">
                <a:solidFill>
                  <a:schemeClr val="tx1"/>
                </a:solidFill>
              </a:rPr>
              <a:pPr/>
              <a:t>11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136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411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065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794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B77CB8B6-1C53-4244-8F0C-FA8EB9A5FE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444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F48D4242-A61B-4338-8DE0-7A5562DF3F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1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504187F3-C147-4A39-857D-44F301AE8A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60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8E9FB0-F394-4CEC-910A-FD64E63AD6B4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227DDECF-BB99-47ED-9054-F76D7B160C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62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1DF3B2FC-2265-41F6-AC06-5CA3B8AC0A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068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23ACF15C-AE83-4FFC-8CB8-E7CE186886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1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5795AA09-3078-48A7-BA7D-CD90451142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17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F9294CBA-B70C-4460-9DCF-62C161B3F8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8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close up of a cage&#10;&#10;Description automatically generated">
            <a:extLst>
              <a:ext uri="{FF2B5EF4-FFF2-40B4-BE49-F238E27FC236}">
                <a16:creationId xmlns:a16="http://schemas.microsoft.com/office/drawing/2014/main" id="{70C986C2-2BB7-4A13-B75C-DC0B79D338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00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08232C0F-4B97-4B71-8024-D85EA06719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1650560-13AB-4937-8795-17EEA37A93AC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0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72B0D3E-29D2-4740-B490-855DA84292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56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07E2AE2E-B97D-413C-98A8-9F88EA9451A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26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E88E9C3-09E9-41E3-B4DD-F2FFB22B6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3200400"/>
            <a:ext cx="6512169" cy="1600200"/>
          </a:xfrm>
        </p:spPr>
        <p:txBody>
          <a:bodyPr>
            <a:normAutofit/>
          </a:bodyPr>
          <a:lstStyle/>
          <a:p>
            <a:pPr marL="463550" indent="-463550" algn="l"/>
            <a:r>
              <a:rPr lang="en-US" sz="2400" dirty="0"/>
              <a:t>LO: Use the formula for geometric series to calculate depreciation and inflation.</a:t>
            </a:r>
            <a:endParaRPr lang="en-GB" sz="2400" dirty="0"/>
          </a:p>
          <a:p>
            <a:pPr algn="l"/>
            <a:endParaRPr lang="en-GB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363FC0-A2DE-44DF-9D25-5A2B2EAD99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Annual depreciation and inflation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C72FBCA-4260-4CC5-A16B-D55448D81447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27C17541-1524-40AD-A303-EDF844E3C905}"/>
              </a:ext>
            </a:extLst>
          </p:cNvPr>
          <p:cNvSpPr/>
          <p:nvPr/>
        </p:nvSpPr>
        <p:spPr>
          <a:xfrm>
            <a:off x="817099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440449-5EC3-73FB-3C17-42E9A03AA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781D4-AE58-4B67-B67C-E910F68658F4}" type="datetime3">
              <a:rPr lang="en-US" smtClean="0"/>
              <a:t>11 August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73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61864" y="790290"/>
            <a:ext cx="8766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A car is bought for </a:t>
            </a:r>
            <a:r>
              <a:rPr lang="en-GB" dirty="0"/>
              <a:t>€</a:t>
            </a:r>
            <a:r>
              <a:rPr lang="en-GB" dirty="0">
                <a:latin typeface="+mn-lt"/>
              </a:rPr>
              <a:t>25 000, and depreciates at 15% each year. 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2888"/>
            <a:ext cx="6848475" cy="474662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600" b="1" dirty="0"/>
              <a:t>Depreciation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949252" y="1652303"/>
            <a:ext cx="7312025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>
                <a:latin typeface="+mn-lt"/>
              </a:rPr>
              <a:t>Find its value after </a:t>
            </a:r>
          </a:p>
          <a:p>
            <a:r>
              <a:rPr lang="en-GB" dirty="0">
                <a:latin typeface="+mn-lt"/>
              </a:rPr>
              <a:t>(a) 1 year           (b) 2 years          (c) </a:t>
            </a:r>
            <a:r>
              <a:rPr lang="en-GB" i="1" dirty="0">
                <a:latin typeface="+mn-lt"/>
                <a:cs typeface="Times New Roman" panose="02020603050405020304" pitchFamily="18" charset="0"/>
              </a:rPr>
              <a:t>n</a:t>
            </a:r>
            <a:r>
              <a:rPr lang="en-GB" dirty="0">
                <a:latin typeface="+mn-lt"/>
              </a:rPr>
              <a:t> years</a:t>
            </a:r>
          </a:p>
        </p:txBody>
      </p:sp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261864" y="2650063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+mn-lt"/>
              </a:rPr>
              <a:t>We have that the initial value is </a:t>
            </a:r>
            <a:r>
              <a:rPr lang="en-GB" dirty="0"/>
              <a:t>€</a:t>
            </a:r>
            <a:r>
              <a:rPr lang="en-GB" dirty="0">
                <a:latin typeface="+mn-lt"/>
              </a:rPr>
              <a:t>25 000 and depreciation ratio is 15%</a:t>
            </a:r>
          </a:p>
        </p:txBody>
      </p:sp>
      <p:sp>
        <p:nvSpPr>
          <p:cNvPr id="172041" name="Text Box 9"/>
          <p:cNvSpPr txBox="1">
            <a:spLocks noChangeArrowheads="1"/>
          </p:cNvSpPr>
          <p:nvPr/>
        </p:nvSpPr>
        <p:spPr bwMode="auto">
          <a:xfrm>
            <a:off x="820429" y="3512076"/>
            <a:ext cx="4358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1 year, the value is:</a:t>
            </a:r>
            <a:endParaRPr lang="en-GB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21902" y="4079364"/>
            <a:ext cx="1917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69666" y="4091013"/>
            <a:ext cx="1928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€21 250.00 </a:t>
            </a:r>
          </a:p>
        </p:txBody>
      </p:sp>
      <p:sp>
        <p:nvSpPr>
          <p:cNvPr id="3" name="Rectangle 2"/>
          <p:cNvSpPr/>
          <p:nvPr/>
        </p:nvSpPr>
        <p:spPr>
          <a:xfrm>
            <a:off x="299459" y="3481060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(a)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79014" y="4811545"/>
            <a:ext cx="43919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2 years, the value is:</a:t>
            </a:r>
            <a:endParaRPr lang="en-GB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40198" y="5397343"/>
            <a:ext cx="2042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0.85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256039" y="5381772"/>
            <a:ext cx="1741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18 062.50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9459" y="4812439"/>
            <a:ext cx="591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(b)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820429" y="5930940"/>
            <a:ext cx="4358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n years, the value is:</a:t>
            </a:r>
            <a:endParaRPr lang="en-GB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14502" y="5992435"/>
            <a:ext cx="2024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0.85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40874" y="5931834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(c)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035812" y="3269646"/>
            <a:ext cx="3797154" cy="1087156"/>
            <a:chOff x="2437104" y="1425888"/>
            <a:chExt cx="3136596" cy="1087156"/>
          </a:xfrm>
        </p:grpSpPr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5303252" y="1477376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GB" dirty="0"/>
                <a:t>    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49313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15</a:t>
              </a:r>
              <a:endParaRPr lang="en-GB" dirty="0"/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110407" y="4564327"/>
            <a:ext cx="3846566" cy="1087156"/>
            <a:chOff x="2437104" y="1425888"/>
            <a:chExt cx="3177412" cy="1087156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5344068" y="1492838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GB" dirty="0"/>
                <a:t>    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49313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15</a:t>
              </a:r>
              <a:endParaRPr lang="en-GB" dirty="0"/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AA25E7A3-DB7C-4B25-B316-DD7DA22FF28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2FA27C6E-CE15-4785-A79F-838CE1F8AE6E}"/>
              </a:ext>
            </a:extLst>
          </p:cNvPr>
          <p:cNvSpPr/>
          <p:nvPr/>
        </p:nvSpPr>
        <p:spPr>
          <a:xfrm>
            <a:off x="842367" y="6502570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27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0" grpId="0"/>
      <p:bldP spid="172041" grpId="0"/>
      <p:bldP spid="2" grpId="0"/>
      <p:bldP spid="11" grpId="0"/>
      <p:bldP spid="3" grpId="0"/>
      <p:bldP spid="12" grpId="0"/>
      <p:bldP spid="13" grpId="0"/>
      <p:bldP spid="14" grpId="0"/>
      <p:bldP spid="15" grpId="0"/>
      <p:bldP spid="16" grpId="0"/>
      <p:bldP spid="17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40913" y="1143000"/>
            <a:ext cx="8332639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An excavator was purchased for € 12 000 and depreciated at 18% each year. </a:t>
            </a:r>
          </a:p>
          <a:p>
            <a:pPr marL="457200" indent="-457200">
              <a:buAutoNum type="alphaLcParenBoth"/>
            </a:pPr>
            <a:r>
              <a:rPr lang="en-GB" dirty="0"/>
              <a:t>Find its values after 7 years. </a:t>
            </a:r>
          </a:p>
          <a:p>
            <a:pPr marL="457200" indent="-457200">
              <a:buAutoNum type="alphaLcParenBoth"/>
            </a:pPr>
            <a:r>
              <a:rPr lang="en-GB" dirty="0"/>
              <a:t>By how much it depreciate?</a:t>
            </a:r>
          </a:p>
        </p:txBody>
      </p:sp>
      <p:sp>
        <p:nvSpPr>
          <p:cNvPr id="231441" name="Text Box 17"/>
          <p:cNvSpPr txBox="1">
            <a:spLocks noChangeArrowheads="1"/>
          </p:cNvSpPr>
          <p:nvPr/>
        </p:nvSpPr>
        <p:spPr bwMode="auto">
          <a:xfrm>
            <a:off x="443471" y="2857679"/>
            <a:ext cx="8106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 </a:t>
            </a:r>
            <a:r>
              <a:rPr lang="en-GB" dirty="0"/>
              <a:t>=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964488" y="29907"/>
            <a:ext cx="3179512" cy="884493"/>
            <a:chOff x="2437104" y="1425888"/>
            <a:chExt cx="3179512" cy="884493"/>
          </a:xfrm>
        </p:grpSpPr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rgbClr val="0070C0"/>
                  </a:solidFill>
                </a:rPr>
                <a:t>1 + </a:t>
              </a: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>
                  <a:solidFill>
                    <a:srgbClr val="0070C0"/>
                  </a:solidFill>
                </a:rPr>
                <a:t>     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rgbClr val="0070C0"/>
                  </a:solidFill>
                </a:rPr>
                <a:t>100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>
                  <a:solidFill>
                    <a:srgbClr val="0070C0"/>
                  </a:solidFill>
                </a:rPr>
                <a:t>(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>
                  <a:solidFill>
                    <a:srgbClr val="0070C0"/>
                  </a:solidFill>
                </a:rPr>
                <a:t>)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692767" y="3398371"/>
            <a:ext cx="561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GB" dirty="0"/>
              <a:t>=</a:t>
            </a: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659104" y="3886379"/>
            <a:ext cx="59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GB" dirty="0"/>
              <a:t>=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443469" y="4400729"/>
            <a:ext cx="8106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 </a:t>
            </a:r>
            <a:r>
              <a:rPr lang="en-GB" dirty="0"/>
              <a:t>=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1254140" y="2856430"/>
            <a:ext cx="1127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12 000</a:t>
            </a: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1271209" y="3369531"/>
            <a:ext cx="6303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-18</a:t>
            </a: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1271209" y="388637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7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1254139" y="440072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?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821363" y="2595301"/>
            <a:ext cx="3179512" cy="884493"/>
            <a:chOff x="2437104" y="1425888"/>
            <a:chExt cx="3179512" cy="884493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3884560" y="3379103"/>
            <a:ext cx="3864731" cy="897954"/>
            <a:chOff x="2437104" y="1412427"/>
            <a:chExt cx="3147097" cy="897954"/>
          </a:xfrm>
        </p:grpSpPr>
        <p:sp>
          <p:nvSpPr>
            <p:cNvPr id="39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1</a:t>
              </a:r>
              <a:r>
                <a:rPr lang="en-GB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2 000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6372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–  </a:t>
              </a:r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5313753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GB" dirty="0"/>
                <a:t>    </a:t>
              </a:r>
            </a:p>
          </p:txBody>
        </p:sp>
        <p:sp>
          <p:nvSpPr>
            <p:cNvPr id="42" name="Text Box 18"/>
            <p:cNvSpPr txBox="1">
              <a:spLocks noChangeArrowheads="1"/>
            </p:cNvSpPr>
            <p:nvPr/>
          </p:nvSpPr>
          <p:spPr bwMode="auto">
            <a:xfrm>
              <a:off x="4691292" y="1510545"/>
              <a:ext cx="42972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18</a:t>
              </a:r>
              <a:endParaRPr lang="en-GB" dirty="0"/>
            </a:p>
          </p:txBody>
        </p:sp>
        <p:sp>
          <p:nvSpPr>
            <p:cNvPr id="43" name="Text Box 18"/>
            <p:cNvSpPr txBox="1">
              <a:spLocks noChangeArrowheads="1"/>
            </p:cNvSpPr>
            <p:nvPr/>
          </p:nvSpPr>
          <p:spPr bwMode="auto">
            <a:xfrm>
              <a:off x="464394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5140100" y="1412427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 Box 17"/>
          <p:cNvSpPr txBox="1">
            <a:spLocks noChangeArrowheads="1"/>
          </p:cNvSpPr>
          <p:nvPr/>
        </p:nvSpPr>
        <p:spPr bwMode="auto">
          <a:xfrm>
            <a:off x="3821363" y="4372481"/>
            <a:ext cx="84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 </a:t>
            </a:r>
            <a:r>
              <a:rPr lang="en-GB" b="1" dirty="0"/>
              <a:t>≈</a:t>
            </a:r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4632033" y="4372481"/>
            <a:ext cx="13837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2 991.43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1827734" y="4938847"/>
            <a:ext cx="5711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So, after 7 years the value is € 2 991.43</a:t>
            </a:r>
          </a:p>
        </p:txBody>
      </p:sp>
      <p:sp>
        <p:nvSpPr>
          <p:cNvPr id="50" name="Rectangle 5"/>
          <p:cNvSpPr txBox="1">
            <a:spLocks noChangeArrowheads="1"/>
          </p:cNvSpPr>
          <p:nvPr/>
        </p:nvSpPr>
        <p:spPr>
          <a:xfrm>
            <a:off x="280744" y="223868"/>
            <a:ext cx="6848475" cy="474662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/>
              <a:t>Depreciation</a:t>
            </a:r>
          </a:p>
        </p:txBody>
      </p:sp>
      <p:sp>
        <p:nvSpPr>
          <p:cNvPr id="51" name="Text Box 17"/>
          <p:cNvSpPr txBox="1">
            <a:spLocks noChangeArrowheads="1"/>
          </p:cNvSpPr>
          <p:nvPr/>
        </p:nvSpPr>
        <p:spPr bwMode="auto">
          <a:xfrm>
            <a:off x="3582380" y="5667594"/>
            <a:ext cx="1555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12 000.00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1361795" y="5661264"/>
            <a:ext cx="22653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Depreciation = </a:t>
            </a:r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5272632" y="5671946"/>
            <a:ext cx="17251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  2 991.43</a:t>
            </a:r>
          </a:p>
        </p:txBody>
      </p:sp>
      <p:sp>
        <p:nvSpPr>
          <p:cNvPr id="54" name="Text Box 17"/>
          <p:cNvSpPr txBox="1">
            <a:spLocks noChangeArrowheads="1"/>
          </p:cNvSpPr>
          <p:nvPr/>
        </p:nvSpPr>
        <p:spPr bwMode="auto">
          <a:xfrm>
            <a:off x="7026151" y="5657416"/>
            <a:ext cx="1733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  9 008.57</a:t>
            </a: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3781460" y="6242483"/>
            <a:ext cx="42594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So, depreciation is € 9 008.57</a:t>
            </a:r>
          </a:p>
        </p:txBody>
      </p:sp>
      <p:sp>
        <p:nvSpPr>
          <p:cNvPr id="56" name="Rectangle 55">
            <a:hlinkClick r:id="rId3"/>
            <a:extLst>
              <a:ext uri="{FF2B5EF4-FFF2-40B4-BE49-F238E27FC236}">
                <a16:creationId xmlns:a16="http://schemas.microsoft.com/office/drawing/2014/main" id="{656489E7-7B54-427F-85FB-8132618AEA04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hlinkClick r:id="rId3"/>
            <a:extLst>
              <a:ext uri="{FF2B5EF4-FFF2-40B4-BE49-F238E27FC236}">
                <a16:creationId xmlns:a16="http://schemas.microsoft.com/office/drawing/2014/main" id="{B9828CDE-BE1C-4BD9-AD46-CA53BCF561BF}"/>
              </a:ext>
            </a:extLst>
          </p:cNvPr>
          <p:cNvSpPr/>
          <p:nvPr/>
        </p:nvSpPr>
        <p:spPr>
          <a:xfrm>
            <a:off x="807954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55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4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0EA8BE-9787-4735-8828-3BE156E2A2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59264" y="3531939"/>
            <a:ext cx="1523154" cy="2967335"/>
          </a:xfrm>
          <a:prstGeom prst="rect">
            <a:avLst/>
          </a:prstGeom>
        </p:spPr>
      </p:pic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depreciation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68288" y="2240280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the problem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C5A1BEB2-B6BF-487A-A388-D55E4C02F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9264" y="3025160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3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0EA8BE-9787-4735-8828-3BE156E2A2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0" y="731520"/>
            <a:ext cx="2957018" cy="5760720"/>
          </a:xfrm>
          <a:prstGeom prst="rect">
            <a:avLst/>
          </a:prstGeom>
        </p:spPr>
      </p:pic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depreciation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From the Main Menu select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en-GB" dirty="0"/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300552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Financial feature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474720" y="3063240"/>
            <a:ext cx="8064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dirty="0"/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25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ED9AAB-D348-4679-8FD0-1549EF006EE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0" y="731520"/>
            <a:ext cx="2936689" cy="5760720"/>
          </a:xfrm>
          <a:prstGeom prst="rect">
            <a:avLst/>
          </a:prstGeom>
        </p:spPr>
      </p:pic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474720" y="3063240"/>
            <a:ext cx="8064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dirty="0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3474720" y="3429000"/>
            <a:ext cx="55786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F2: Compound interest</a:t>
            </a:r>
            <a:endParaRPr lang="en-GB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From the Main Menu select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en-GB" dirty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CC20B6C2-0135-41D2-A6D8-B44EF705F0E7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4"/>
            <a:extLst>
              <a:ext uri="{FF2B5EF4-FFF2-40B4-BE49-F238E27FC236}">
                <a16:creationId xmlns:a16="http://schemas.microsoft.com/office/drawing/2014/main" id="{8E9278CE-45F9-4C62-9E11-D34C75E2C8BC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E40B3A5-0FD9-403F-8AB6-2F8679FD6B59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C4342EF2-C278-4148-9E28-67C82369C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552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Financial feature</a:t>
            </a:r>
          </a:p>
        </p:txBody>
      </p:sp>
    </p:spTree>
    <p:extLst>
      <p:ext uri="{BB962C8B-B14F-4D97-AF65-F5344CB8AC3E}">
        <p14:creationId xmlns:p14="http://schemas.microsoft.com/office/powerpoint/2010/main" val="187453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3474720" y="3063240"/>
            <a:ext cx="56739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dirty="0"/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474720" y="3429000"/>
            <a:ext cx="4052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F2: Compound interest</a:t>
            </a:r>
            <a:endParaRPr lang="en-GB" dirty="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From the Main Menu select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en-GB" dirty="0"/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3474720" y="37947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474720" y="41148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74720" y="44348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3474720" y="47548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3474720" y="50749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3474720" y="53949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474720" y="57150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7680960" y="3814452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" name="Rectangle 2"/>
          <p:cNvSpPr/>
          <p:nvPr/>
        </p:nvSpPr>
        <p:spPr>
          <a:xfrm>
            <a:off x="7402878" y="37490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612E637-CD5B-413B-9DBD-A328568727F2}"/>
              </a:ext>
            </a:extLst>
          </p:cNvPr>
          <p:cNvSpPr/>
          <p:nvPr/>
        </p:nvSpPr>
        <p:spPr>
          <a:xfrm>
            <a:off x="8084188" y="6129997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C60FD438-5B29-4F69-B522-BF809F337550}"/>
              </a:ext>
            </a:extLst>
          </p:cNvPr>
          <p:cNvSpPr/>
          <p:nvPr/>
        </p:nvSpPr>
        <p:spPr>
          <a:xfrm>
            <a:off x="822960" y="6527278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5">
            <a:extLst>
              <a:ext uri="{FF2B5EF4-FFF2-40B4-BE49-F238E27FC236}">
                <a16:creationId xmlns:a16="http://schemas.microsoft.com/office/drawing/2014/main" id="{D2B33D80-7A31-4559-A32A-3E652E19F719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31" name="Text Box 4">
            <a:extLst>
              <a:ext uri="{FF2B5EF4-FFF2-40B4-BE49-F238E27FC236}">
                <a16:creationId xmlns:a16="http://schemas.microsoft.com/office/drawing/2014/main" id="{1BC1D48D-FB0C-4F79-910D-535B07904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552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Financial feature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CB464C-07EB-4D6E-8C05-B65DAEC1545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0" y="731520"/>
            <a:ext cx="2951549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98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3" grpId="0"/>
      <p:bldP spid="34" grpId="0"/>
      <p:bldP spid="35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7665628" y="4099411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7" name="Rectangle 36"/>
          <p:cNvSpPr/>
          <p:nvPr/>
        </p:nvSpPr>
        <p:spPr>
          <a:xfrm>
            <a:off x="7230007" y="40730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DEC0B19E-0975-4D26-AD0C-7CAAFCD09046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 Box 4">
            <a:extLst>
              <a:ext uri="{FF2B5EF4-FFF2-40B4-BE49-F238E27FC236}">
                <a16:creationId xmlns:a16="http://schemas.microsoft.com/office/drawing/2014/main" id="{3F91E8AA-6108-4255-8424-9C6B6B53E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063240"/>
            <a:ext cx="56739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dirty="0"/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229A5C8B-519C-45C0-915B-0BA0B7936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429000"/>
            <a:ext cx="4052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F2: Compound interest</a:t>
            </a:r>
            <a:endParaRPr lang="en-GB" dirty="0"/>
          </a:p>
        </p:txBody>
      </p:sp>
      <p:sp>
        <p:nvSpPr>
          <p:cNvPr id="41" name="Text Box 4">
            <a:extLst>
              <a:ext uri="{FF2B5EF4-FFF2-40B4-BE49-F238E27FC236}">
                <a16:creationId xmlns:a16="http://schemas.microsoft.com/office/drawing/2014/main" id="{91DE8AE9-B55A-440F-BD26-A4E609259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From the Main Menu select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en-GB" dirty="0"/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ACEB4D2E-802F-4080-8E8F-2CA225999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9712335D-6A8D-45C9-B661-0F7A6C7D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7947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46" name="Text Box 4">
            <a:extLst>
              <a:ext uri="{FF2B5EF4-FFF2-40B4-BE49-F238E27FC236}">
                <a16:creationId xmlns:a16="http://schemas.microsoft.com/office/drawing/2014/main" id="{4F005E9F-5D21-4D8D-B3A2-5F148582C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1148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28B1C8D9-A4EE-421A-BEED-7C677489E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4348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E187DC12-DEB8-4C4F-B063-7F4D5CEE8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7548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4E51A128-0DBB-4DC9-A287-89DFD7EEE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0749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313076D1-79F8-4961-BE57-3F448CCD4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3949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51" name="Text Box 4">
            <a:extLst>
              <a:ext uri="{FF2B5EF4-FFF2-40B4-BE49-F238E27FC236}">
                <a16:creationId xmlns:a16="http://schemas.microsoft.com/office/drawing/2014/main" id="{A91F493F-44C5-4424-B4D9-4762440C4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7150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54" name="Rectangle 5">
            <a:extLst>
              <a:ext uri="{FF2B5EF4-FFF2-40B4-BE49-F238E27FC236}">
                <a16:creationId xmlns:a16="http://schemas.microsoft.com/office/drawing/2014/main" id="{EAC0607D-E483-4FDB-83FF-563DF230CB23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86D99ABE-C07A-4AFB-8732-471063BBFDF0}"/>
              </a:ext>
            </a:extLst>
          </p:cNvPr>
          <p:cNvSpPr/>
          <p:nvPr/>
        </p:nvSpPr>
        <p:spPr>
          <a:xfrm>
            <a:off x="822960" y="6527278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361DB30B-EE55-43B5-9F49-5759EC5B3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552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Financial feature</a:t>
            </a: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E2B92D1F-6D13-4445-BA81-2D7170E6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960" y="3814452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D5AF381-2C63-41A4-BEA6-29A566813772}"/>
              </a:ext>
            </a:extLst>
          </p:cNvPr>
          <p:cNvSpPr/>
          <p:nvPr/>
        </p:nvSpPr>
        <p:spPr>
          <a:xfrm>
            <a:off x="7402878" y="37490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9F7F1F-58B8-42A0-81F9-263587E71FE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6494" y="731520"/>
            <a:ext cx="2960208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32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7680960" y="4384370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9" name="Rectangle 38"/>
          <p:cNvSpPr/>
          <p:nvPr/>
        </p:nvSpPr>
        <p:spPr>
          <a:xfrm>
            <a:off x="6691398" y="4368436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-32 000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513A1BFD-C41D-40F1-8FCF-CDAC9F345DE1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3"/>
            <a:extLst>
              <a:ext uri="{FF2B5EF4-FFF2-40B4-BE49-F238E27FC236}">
                <a16:creationId xmlns:a16="http://schemas.microsoft.com/office/drawing/2014/main" id="{702CC879-57AD-4527-AF92-814EAB555EBF}"/>
              </a:ext>
            </a:extLst>
          </p:cNvPr>
          <p:cNvSpPr/>
          <p:nvPr/>
        </p:nvSpPr>
        <p:spPr>
          <a:xfrm>
            <a:off x="851095" y="652024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329B591A-127E-45D4-ADB9-72D711909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063240"/>
            <a:ext cx="56739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dirty="0"/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1225CDCD-3E56-4F12-9143-19F2F61AC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429000"/>
            <a:ext cx="4052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F2: Compound interest</a:t>
            </a:r>
            <a:endParaRPr lang="en-GB" dirty="0"/>
          </a:p>
        </p:txBody>
      </p:sp>
      <p:sp>
        <p:nvSpPr>
          <p:cNvPr id="41" name="Text Box 4">
            <a:extLst>
              <a:ext uri="{FF2B5EF4-FFF2-40B4-BE49-F238E27FC236}">
                <a16:creationId xmlns:a16="http://schemas.microsoft.com/office/drawing/2014/main" id="{73B86E8B-A0EC-4A7F-A3E8-7346C1592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From the Main Menu select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en-GB" dirty="0"/>
          </a:p>
        </p:txBody>
      </p:sp>
      <p:sp>
        <p:nvSpPr>
          <p:cNvPr id="43" name="Text Box 4">
            <a:extLst>
              <a:ext uri="{FF2B5EF4-FFF2-40B4-BE49-F238E27FC236}">
                <a16:creationId xmlns:a16="http://schemas.microsoft.com/office/drawing/2014/main" id="{DBBA42A9-51F0-4BD3-94BF-769646500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07B988F6-4A8A-4D40-B035-795C44379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7947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B1F053FD-6F35-432B-A5BF-C338233D6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1148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46" name="Text Box 4">
            <a:extLst>
              <a:ext uri="{FF2B5EF4-FFF2-40B4-BE49-F238E27FC236}">
                <a16:creationId xmlns:a16="http://schemas.microsoft.com/office/drawing/2014/main" id="{656243BF-85A4-4AD1-8EAB-C67D59123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4348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7781DE47-01F5-4E90-A5D2-2B57740FF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7548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D7BC0564-1AC3-42F6-ACA5-29A52EA10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0749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18680044-AF92-4AB5-97BA-18E6C0C55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3949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2725C37F-8CE0-47AC-BF13-9013AB347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7150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53" name="Rectangle 5">
            <a:extLst>
              <a:ext uri="{FF2B5EF4-FFF2-40B4-BE49-F238E27FC236}">
                <a16:creationId xmlns:a16="http://schemas.microsoft.com/office/drawing/2014/main" id="{EEEAA93E-3F7E-483D-8545-0E72195CBF98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24" name="Text Box 4">
            <a:extLst>
              <a:ext uri="{FF2B5EF4-FFF2-40B4-BE49-F238E27FC236}">
                <a16:creationId xmlns:a16="http://schemas.microsoft.com/office/drawing/2014/main" id="{388A681D-5058-4F6F-9F02-3A4DE9FCB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552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Financial feature</a:t>
            </a: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C344A604-F279-4463-90CA-529141F99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5628" y="4099411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3C608EB-C1C3-45FF-B8BB-5BB7CD73BEE4}"/>
              </a:ext>
            </a:extLst>
          </p:cNvPr>
          <p:cNvSpPr/>
          <p:nvPr/>
        </p:nvSpPr>
        <p:spPr>
          <a:xfrm>
            <a:off x="7230007" y="40730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E996CCD6-4B7F-4D0D-9CD6-80EC7AB32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960" y="3814452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DD926EC-B523-416D-BB2A-711C56C31A7F}"/>
              </a:ext>
            </a:extLst>
          </p:cNvPr>
          <p:cNvSpPr/>
          <p:nvPr/>
        </p:nvSpPr>
        <p:spPr>
          <a:xfrm>
            <a:off x="7402878" y="37490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EFE16C-68C1-4095-A3C3-AA75BDFA9A8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0" y="731520"/>
            <a:ext cx="2967368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61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8106080" y="5394170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41" name="Rectangle 40"/>
          <p:cNvSpPr/>
          <p:nvPr/>
        </p:nvSpPr>
        <p:spPr>
          <a:xfrm>
            <a:off x="7825042" y="537239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8143606" y="4764565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8134816" y="5066833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46" name="Rectangle 45"/>
          <p:cNvSpPr/>
          <p:nvPr/>
        </p:nvSpPr>
        <p:spPr>
          <a:xfrm>
            <a:off x="7865765" y="470988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859688" y="504857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010DBC4B-4031-4D57-8E9B-A049FD4F50A0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FEE0E977-C49A-4794-8A34-8E66A330A817}"/>
              </a:ext>
            </a:extLst>
          </p:cNvPr>
          <p:cNvSpPr/>
          <p:nvPr/>
        </p:nvSpPr>
        <p:spPr>
          <a:xfrm>
            <a:off x="851096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 Box 4">
            <a:extLst>
              <a:ext uri="{FF2B5EF4-FFF2-40B4-BE49-F238E27FC236}">
                <a16:creationId xmlns:a16="http://schemas.microsoft.com/office/drawing/2014/main" id="{73923F4B-803D-45F2-B905-084396DC8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063240"/>
            <a:ext cx="56739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dirty="0"/>
          </a:p>
        </p:txBody>
      </p:sp>
      <p:sp>
        <p:nvSpPr>
          <p:cNvPr id="42" name="Text Box 4">
            <a:extLst>
              <a:ext uri="{FF2B5EF4-FFF2-40B4-BE49-F238E27FC236}">
                <a16:creationId xmlns:a16="http://schemas.microsoft.com/office/drawing/2014/main" id="{23DD9519-CE71-4FD6-AD89-68E6176BA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429000"/>
            <a:ext cx="4052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F2: Compound interest</a:t>
            </a:r>
            <a:endParaRPr lang="en-GB" dirty="0"/>
          </a:p>
        </p:txBody>
      </p:sp>
      <p:sp>
        <p:nvSpPr>
          <p:cNvPr id="43" name="Text Box 4">
            <a:extLst>
              <a:ext uri="{FF2B5EF4-FFF2-40B4-BE49-F238E27FC236}">
                <a16:creationId xmlns:a16="http://schemas.microsoft.com/office/drawing/2014/main" id="{8FB788ED-8BDB-4CF8-8260-1043D9318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From the Main Menu select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en-GB" dirty="0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6D8CBFE7-AF25-4A6A-9634-2316902D7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EAE0636C-F91F-401A-92B0-11476E758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7947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51" name="Text Box 4">
            <a:extLst>
              <a:ext uri="{FF2B5EF4-FFF2-40B4-BE49-F238E27FC236}">
                <a16:creationId xmlns:a16="http://schemas.microsoft.com/office/drawing/2014/main" id="{D58D7F48-7A7D-4FEF-AFC6-B549A1F56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1148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52" name="Text Box 4">
            <a:extLst>
              <a:ext uri="{FF2B5EF4-FFF2-40B4-BE49-F238E27FC236}">
                <a16:creationId xmlns:a16="http://schemas.microsoft.com/office/drawing/2014/main" id="{DD8EC34E-EC64-442F-AFF1-09B951043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4348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53" name="Text Box 4">
            <a:extLst>
              <a:ext uri="{FF2B5EF4-FFF2-40B4-BE49-F238E27FC236}">
                <a16:creationId xmlns:a16="http://schemas.microsoft.com/office/drawing/2014/main" id="{2F5D886D-DF2C-48DA-A8D4-0020C1CC1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7548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54" name="Text Box 4">
            <a:extLst>
              <a:ext uri="{FF2B5EF4-FFF2-40B4-BE49-F238E27FC236}">
                <a16:creationId xmlns:a16="http://schemas.microsoft.com/office/drawing/2014/main" id="{E8F7C9BF-A43B-42A8-B5EC-CC72D992E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0749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55" name="Text Box 4">
            <a:extLst>
              <a:ext uri="{FF2B5EF4-FFF2-40B4-BE49-F238E27FC236}">
                <a16:creationId xmlns:a16="http://schemas.microsoft.com/office/drawing/2014/main" id="{13F18126-9601-43E3-B2D6-9ED3BAE51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3949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4BAD8F3D-64CC-46FA-AA79-6449E1622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7150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62" name="Text Box 4">
            <a:extLst>
              <a:ext uri="{FF2B5EF4-FFF2-40B4-BE49-F238E27FC236}">
                <a16:creationId xmlns:a16="http://schemas.microsoft.com/office/drawing/2014/main" id="{27C07450-2F8D-452F-ACEC-1F5B6F945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9885" y="5721506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E842B99-A4D0-42DB-8E46-6623992ED07C}"/>
              </a:ext>
            </a:extLst>
          </p:cNvPr>
          <p:cNvSpPr/>
          <p:nvPr/>
        </p:nvSpPr>
        <p:spPr>
          <a:xfrm>
            <a:off x="8368767" y="566883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4" name="Rectangle 5">
            <a:extLst>
              <a:ext uri="{FF2B5EF4-FFF2-40B4-BE49-F238E27FC236}">
                <a16:creationId xmlns:a16="http://schemas.microsoft.com/office/drawing/2014/main" id="{C2E9FD6B-02AF-40FF-BD66-BC301B9DF9F5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33" name="Text Box 4">
            <a:extLst>
              <a:ext uri="{FF2B5EF4-FFF2-40B4-BE49-F238E27FC236}">
                <a16:creationId xmlns:a16="http://schemas.microsoft.com/office/drawing/2014/main" id="{74CB651B-B885-4062-BDBF-7ED53913B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552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Financial feature</a:t>
            </a:r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7F630103-2A91-4FBB-8313-001D6F25F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960" y="4384370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72E5F0B-D8E7-4286-9EB5-13FD3483A8CC}"/>
              </a:ext>
            </a:extLst>
          </p:cNvPr>
          <p:cNvSpPr/>
          <p:nvPr/>
        </p:nvSpPr>
        <p:spPr>
          <a:xfrm>
            <a:off x="6691398" y="4368436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-32 000</a:t>
            </a:r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461AD9DF-780B-4E1A-A585-B32BB0673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5628" y="4099411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360EC-FD50-487B-A31B-AB379DAB10C2}"/>
              </a:ext>
            </a:extLst>
          </p:cNvPr>
          <p:cNvSpPr/>
          <p:nvPr/>
        </p:nvSpPr>
        <p:spPr>
          <a:xfrm>
            <a:off x="7230007" y="40730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2301A069-DD3C-4CE7-80E9-4F77DAD47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960" y="3814452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3FC9A97-6D3C-4E5B-AA05-60B79A789EE3}"/>
              </a:ext>
            </a:extLst>
          </p:cNvPr>
          <p:cNvSpPr/>
          <p:nvPr/>
        </p:nvSpPr>
        <p:spPr>
          <a:xfrm>
            <a:off x="7402878" y="37490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4605DF-509F-4279-8C60-387B4DA618B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0" y="731520"/>
            <a:ext cx="2961680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9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31" grpId="0"/>
      <p:bldP spid="32" grpId="0"/>
      <p:bldP spid="46" grpId="0"/>
      <p:bldP spid="47" grpId="0"/>
      <p:bldP spid="62" grpId="0"/>
      <p:bldP spid="6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6875331" y="6196758"/>
            <a:ext cx="4844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F5</a:t>
            </a:r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20EF9EBA-0744-408A-A6AF-F065170C85EE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9D7D426D-326E-4940-8B4F-A53C2924FD13}"/>
              </a:ext>
            </a:extLst>
          </p:cNvPr>
          <p:cNvSpPr/>
          <p:nvPr/>
        </p:nvSpPr>
        <p:spPr>
          <a:xfrm>
            <a:off x="822960" y="652024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 Box 4">
            <a:extLst>
              <a:ext uri="{FF2B5EF4-FFF2-40B4-BE49-F238E27FC236}">
                <a16:creationId xmlns:a16="http://schemas.microsoft.com/office/drawing/2014/main" id="{0126BFE6-AB51-44F2-A1DA-AC5F83CB1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063240"/>
            <a:ext cx="56739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dirty="0"/>
          </a:p>
        </p:txBody>
      </p:sp>
      <p:sp>
        <p:nvSpPr>
          <p:cNvPr id="53" name="Text Box 4">
            <a:extLst>
              <a:ext uri="{FF2B5EF4-FFF2-40B4-BE49-F238E27FC236}">
                <a16:creationId xmlns:a16="http://schemas.microsoft.com/office/drawing/2014/main" id="{18AA52AD-8E57-4E40-9169-80BE22A90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429000"/>
            <a:ext cx="4052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F2: Compound interest</a:t>
            </a:r>
            <a:endParaRPr lang="en-GB" dirty="0"/>
          </a:p>
        </p:txBody>
      </p:sp>
      <p:sp>
        <p:nvSpPr>
          <p:cNvPr id="54" name="Text Box 4">
            <a:extLst>
              <a:ext uri="{FF2B5EF4-FFF2-40B4-BE49-F238E27FC236}">
                <a16:creationId xmlns:a16="http://schemas.microsoft.com/office/drawing/2014/main" id="{C1760DD4-6348-46C4-B971-895D690CB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From the Main Menu select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en-GB" dirty="0"/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C94AF90B-D50F-4241-B092-39449FF88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57" name="Text Box 4">
            <a:extLst>
              <a:ext uri="{FF2B5EF4-FFF2-40B4-BE49-F238E27FC236}">
                <a16:creationId xmlns:a16="http://schemas.microsoft.com/office/drawing/2014/main" id="{068B1185-1999-42DD-A9C9-799DC568C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7947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58" name="Text Box 4">
            <a:extLst>
              <a:ext uri="{FF2B5EF4-FFF2-40B4-BE49-F238E27FC236}">
                <a16:creationId xmlns:a16="http://schemas.microsoft.com/office/drawing/2014/main" id="{2F6F9436-612F-400E-B4FF-39E0509EB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1148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59" name="Text Box 4">
            <a:extLst>
              <a:ext uri="{FF2B5EF4-FFF2-40B4-BE49-F238E27FC236}">
                <a16:creationId xmlns:a16="http://schemas.microsoft.com/office/drawing/2014/main" id="{3F4A57EB-0BAD-4E2F-8A22-32D7754F6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4348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60" name="Text Box 4">
            <a:extLst>
              <a:ext uri="{FF2B5EF4-FFF2-40B4-BE49-F238E27FC236}">
                <a16:creationId xmlns:a16="http://schemas.microsoft.com/office/drawing/2014/main" id="{98494D9B-0810-4448-97AA-4513CB285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7548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61" name="Text Box 4">
            <a:extLst>
              <a:ext uri="{FF2B5EF4-FFF2-40B4-BE49-F238E27FC236}">
                <a16:creationId xmlns:a16="http://schemas.microsoft.com/office/drawing/2014/main" id="{79856903-E6ED-4F21-A9F5-012844C5B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0749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62" name="Text Box 4">
            <a:extLst>
              <a:ext uri="{FF2B5EF4-FFF2-40B4-BE49-F238E27FC236}">
                <a16:creationId xmlns:a16="http://schemas.microsoft.com/office/drawing/2014/main" id="{CEE99307-C4C2-44B8-80A4-55DF94D3F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3949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63" name="Text Box 4">
            <a:extLst>
              <a:ext uri="{FF2B5EF4-FFF2-40B4-BE49-F238E27FC236}">
                <a16:creationId xmlns:a16="http://schemas.microsoft.com/office/drawing/2014/main" id="{2F483F85-C4C8-4D33-A3D3-BCD797F12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7150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71" name="Rectangle 5">
            <a:extLst>
              <a:ext uri="{FF2B5EF4-FFF2-40B4-BE49-F238E27FC236}">
                <a16:creationId xmlns:a16="http://schemas.microsoft.com/office/drawing/2014/main" id="{FA5CE77C-293A-4153-84AF-353819BB321D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C7BF43BD-BD09-4A1D-B5EF-8C70DCE6A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552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Financial feature</a:t>
            </a:r>
          </a:p>
        </p:txBody>
      </p:sp>
      <p:sp>
        <p:nvSpPr>
          <p:cNvPr id="33" name="Text Box 4">
            <a:extLst>
              <a:ext uri="{FF2B5EF4-FFF2-40B4-BE49-F238E27FC236}">
                <a16:creationId xmlns:a16="http://schemas.microsoft.com/office/drawing/2014/main" id="{3152D035-DF55-4ACD-8F15-BFF85532F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6080" y="5394170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7AF82C6-B606-4D3E-9E6B-6A8618E42446}"/>
              </a:ext>
            </a:extLst>
          </p:cNvPr>
          <p:cNvSpPr/>
          <p:nvPr/>
        </p:nvSpPr>
        <p:spPr>
          <a:xfrm>
            <a:off x="7825042" y="537239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5" name="Text Box 4">
            <a:extLst>
              <a:ext uri="{FF2B5EF4-FFF2-40B4-BE49-F238E27FC236}">
                <a16:creationId xmlns:a16="http://schemas.microsoft.com/office/drawing/2014/main" id="{B1055FA2-B182-40E7-9CB3-8B80A0012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606" y="4764565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3309B1E2-CF2D-4DAD-B271-AC4246192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4816" y="5066833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4199480-DFB8-47EB-86F4-AEF97961646C}"/>
              </a:ext>
            </a:extLst>
          </p:cNvPr>
          <p:cNvSpPr/>
          <p:nvPr/>
        </p:nvSpPr>
        <p:spPr>
          <a:xfrm>
            <a:off x="7865765" y="470988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1043D8-4D74-45A8-948F-BAEDB99BE1CB}"/>
              </a:ext>
            </a:extLst>
          </p:cNvPr>
          <p:cNvSpPr/>
          <p:nvPr/>
        </p:nvSpPr>
        <p:spPr>
          <a:xfrm>
            <a:off x="7859688" y="504857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1" name="Text Box 4">
            <a:extLst>
              <a:ext uri="{FF2B5EF4-FFF2-40B4-BE49-F238E27FC236}">
                <a16:creationId xmlns:a16="http://schemas.microsoft.com/office/drawing/2014/main" id="{5EAFD886-6560-460A-9ECE-C2A3339CD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9885" y="5721506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E938F8B-AD0F-448E-95FD-FD0CAF4B5F3D}"/>
              </a:ext>
            </a:extLst>
          </p:cNvPr>
          <p:cNvSpPr/>
          <p:nvPr/>
        </p:nvSpPr>
        <p:spPr>
          <a:xfrm>
            <a:off x="8368767" y="566883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0A09AEAF-70CD-45F7-A9A9-2F1F4C624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960" y="4384370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1C91590-E577-4B77-A804-2BF5DF2D7FEF}"/>
              </a:ext>
            </a:extLst>
          </p:cNvPr>
          <p:cNvSpPr/>
          <p:nvPr/>
        </p:nvSpPr>
        <p:spPr>
          <a:xfrm>
            <a:off x="6691398" y="4368436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-32 000</a:t>
            </a:r>
          </a:p>
        </p:txBody>
      </p:sp>
      <p:sp>
        <p:nvSpPr>
          <p:cNvPr id="72" name="Text Box 4">
            <a:extLst>
              <a:ext uri="{FF2B5EF4-FFF2-40B4-BE49-F238E27FC236}">
                <a16:creationId xmlns:a16="http://schemas.microsoft.com/office/drawing/2014/main" id="{9A732BC5-A594-4D13-96D1-F5BCD6BA9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5628" y="4099411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3C9970C-CB7D-4680-A28F-C0B0CD6E12C2}"/>
              </a:ext>
            </a:extLst>
          </p:cNvPr>
          <p:cNvSpPr/>
          <p:nvPr/>
        </p:nvSpPr>
        <p:spPr>
          <a:xfrm>
            <a:off x="7230007" y="40730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74" name="Text Box 4">
            <a:extLst>
              <a:ext uri="{FF2B5EF4-FFF2-40B4-BE49-F238E27FC236}">
                <a16:creationId xmlns:a16="http://schemas.microsoft.com/office/drawing/2014/main" id="{9EDD323E-A63B-4D0B-A7C4-CEE379D77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960" y="3814452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5C783F7-3BC4-482F-BA56-64484EB2D069}"/>
              </a:ext>
            </a:extLst>
          </p:cNvPr>
          <p:cNvSpPr/>
          <p:nvPr/>
        </p:nvSpPr>
        <p:spPr>
          <a:xfrm>
            <a:off x="7402878" y="37490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DA862D-C117-404C-A2A5-CE075481935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0" y="731520"/>
            <a:ext cx="2971013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2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49179" y="199300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43840" y="799780"/>
            <a:ext cx="8625840" cy="82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Aft>
                <a:spcPct val="20000"/>
              </a:spcAft>
            </a:pPr>
            <a:r>
              <a:rPr lang="en-GB" dirty="0">
                <a:latin typeface="+mn-lt"/>
              </a:rPr>
              <a:t>Prices of goods and commodities change, usually upwards. </a:t>
            </a:r>
            <a:endParaRPr lang="en-US" dirty="0">
              <a:latin typeface="+mn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3840" y="1652683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The money in your pocket is likely to have less buying power in two years’ time than it does now.</a:t>
            </a:r>
            <a:endParaRPr lang="en-US" dirty="0">
              <a:latin typeface="+mn-lt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243840" y="3853789"/>
            <a:ext cx="8808720" cy="1358291"/>
          </a:xfrm>
          <a:prstGeom prst="rect">
            <a:avLst/>
          </a:prstGeom>
          <a:noFill/>
          <a:ln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0">
              <a:buNone/>
            </a:pPr>
            <a:r>
              <a:rPr lang="en-US" sz="2400" dirty="0"/>
              <a:t>Governments tend to keep measures of inflation because the level affects peoples’ happiness and hence their choice of government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19450" y="3070271"/>
            <a:ext cx="2674620" cy="60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Inflation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" y="2611156"/>
            <a:ext cx="5349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lvl="1" indent="0">
              <a:buFont typeface="Monotype Sorts" pitchFamily="2" charset="2"/>
              <a:buNone/>
            </a:pPr>
            <a:r>
              <a:rPr lang="en-GB" dirty="0">
                <a:latin typeface="+mn-lt"/>
              </a:rPr>
              <a:t>This effect is called</a:t>
            </a:r>
            <a:endParaRPr lang="en-US" dirty="0">
              <a:latin typeface="+mn-lt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9179" y="5120035"/>
            <a:ext cx="8625840" cy="1254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Aft>
                <a:spcPct val="20000"/>
              </a:spcAft>
            </a:pPr>
            <a:r>
              <a:rPr lang="en-GB" dirty="0">
                <a:latin typeface="+mn-lt"/>
              </a:rPr>
              <a:t>The measure is commonly called the consumer price index (CPI). The CPI is a percentage increase for prices over a given time period. </a:t>
            </a:r>
            <a:endParaRPr lang="en-US" dirty="0">
              <a:latin typeface="+mn-lt"/>
            </a:endParaRP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117C412D-C0A9-47B9-98F9-10512F83CAD5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D998AC70-D2AA-4DEF-ADDF-99FFE6829B50}"/>
              </a:ext>
            </a:extLst>
          </p:cNvPr>
          <p:cNvSpPr/>
          <p:nvPr/>
        </p:nvSpPr>
        <p:spPr>
          <a:xfrm>
            <a:off x="87923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2856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8" grpId="0"/>
      <p:bldP spid="9" grpId="0" animBg="1"/>
      <p:bldP spid="7" grpId="0"/>
      <p:bldP spid="3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474720" y="2240280"/>
            <a:ext cx="42505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value after 5 years is: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572000" y="2804851"/>
            <a:ext cx="27605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$16 887.42</a:t>
            </a:r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D8FA0524-48DF-40E8-A40A-69649C4F9468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AC16C908-D79E-480D-847F-2C87E295D4FD}"/>
              </a:ext>
            </a:extLst>
          </p:cNvPr>
          <p:cNvSpPr/>
          <p:nvPr/>
        </p:nvSpPr>
        <p:spPr>
          <a:xfrm>
            <a:off x="865163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AF4FFED1-9C86-4C5C-95EB-0CA7F27B6354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7D775E-421C-44F1-AB11-559EA93F895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0" y="731520"/>
            <a:ext cx="3019508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89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" action="ppaction://noaction"/>
            <a:extLst>
              <a:ext uri="{FF2B5EF4-FFF2-40B4-BE49-F238E27FC236}">
                <a16:creationId xmlns:a16="http://schemas.microsoft.com/office/drawing/2014/main" id="{F481DAF0-A8F3-4327-A7C1-75C89525FF92}"/>
              </a:ext>
            </a:extLst>
          </p:cNvPr>
          <p:cNvSpPr/>
          <p:nvPr/>
        </p:nvSpPr>
        <p:spPr>
          <a:xfrm>
            <a:off x="103164" y="146304"/>
            <a:ext cx="8896592" cy="6565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77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81507" y="177862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0619" y="2148900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To calculate inflation, you can use the formula for compound interest</a:t>
            </a:r>
            <a:endParaRPr lang="en-US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2059" y="1220881"/>
            <a:ext cx="8625840" cy="69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Inflation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674223" y="3326751"/>
            <a:ext cx="3179512" cy="884493"/>
            <a:chOff x="2437104" y="1425888"/>
            <a:chExt cx="3179512" cy="884493"/>
          </a:xfrm>
        </p:grpSpPr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A3253849-0E0B-4F7D-8ADB-A968587D7BD7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D27F3080-090A-4B6C-B4A8-862EF119E6AC}"/>
              </a:ext>
            </a:extLst>
          </p:cNvPr>
          <p:cNvSpPr/>
          <p:nvPr/>
        </p:nvSpPr>
        <p:spPr>
          <a:xfrm>
            <a:off x="808892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8116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1" y="2304027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</a:t>
            </a:r>
            <a:r>
              <a:rPr lang="en-GB" b="1" dirty="0">
                <a:solidFill>
                  <a:srgbClr val="FF6600"/>
                </a:solidFill>
              </a:rPr>
              <a:t>inflation formula </a:t>
            </a:r>
            <a:r>
              <a:rPr lang="en-GB" dirty="0"/>
              <a:t>is: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306780" y="425330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future value </a:t>
            </a:r>
            <a:r>
              <a:rPr lang="en-GB" dirty="0"/>
              <a:t>after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years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300580" y="2934648"/>
            <a:ext cx="3179512" cy="884493"/>
            <a:chOff x="2437104" y="1425888"/>
            <a:chExt cx="3179512" cy="884493"/>
          </a:xfrm>
        </p:grpSpPr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8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52400" y="3874424"/>
            <a:ext cx="8550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Where: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302367" y="4826330"/>
            <a:ext cx="759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original value </a:t>
            </a:r>
            <a:endParaRPr lang="en-GB" dirty="0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572367" y="5391697"/>
            <a:ext cx="732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inflation rate as percentage, per year</a:t>
            </a:r>
            <a:endParaRPr lang="en-GB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556388" y="597171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number of years</a:t>
            </a:r>
            <a:endParaRPr lang="en-GB" dirty="0"/>
          </a:p>
        </p:txBody>
      </p:sp>
      <p:sp>
        <p:nvSpPr>
          <p:cNvPr id="18" name="Rectangle 5"/>
          <p:cNvSpPr txBox="1">
            <a:spLocks noChangeArrowheads="1"/>
          </p:cNvSpPr>
          <p:nvPr/>
        </p:nvSpPr>
        <p:spPr>
          <a:xfrm>
            <a:off x="152400" y="153988"/>
            <a:ext cx="6848475" cy="474662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/>
              <a:t>Inflation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0237" y="1025023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When calculating inflation, the annual multiplier is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3368320" y="1584814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 + 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4655300" y="1353981"/>
            <a:ext cx="2704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    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3891031" y="1756382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100</a:t>
            </a: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3201636" y="1333554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(</a:t>
            </a: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4472369" y="1363678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)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86625" y="1810046"/>
            <a:ext cx="540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081250" y="1373951"/>
            <a:ext cx="3048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344868" y="1539339"/>
            <a:ext cx="34648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>
                <a:solidFill>
                  <a:srgbClr val="FF6600"/>
                </a:solidFill>
              </a:rPr>
              <a:t>Where </a:t>
            </a:r>
            <a:r>
              <a:rPr 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1800" dirty="0">
                <a:solidFill>
                  <a:srgbClr val="FF6600"/>
                </a:solidFill>
              </a:rPr>
              <a:t>is the annual inflation rate as percentage.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912071C3-91CD-4C98-B4D8-EC3253D04020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D0D1603C-3F3B-4105-B68D-139E0356B9A9}"/>
              </a:ext>
            </a:extLst>
          </p:cNvPr>
          <p:cNvSpPr/>
          <p:nvPr/>
        </p:nvSpPr>
        <p:spPr>
          <a:xfrm>
            <a:off x="865163" y="6478929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52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61864" y="607410"/>
            <a:ext cx="87661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From December 2012 to December 2013 the </a:t>
            </a:r>
            <a:r>
              <a:rPr lang="en-GB" b="1" dirty="0"/>
              <a:t>Australian Bureau of Statistics </a:t>
            </a:r>
            <a:r>
              <a:rPr lang="en-GB" dirty="0">
                <a:latin typeface="+mn-lt"/>
              </a:rPr>
              <a:t>recorded a CPI (Consumer Price Index) of 2.7%. 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6848475" cy="6969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600" b="1" dirty="0"/>
              <a:t>Inflation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13749" y="1780713"/>
            <a:ext cx="7829055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If one kg of local cheese cost 9.65 AUD in December 2012, how much did it cost in</a:t>
            </a:r>
          </a:p>
          <a:p>
            <a:r>
              <a:rPr lang="en-GB" dirty="0">
                <a:latin typeface="+mn-lt"/>
              </a:rPr>
              <a:t>(a) Dec. 2013    (b) Dec. 2014          (c) Dec 2016</a:t>
            </a:r>
          </a:p>
        </p:txBody>
      </p:sp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228600" y="2917716"/>
            <a:ext cx="891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+mn-lt"/>
              </a:rPr>
              <a:t>The original value is 9.65 AUD and inflation ratio 2.7%</a:t>
            </a:r>
          </a:p>
        </p:txBody>
      </p:sp>
      <p:sp>
        <p:nvSpPr>
          <p:cNvPr id="172041" name="Text Box 9"/>
          <p:cNvSpPr txBox="1">
            <a:spLocks noChangeArrowheads="1"/>
          </p:cNvSpPr>
          <p:nvPr/>
        </p:nvSpPr>
        <p:spPr bwMode="auto">
          <a:xfrm>
            <a:off x="820429" y="3494569"/>
            <a:ext cx="4358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1 year, the value is:</a:t>
            </a:r>
            <a:endParaRPr lang="en-GB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00661" y="4060878"/>
            <a:ext cx="1763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9.65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48425" y="4072527"/>
            <a:ext cx="971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9.91</a:t>
            </a:r>
          </a:p>
        </p:txBody>
      </p:sp>
      <p:sp>
        <p:nvSpPr>
          <p:cNvPr id="3" name="Rectangle 2"/>
          <p:cNvSpPr/>
          <p:nvPr/>
        </p:nvSpPr>
        <p:spPr>
          <a:xfrm>
            <a:off x="299459" y="3463553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(a)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79014" y="4574841"/>
            <a:ext cx="43919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2 years, the value is:</a:t>
            </a:r>
            <a:endParaRPr lang="en-GB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40198" y="5092543"/>
            <a:ext cx="1965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9.65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1.027 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256039" y="5076972"/>
            <a:ext cx="1125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10.18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9459" y="4575735"/>
            <a:ext cx="591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(b)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779014" y="5600307"/>
            <a:ext cx="44940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4 years, the value is:</a:t>
            </a:r>
            <a:endParaRPr lang="en-GB" dirty="0"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0680" y="5596072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(c)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156876" y="3220704"/>
            <a:ext cx="3400914" cy="899733"/>
            <a:chOff x="2764418" y="1410648"/>
            <a:chExt cx="2809282" cy="899733"/>
          </a:xfrm>
        </p:grpSpPr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2764418" y="1682047"/>
              <a:ext cx="1455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4197664" y="166190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5303252" y="1477376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GB" dirty="0"/>
                <a:t>    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2.7</a:t>
              </a:r>
              <a:endParaRPr lang="en-GB" dirty="0"/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030978" y="141064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170918" y="4314481"/>
            <a:ext cx="3478567" cy="899733"/>
            <a:chOff x="2741085" y="1410648"/>
            <a:chExt cx="2873431" cy="899733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741085" y="1679769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4185077" y="166190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5344068" y="1492838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GB" dirty="0"/>
                <a:t>    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2.7</a:t>
              </a:r>
              <a:endParaRPr lang="en-GB" dirty="0"/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4018394" y="141064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/>
          <p:cNvSpPr/>
          <p:nvPr/>
        </p:nvSpPr>
        <p:spPr>
          <a:xfrm>
            <a:off x="5038912" y="6339959"/>
            <a:ext cx="1965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9.65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1.027 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954753" y="6324388"/>
            <a:ext cx="1125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10.73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5222234" y="5339442"/>
            <a:ext cx="3478567" cy="899733"/>
            <a:chOff x="2741085" y="1410648"/>
            <a:chExt cx="2873431" cy="899733"/>
          </a:xfrm>
        </p:grpSpPr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2741085" y="1679769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4185077" y="166190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42" name="Text Box 18"/>
            <p:cNvSpPr txBox="1">
              <a:spLocks noChangeArrowheads="1"/>
            </p:cNvSpPr>
            <p:nvPr/>
          </p:nvSpPr>
          <p:spPr bwMode="auto">
            <a:xfrm>
              <a:off x="5344068" y="1492838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GB" dirty="0"/>
                <a:t>     </a:t>
              </a:r>
            </a:p>
          </p:txBody>
        </p:sp>
        <p:sp>
          <p:nvSpPr>
            <p:cNvPr id="43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2.7</a:t>
              </a:r>
              <a:endParaRPr lang="en-GB" dirty="0"/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4018394" y="141064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4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ectangle 47">
            <a:hlinkClick r:id="rId3"/>
            <a:extLst>
              <a:ext uri="{FF2B5EF4-FFF2-40B4-BE49-F238E27FC236}">
                <a16:creationId xmlns:a16="http://schemas.microsoft.com/office/drawing/2014/main" id="{51F4AC9A-BC40-4FA9-A215-1ECE431228E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hlinkClick r:id="rId3"/>
            <a:extLst>
              <a:ext uri="{FF2B5EF4-FFF2-40B4-BE49-F238E27FC236}">
                <a16:creationId xmlns:a16="http://schemas.microsoft.com/office/drawing/2014/main" id="{7183F83D-3B10-4666-9272-C0458C67B58C}"/>
              </a:ext>
            </a:extLst>
          </p:cNvPr>
          <p:cNvSpPr/>
          <p:nvPr/>
        </p:nvSpPr>
        <p:spPr>
          <a:xfrm>
            <a:off x="871023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04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172040" grpId="0"/>
      <p:bldP spid="172041" grpId="0"/>
      <p:bldP spid="2" grpId="0"/>
      <p:bldP spid="11" grpId="0"/>
      <p:bldP spid="3" grpId="0"/>
      <p:bldP spid="12" grpId="0"/>
      <p:bldP spid="13" grpId="0"/>
      <p:bldP spid="14" grpId="0"/>
      <p:bldP spid="15" grpId="0"/>
      <p:bldP spid="16" grpId="0"/>
      <p:bldP spid="19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2888"/>
            <a:ext cx="6848475" cy="474662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600" b="1" dirty="0"/>
              <a:t>Inflation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915987" y="822070"/>
            <a:ext cx="7312025" cy="2677656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Georgia would like to purchase a painting that is currently worth $5000. She makes monthly deposits into an investment account, so that she can purchase the painting in 3 years’ time.</a:t>
            </a:r>
          </a:p>
          <a:p>
            <a:r>
              <a:rPr lang="en-GB" dirty="0">
                <a:latin typeface="+mn-lt"/>
              </a:rPr>
              <a:t>If inflation averages 2.5% per year, calculate the value of the painting indexed for inflation for 3 years.</a:t>
            </a:r>
          </a:p>
        </p:txBody>
      </p:sp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220858" y="3662275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+mn-lt"/>
              </a:rPr>
              <a:t>To index the value of the painting for inflation, we increase it by 2.5% each year for 3 years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855827" y="4804914"/>
            <a:ext cx="32545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Indexed value is:</a:t>
            </a:r>
            <a:endParaRPr lang="en-GB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70918" y="5484254"/>
            <a:ext cx="2257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1.025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44745" y="6033720"/>
            <a:ext cx="1435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5384.45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110407" y="4565457"/>
            <a:ext cx="3438755" cy="889482"/>
            <a:chOff x="2437104" y="1427018"/>
            <a:chExt cx="2840544" cy="889482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3771267" y="1666476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5007200" y="1475166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GB" dirty="0"/>
                <a:t>    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4278351" y="150881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2.5</a:t>
              </a:r>
              <a:endParaRPr lang="en-GB" dirty="0"/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240884" y="1854835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3596506" y="142701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4802415" y="1439336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278351" y="1912879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AA25E7A3-DB7C-4B25-B316-DD7DA22FF28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2FA27C6E-CE15-4785-A79F-838CE1F8AE6E}"/>
              </a:ext>
            </a:extLst>
          </p:cNvPr>
          <p:cNvSpPr/>
          <p:nvPr/>
        </p:nvSpPr>
        <p:spPr>
          <a:xfrm>
            <a:off x="842367" y="6502570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6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0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77314" y="215095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35280" y="883279"/>
            <a:ext cx="8625840" cy="1166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Depreciation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441325" lvl="1" indent="15875">
              <a:spcAft>
                <a:spcPct val="20000"/>
              </a:spcAft>
            </a:pPr>
            <a:r>
              <a:rPr lang="en-GB" dirty="0">
                <a:latin typeface="+mn-lt"/>
              </a:rPr>
              <a:t>is the loss in value of an asset over time. </a:t>
            </a:r>
            <a:endParaRPr lang="en-US" dirty="0">
              <a:latin typeface="+mn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35280" y="2027572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Assets such as computers, cars, and furniture depreciate for two reasons:</a:t>
            </a:r>
            <a:endParaRPr lang="en-US" dirty="0">
              <a:latin typeface="+mn-lt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335280" y="4783429"/>
            <a:ext cx="8808720" cy="1934193"/>
          </a:xfrm>
          <a:prstGeom prst="rect">
            <a:avLst/>
          </a:prstGeom>
          <a:noFill/>
          <a:ln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2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32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Obsolescence. </a:t>
            </a:r>
          </a:p>
          <a:p>
            <a:pPr marL="274638" indent="0">
              <a:buNone/>
            </a:pPr>
            <a:r>
              <a:rPr lang="en-GB" sz="2400" dirty="0"/>
              <a:t>Assets also decrease in value as they are replaced by newer models. Last year's car model is less valuable because there is a newer model in the marketplace..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35280" y="2919825"/>
            <a:ext cx="851916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2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Wear and tear</a:t>
            </a:r>
            <a:endParaRPr lang="en-US" sz="3200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65125" lvl="1" indent="0">
              <a:buFont typeface="Monotype Sorts" pitchFamily="2" charset="2"/>
              <a:buNone/>
            </a:pPr>
            <a:r>
              <a:rPr lang="en-GB" dirty="0">
                <a:latin typeface="+mn-lt"/>
              </a:rPr>
              <a:t>For example, an auto will decrease in value because of the mileage, wear on tires, and other factors related to the use of the vehicle.</a:t>
            </a:r>
            <a:endParaRPr lang="en-US" dirty="0">
              <a:latin typeface="+mn-lt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B10DB000-CAC1-45C8-AE20-36B75FE64DCF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EACDEAA2-65F1-4DD1-949C-91C4C7553947}"/>
              </a:ext>
            </a:extLst>
          </p:cNvPr>
          <p:cNvSpPr/>
          <p:nvPr/>
        </p:nvSpPr>
        <p:spPr>
          <a:xfrm>
            <a:off x="837027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410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8" grpId="0"/>
      <p:bldP spid="9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213274" y="178473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35280" y="1773890"/>
            <a:ext cx="8625840" cy="1166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Depreciation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35280" y="2592345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To calculate depreciation, you can use the formula for compound interest but the </a:t>
            </a:r>
            <a:r>
              <a:rPr lang="en-GB" b="1" dirty="0">
                <a:latin typeface="+mn-lt"/>
              </a:rPr>
              <a:t>rate will be negative </a:t>
            </a:r>
            <a:r>
              <a:rPr lang="en-GB" dirty="0">
                <a:latin typeface="+mn-lt"/>
              </a:rPr>
              <a:t>instead</a:t>
            </a:r>
            <a:endParaRPr lang="en-US" dirty="0">
              <a:latin typeface="+mn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482824" y="3758527"/>
            <a:ext cx="3179512" cy="884493"/>
            <a:chOff x="2437104" y="1425888"/>
            <a:chExt cx="3179512" cy="884493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62869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65D49685-210F-434A-9FD6-7B40C0721F9E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2"/>
            <a:extLst>
              <a:ext uri="{FF2B5EF4-FFF2-40B4-BE49-F238E27FC236}">
                <a16:creationId xmlns:a16="http://schemas.microsoft.com/office/drawing/2014/main" id="{7CD8FF13-C55C-4FDE-8B33-6287921C5254}"/>
              </a:ext>
            </a:extLst>
          </p:cNvPr>
          <p:cNvSpPr/>
          <p:nvPr/>
        </p:nvSpPr>
        <p:spPr>
          <a:xfrm>
            <a:off x="843938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7827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1" y="2304027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</a:t>
            </a:r>
            <a:r>
              <a:rPr lang="en-GB" b="1" dirty="0">
                <a:solidFill>
                  <a:srgbClr val="FF6600"/>
                </a:solidFill>
              </a:rPr>
              <a:t>depreciation formula </a:t>
            </a:r>
            <a:r>
              <a:rPr lang="en-GB" dirty="0"/>
              <a:t>is: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306780" y="425330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future value </a:t>
            </a:r>
            <a:r>
              <a:rPr lang="en-GB" dirty="0"/>
              <a:t>after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time periods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300580" y="2934648"/>
            <a:ext cx="3179512" cy="884493"/>
            <a:chOff x="2437104" y="1425888"/>
            <a:chExt cx="3179512" cy="884493"/>
          </a:xfrm>
        </p:grpSpPr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62869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8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52400" y="3874424"/>
            <a:ext cx="8550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Where: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302367" y="4826330"/>
            <a:ext cx="759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original value </a:t>
            </a:r>
            <a:endParaRPr lang="en-GB" dirty="0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572367" y="5391697"/>
            <a:ext cx="732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depreciation rate per period</a:t>
            </a:r>
            <a:endParaRPr lang="en-GB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556388" y="597171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number of periods</a:t>
            </a:r>
            <a:endParaRPr lang="en-GB" dirty="0"/>
          </a:p>
        </p:txBody>
      </p:sp>
      <p:sp>
        <p:nvSpPr>
          <p:cNvPr id="18" name="Rectangle 5"/>
          <p:cNvSpPr txBox="1">
            <a:spLocks noChangeArrowheads="1"/>
          </p:cNvSpPr>
          <p:nvPr/>
        </p:nvSpPr>
        <p:spPr>
          <a:xfrm>
            <a:off x="258431" y="222187"/>
            <a:ext cx="6848475" cy="474662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/>
              <a:t>Depreciation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0237" y="1025023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When calculating depreciation, the annual multiplier is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3368320" y="1584814"/>
            <a:ext cx="6286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1 - 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4655300" y="1353981"/>
            <a:ext cx="2704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    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3891031" y="1756382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100</a:t>
            </a: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3201636" y="1333554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(</a:t>
            </a: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4472369" y="1363678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)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86625" y="1810046"/>
            <a:ext cx="540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081250" y="1373951"/>
            <a:ext cx="3048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344868" y="1539339"/>
            <a:ext cx="34648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>
                <a:solidFill>
                  <a:srgbClr val="FF6600"/>
                </a:solidFill>
              </a:rPr>
              <a:t>Where </a:t>
            </a:r>
            <a:r>
              <a:rPr 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1800" dirty="0">
                <a:solidFill>
                  <a:srgbClr val="FF6600"/>
                </a:solidFill>
              </a:rPr>
              <a:t>is the annual depreciation rate as percentage.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C097FF5D-8AB5-4E76-B0D4-A44BEFE3B7C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9D7A2CAF-7F67-48D0-8617-CA32E31D7B5B}"/>
              </a:ext>
            </a:extLst>
          </p:cNvPr>
          <p:cNvSpPr/>
          <p:nvPr/>
        </p:nvSpPr>
        <p:spPr>
          <a:xfrm>
            <a:off x="893298" y="6475036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2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9" grpId="0"/>
      <p:bldP spid="30" grpId="0"/>
      <p:bldP spid="31" grpId="0"/>
      <p:bldP spid="3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423</TotalTime>
  <Words>1755</Words>
  <Application>Microsoft Office PowerPoint</Application>
  <PresentationFormat>On-screen Show (4:3)</PresentationFormat>
  <Paragraphs>359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Comic Sans MS</vt:lpstr>
      <vt:lpstr>Monotype Sorts</vt:lpstr>
      <vt:lpstr>Times New Roman</vt:lpstr>
      <vt:lpstr>Wingdings 2</vt:lpstr>
      <vt:lpstr>Theme1</vt:lpstr>
      <vt:lpstr>Annual depreciation and inflation</vt:lpstr>
      <vt:lpstr>Depreciation and inflation</vt:lpstr>
      <vt:lpstr>Depreciation and inflation</vt:lpstr>
      <vt:lpstr>PowerPoint Presentation</vt:lpstr>
      <vt:lpstr>Inflation</vt:lpstr>
      <vt:lpstr>Inflation</vt:lpstr>
      <vt:lpstr>Depreciation and inflation</vt:lpstr>
      <vt:lpstr>Depreciation and inflation</vt:lpstr>
      <vt:lpstr>PowerPoint Presentation</vt:lpstr>
      <vt:lpstr>Depreciation</vt:lpstr>
      <vt:lpstr>PowerPoint Presentation</vt:lpstr>
      <vt:lpstr>Using a GDC for depreciation</vt:lpstr>
      <vt:lpstr>Using a GDC for depreciation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depreciation and inflation</dc:title>
  <dc:creator>Mathssupport</dc:creator>
  <cp:lastModifiedBy>Orlando Hurtado</cp:lastModifiedBy>
  <cp:revision>31</cp:revision>
  <dcterms:created xsi:type="dcterms:W3CDTF">2020-03-17T14:49:44Z</dcterms:created>
  <dcterms:modified xsi:type="dcterms:W3CDTF">2023-08-11T12:40:02Z</dcterms:modified>
</cp:coreProperties>
</file>