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73" r:id="rId2"/>
    <p:sldId id="264" r:id="rId3"/>
    <p:sldId id="270" r:id="rId4"/>
    <p:sldId id="266" r:id="rId5"/>
    <p:sldId id="271" r:id="rId6"/>
    <p:sldId id="272" r:id="rId7"/>
    <p:sldId id="273" r:id="rId8"/>
    <p:sldId id="280" r:id="rId9"/>
    <p:sldId id="331" r:id="rId10"/>
    <p:sldId id="332" r:id="rId11"/>
    <p:sldId id="333" r:id="rId12"/>
    <p:sldId id="334" r:id="rId13"/>
    <p:sldId id="335" r:id="rId14"/>
    <p:sldId id="336" r:id="rId15"/>
    <p:sldId id="3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2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9E322-3244-4E75-8048-CD0F697968E7}" type="slidenum">
              <a:rPr lang="en-GB"/>
              <a:pPr/>
              <a:t>3</a:t>
            </a:fld>
            <a:endParaRPr lang="en-GB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9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4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5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9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6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2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C6084-B94D-4EB0-A0E4-3463BFA9DEB5}" type="slidenum">
              <a:rPr lang="en-GB"/>
              <a:pPr/>
              <a:t>7</a:t>
            </a:fld>
            <a:endParaRPr lang="en-GB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2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F94A4CB-B18F-4707-BCC1-F757C4E38D32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0EC640-BB45-4161-B9E5-09455BCCA55C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284F13B-C6B0-49BE-A142-10C7359AE97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A7718C-9B80-45A8-8BB8-F2E41945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14430D15-EB3C-4AF0-9AE4-76D5F9E68F53}" type="datetime3">
              <a:rPr lang="en-US" smtClean="0"/>
              <a:t>11 August 2023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819637-2121-4B35-9770-AF4B6906F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series</a:t>
            </a:r>
            <a:endParaRPr lang="en-GB" dirty="0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962E5C74-DF7C-4985-81FB-5DCB404AF9FD}"/>
              </a:ext>
            </a:extLst>
          </p:cNvPr>
          <p:cNvSpPr/>
          <p:nvPr/>
        </p:nvSpPr>
        <p:spPr>
          <a:xfrm>
            <a:off x="802838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41CDD88-E1EE-476F-A0C8-617336E0B1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1978391-619B-4088-8C33-E2EF206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671" y="3200400"/>
            <a:ext cx="7057713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LO: Calculate the sum of the first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terms in a geometric series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9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51ACF38-2411-4FB6-BED1-FA6A99D2B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40"/>
            <a:ext cx="3015679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E0DEB81F-32D7-45AE-8747-BB513D8ACCB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5A39E05D-7246-4EC6-9162-2EFCDFD9154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1 Rectángulo">
            <a:extLst>
              <a:ext uri="{FF2B5EF4-FFF2-40B4-BE49-F238E27FC236}">
                <a16:creationId xmlns:a16="http://schemas.microsoft.com/office/drawing/2014/main" id="{CBD26AE2-97A7-4A82-B5DF-CB6E78C4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790A83C5-3256-44F2-8F0C-0470635B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5" name="11 Rectángulo">
            <a:extLst>
              <a:ext uri="{FF2B5EF4-FFF2-40B4-BE49-F238E27FC236}">
                <a16:creationId xmlns:a16="http://schemas.microsoft.com/office/drawing/2014/main" id="{C8543B4C-C547-42A2-B4BD-8ABE9754F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55235E20-FCC0-462C-9D5B-04C9411F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656B6C8F-FB00-4A2A-A8DB-7F7DBF02E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56508780-0A25-4069-BFC8-0E30AA01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43D61B20-FB19-434E-BADC-37BC620B5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61C65EBA-8EEE-4C57-93F6-314640EF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44ED41F5-9860-4E0C-B487-E36F8A366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447CE6D3-A5AC-4F75-BA8F-CF310C5E7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079A6FA-0096-45BF-992A-2748000FD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9184"/>
            <a:ext cx="3044676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83CD8903-B38E-4078-BF0E-EFE0F1925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3" name="Rectangle 2">
            <a:hlinkClick r:id="rId4"/>
            <a:extLst>
              <a:ext uri="{FF2B5EF4-FFF2-40B4-BE49-F238E27FC236}">
                <a16:creationId xmlns:a16="http://schemas.microsoft.com/office/drawing/2014/main" id="{4EE8549C-669A-40AE-8ECF-972F0E6A223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3F62A2DA-840E-4EEE-A994-4C38889E57FE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id="{E546CDE7-7EDB-4A66-9DBA-8C77455A5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1" name="11 Rectángulo">
            <a:extLst>
              <a:ext uri="{FF2B5EF4-FFF2-40B4-BE49-F238E27FC236}">
                <a16:creationId xmlns:a16="http://schemas.microsoft.com/office/drawing/2014/main" id="{587ABE5D-2DF4-4D67-8FFF-35BA1808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2" name="11 Rectángulo">
            <a:extLst>
              <a:ext uri="{FF2B5EF4-FFF2-40B4-BE49-F238E27FC236}">
                <a16:creationId xmlns:a16="http://schemas.microsoft.com/office/drawing/2014/main" id="{3435F608-67CD-4E6A-854D-A953B104C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6" name="11 Rectángulo">
            <a:extLst>
              <a:ext uri="{FF2B5EF4-FFF2-40B4-BE49-F238E27FC236}">
                <a16:creationId xmlns:a16="http://schemas.microsoft.com/office/drawing/2014/main" id="{36752238-ECB7-4B20-A128-381934AB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7" name="11 Rectángulo">
            <a:extLst>
              <a:ext uri="{FF2B5EF4-FFF2-40B4-BE49-F238E27FC236}">
                <a16:creationId xmlns:a16="http://schemas.microsoft.com/office/drawing/2014/main" id="{F1C297EE-5422-4C0E-A7F8-5CAAA296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E8DA7E6B-822A-4674-8369-752D50796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83CA1A6E-35B8-4DD9-B402-0FC9E80A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01BF464A-A6C6-4181-BB56-9192BAC9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7FC3177B-C3FC-41CC-B8A6-A5C2F252B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5A2C7AD5-3F67-41EF-842C-FC5DDAFF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99C95960-B64D-4EE2-9BC3-9C5A00EC0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9D09CD3-3263-46B1-87E4-9A9288069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2A5A8F4-0967-4F78-B43D-5182519CFA8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B1D3F302-D2E9-4E26-8E9A-64B95E49E3D3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83CD624-0A67-4E13-AB61-F559DB8CE8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"/>
            <a:ext cx="3025833" cy="5760720"/>
          </a:xfrm>
          <a:prstGeom prst="rect">
            <a:avLst/>
          </a:prstGeom>
        </p:spPr>
      </p:pic>
      <p:sp>
        <p:nvSpPr>
          <p:cNvPr id="18" name="11 Rectángulo">
            <a:extLst>
              <a:ext uri="{FF2B5EF4-FFF2-40B4-BE49-F238E27FC236}">
                <a16:creationId xmlns:a16="http://schemas.microsoft.com/office/drawing/2014/main" id="{2385CCDF-ABCF-4FA5-8717-78EFAE4C7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77A86B-BF33-4B66-ABD8-B0DA7EE1D2ED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F0A0B7-997A-4B1C-97B2-7712D46F0BE4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214F94EA-BF83-45E8-A742-9FE8CC1A3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228A0D-89CB-4C73-8AA0-1B4A3640F1ED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2B43293-6F7D-4D25-AD3A-B373F74CD5AF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6BEAD4E9-9E08-4ED1-B6AA-EC087EF50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68C3A-FBAD-4A48-942E-6B5B4AF5E7A7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ADA3E4-1691-4B25-8B9C-F0BBF2A3C892}"/>
              </a:ext>
            </a:extLst>
          </p:cNvPr>
          <p:cNvSpPr txBox="1"/>
          <p:nvPr/>
        </p:nvSpPr>
        <p:spPr>
          <a:xfrm>
            <a:off x="5152023" y="4325503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E1319D5A-69B9-4CD8-A742-1D716684A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AC027E61-C06E-4943-8121-4D221743C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CFC3C622-DB62-4255-BECE-CD4946AA1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1AF9F0FE-1235-4E21-B8D0-F387B40A9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A8C32F01-1357-402D-ACBA-907AB2AA4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A8AD7DE5-861D-4B34-BB75-2B7B6B190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E51220EB-BE30-4FDF-B37B-C6BF0ABBF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FAF4CC73-F146-4559-B865-A18394DD8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15FA98D3-282B-4BA8-9E08-64B691CA9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74539F69-89EB-4E0E-951D-3E710A74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B65231DA-BEC1-4ADD-90FE-0D41E958B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81E6E7-4146-4450-8C03-73738E061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39"/>
            <a:ext cx="3029926" cy="5760720"/>
          </a:xfrm>
          <a:prstGeom prst="rect">
            <a:avLst/>
          </a:prstGeom>
        </p:spPr>
      </p:pic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11600" y="5184000"/>
            <a:ext cx="5181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7D50E498-D8E5-40C6-81ED-FB9DE1CA5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1B6F1093-4730-432F-932D-06A2028F5022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38C9296E-0E4C-4EDA-B2B4-8602DF422889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11 Rectángulo">
            <a:extLst>
              <a:ext uri="{FF2B5EF4-FFF2-40B4-BE49-F238E27FC236}">
                <a16:creationId xmlns:a16="http://schemas.microsoft.com/office/drawing/2014/main" id="{2233F818-FA3C-43AB-8FF3-ED5380DC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8C52F329-AE28-457C-9117-58A6E041F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4065ED-9E89-405C-B830-6C957F90405B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AEEEEF-FDE1-46DD-9714-8A82848FD3D0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C5F7E53-9A12-4A21-8527-69002DC0D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591AD4-62C5-458B-8712-566571615063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B79F4F-E372-4E63-9985-1CEE481A9DE8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CAA0281C-50D9-4A02-A4ED-4523C1A37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C4A50C-AB72-4EF5-913D-A5E7A5D73748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624E450B-7295-44CD-BCEB-FCB3E91C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950A6A2E-6C5E-435F-AF59-5FA158885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BBD8FA75-DF08-4DA0-BBB0-12453DC92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D4836750-5D85-45E7-BB91-26E4EB19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3FD12A97-D440-422B-A984-2F2BF47C2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00357E29-898C-4A9D-8A80-5611C304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37D19F95-9604-4830-8108-8CCC07EB4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6821FD61-3912-4957-BDE0-F4B34FEC1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CE03A52C-A048-403D-BDEC-ACFDC415A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1CA9C7F4-D0A9-439B-BFA9-6DE12568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583942FA-8C34-4F71-945E-BD5F373C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09736" y="1998000"/>
            <a:ext cx="5398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109736" y="5184000"/>
            <a:ext cx="5181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Scroll down until you find 635 for Y</a:t>
            </a:r>
          </a:p>
        </p:txBody>
      </p:sp>
      <p:sp>
        <p:nvSpPr>
          <p:cNvPr id="20" name="11 Rectángulo"/>
          <p:cNvSpPr>
            <a:spLocks noChangeArrowheads="1"/>
          </p:cNvSpPr>
          <p:nvPr/>
        </p:nvSpPr>
        <p:spPr bwMode="auto">
          <a:xfrm>
            <a:off x="111600" y="4752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F6 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E0716A74-A55F-4DE7-A655-44E281BDD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1560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67456571-FBDE-49C0-82AF-C40B42159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66" y="6075332"/>
            <a:ext cx="3102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So,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/>
              <a:t> = 635  </a:t>
            </a:r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= 7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C0566098-B035-4106-8C89-C7BC0809DA5B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AFC0E8F0-7BF3-4268-95BD-6186589D5C2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1C80B2-3925-4A88-AAE3-DC03877E80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20040"/>
            <a:ext cx="3040111" cy="5760720"/>
          </a:xfrm>
          <a:prstGeom prst="rect">
            <a:avLst/>
          </a:prstGeom>
        </p:spPr>
      </p:pic>
      <p:sp>
        <p:nvSpPr>
          <p:cNvPr id="18" name="Rectangle 4">
            <a:extLst>
              <a:ext uri="{FF2B5EF4-FFF2-40B4-BE49-F238E27FC236}">
                <a16:creationId xmlns:a16="http://schemas.microsoft.com/office/drawing/2014/main" id="{F6660884-DAB6-4FBA-809D-123E31D8E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E5AB3536-61A7-4266-BD08-7D091B04D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204000"/>
            <a:ext cx="32938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Press F5 </a:t>
            </a:r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BCE7E306-118B-437E-874E-F9805CC6A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0" y="3547226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starting 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2FE293-C3BC-47EA-9F02-78A057B49D30}"/>
              </a:ext>
            </a:extLst>
          </p:cNvPr>
          <p:cNvSpPr txBox="1"/>
          <p:nvPr/>
        </p:nvSpPr>
        <p:spPr>
          <a:xfrm>
            <a:off x="3781775" y="3547225"/>
            <a:ext cx="4320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24A693-BB21-4B6F-BB70-47D7B36C0074}"/>
              </a:ext>
            </a:extLst>
          </p:cNvPr>
          <p:cNvSpPr txBox="1"/>
          <p:nvPr/>
        </p:nvSpPr>
        <p:spPr>
          <a:xfrm>
            <a:off x="4327869" y="3547224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9A419A8C-D70F-4AD7-B9B7-3D09A3D17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3" y="3984911"/>
            <a:ext cx="36701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ending number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2001BE-7901-4765-85C4-CE711819D062}"/>
              </a:ext>
            </a:extLst>
          </p:cNvPr>
          <p:cNvSpPr txBox="1"/>
          <p:nvPr/>
        </p:nvSpPr>
        <p:spPr>
          <a:xfrm>
            <a:off x="3812488" y="3984910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EF8C77-A4F2-4B87-9579-3FEA264198EE}"/>
              </a:ext>
            </a:extLst>
          </p:cNvPr>
          <p:cNvSpPr txBox="1"/>
          <p:nvPr/>
        </p:nvSpPr>
        <p:spPr>
          <a:xfrm>
            <a:off x="4358582" y="3984909"/>
            <a:ext cx="914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sz="2400" dirty="0"/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064E44A6-4AC2-467D-BBAD-700F1A21E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12" y="4354930"/>
            <a:ext cx="46468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State the step between numbers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2914E6-A289-4F94-BF3D-2A1A71619508}"/>
              </a:ext>
            </a:extLst>
          </p:cNvPr>
          <p:cNvSpPr txBox="1"/>
          <p:nvPr/>
        </p:nvSpPr>
        <p:spPr>
          <a:xfrm>
            <a:off x="4605929" y="4325504"/>
            <a:ext cx="5460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36DF26A4-479E-4448-A0C9-30B6F580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" y="2520000"/>
            <a:ext cx="2065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in Y1 :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DB993CC0-951A-4E51-9E17-3C0FA2856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611" y="2525758"/>
            <a:ext cx="391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Eras Light ITC" panose="020B0402030504020804" pitchFamily="34" charset="0"/>
              </a:rPr>
              <a:t>^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CFD352AE-3FC7-40B3-A445-DE3D3FE71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641" y="2520001"/>
            <a:ext cx="439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EB79F995-84BE-4D97-A8ED-E0B131F9E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022" y="2525758"/>
            <a:ext cx="412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Wingdings 3" panose="05040102010807070707" pitchFamily="18" charset="2"/>
              </a:rPr>
              <a:t>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63A4F5F8-78DE-4D83-AB3D-56E1DBFB9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457" y="2520000"/>
            <a:ext cx="289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– 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55286ED9-2956-42D2-ACB1-87671A16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554" y="2519999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1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A3888215-8082-4424-94DB-2C4D84A4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808" y="251999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)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7FF9CDCF-43E4-4CD0-9AFD-141BE96A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12" y="2520002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2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9A731530-F5E8-4924-AEBD-A76C8ECC1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436" y="2525758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(</a:t>
            </a:r>
            <a:endParaRPr lang="en-GB" dirty="0">
              <a:solidFill>
                <a:srgbClr val="010066"/>
              </a:solidFill>
            </a:endParaRPr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0C4320A4-88D6-411E-9E4A-F93A741F8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912" y="2525758"/>
            <a:ext cx="328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06600"/>
                </a:solidFill>
              </a:rPr>
              <a:t>5</a:t>
            </a:r>
            <a:endParaRPr lang="en-GB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35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9" name="Text Box 3"/>
          <p:cNvSpPr txBox="1">
            <a:spLocks noChangeArrowheads="1"/>
          </p:cNvSpPr>
          <p:nvPr/>
        </p:nvSpPr>
        <p:spPr bwMode="auto">
          <a:xfrm>
            <a:off x="238320" y="592783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geometric series </a:t>
            </a:r>
            <a:r>
              <a:rPr lang="en-GB" sz="2400" dirty="0"/>
              <a:t>is the addition of successive terms of a geometric sequence. 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2459023" y="1706463"/>
            <a:ext cx="5230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1, 2, 4, 8, 16, …  ,1024 is a sequence</a:t>
            </a:r>
          </a:p>
        </p:txBody>
      </p:sp>
      <p:grpSp>
        <p:nvGrpSpPr>
          <p:cNvPr id="80" name="Group 5"/>
          <p:cNvGrpSpPr>
            <a:grpSpLocks/>
          </p:cNvGrpSpPr>
          <p:nvPr/>
        </p:nvGrpSpPr>
        <p:grpSpPr bwMode="auto">
          <a:xfrm>
            <a:off x="265098" y="2133498"/>
            <a:ext cx="7716839" cy="463549"/>
            <a:chOff x="191" y="1485"/>
            <a:chExt cx="4861" cy="292"/>
          </a:xfrm>
        </p:grpSpPr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191" y="1486"/>
              <a:ext cx="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/>
                <a:t>while:</a:t>
              </a: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1453" y="1485"/>
              <a:ext cx="35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 + 2 + 4 + 8 + 16 + … + 1024 is a series.</a:t>
              </a:r>
            </a:p>
          </p:txBody>
        </p:sp>
      </p:grp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265098" y="1412776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For example: 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248199" y="2636912"/>
            <a:ext cx="5080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Sum of a finite geometric series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170220" y="422353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650248" y="4267944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2101653" y="4259260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3079181" y="425347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91" name="Text Box 4"/>
          <p:cNvSpPr txBox="1">
            <a:spLocks noChangeArrowheads="1"/>
          </p:cNvSpPr>
          <p:nvPr/>
        </p:nvSpPr>
        <p:spPr bwMode="auto">
          <a:xfrm>
            <a:off x="7325912" y="422952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6138772" y="421873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4914636" y="421734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818292" y="4218809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5" name="Text Box 4"/>
          <p:cNvSpPr txBox="1">
            <a:spLocks noChangeArrowheads="1"/>
          </p:cNvSpPr>
          <p:nvPr/>
        </p:nvSpPr>
        <p:spPr bwMode="auto">
          <a:xfrm>
            <a:off x="2782294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6" name="Text Box 4"/>
          <p:cNvSpPr txBox="1">
            <a:spLocks noChangeArrowheads="1"/>
          </p:cNvSpPr>
          <p:nvPr/>
        </p:nvSpPr>
        <p:spPr bwMode="auto">
          <a:xfrm>
            <a:off x="7074876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7" name="Text Box 4"/>
          <p:cNvSpPr txBox="1">
            <a:spLocks noChangeArrowheads="1"/>
          </p:cNvSpPr>
          <p:nvPr/>
        </p:nvSpPr>
        <p:spPr bwMode="auto">
          <a:xfrm>
            <a:off x="5778732" y="422142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98" name="Text Box 4"/>
          <p:cNvSpPr txBox="1">
            <a:spLocks noChangeArrowheads="1"/>
          </p:cNvSpPr>
          <p:nvPr/>
        </p:nvSpPr>
        <p:spPr bwMode="auto">
          <a:xfrm>
            <a:off x="3834516" y="4232933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265098" y="300817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If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is the first term,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is the common ratio and </a:t>
            </a:r>
            <a:r>
              <a:rPr lang="en-GB" sz="2400" i="1" dirty="0">
                <a:latin typeface="Times New Roman" pitchFamily="18" charset="0"/>
              </a:rPr>
              <a:t>n </a:t>
            </a:r>
            <a:r>
              <a:rPr lang="en-GB" sz="2400" dirty="0"/>
              <a:t>is the number of terms in the series,</a:t>
            </a:r>
          </a:p>
        </p:txBody>
      </p:sp>
      <p:sp>
        <p:nvSpPr>
          <p:cNvPr id="102" name="Text Box 6"/>
          <p:cNvSpPr txBox="1">
            <a:spLocks noChangeArrowheads="1"/>
          </p:cNvSpPr>
          <p:nvPr/>
        </p:nvSpPr>
        <p:spPr bwMode="auto">
          <a:xfrm>
            <a:off x="2418237" y="3785880"/>
            <a:ext cx="3092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last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862718" y="3788661"/>
            <a:ext cx="761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The sum of the first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terms can now be written as:</a:t>
            </a:r>
            <a:endParaRPr lang="en-US" sz="2400" dirty="0"/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413483" y="3788390"/>
            <a:ext cx="3629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second term will be: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5" name="Text Box 6"/>
          <p:cNvSpPr txBox="1">
            <a:spLocks noChangeArrowheads="1"/>
          </p:cNvSpPr>
          <p:nvPr/>
        </p:nvSpPr>
        <p:spPr bwMode="auto">
          <a:xfrm>
            <a:off x="2407948" y="3782060"/>
            <a:ext cx="33714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third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2416571" y="3790569"/>
            <a:ext cx="4845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2417669" y="3782831"/>
            <a:ext cx="486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the antepenultimate term will be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08" name="Text Box 4"/>
          <p:cNvSpPr txBox="1">
            <a:spLocks noChangeArrowheads="1"/>
          </p:cNvSpPr>
          <p:nvPr/>
        </p:nvSpPr>
        <p:spPr bwMode="auto">
          <a:xfrm>
            <a:off x="7325912" y="4569152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109" name="Text Box 28"/>
          <p:cNvSpPr txBox="1">
            <a:spLocks noChangeArrowheads="1"/>
          </p:cNvSpPr>
          <p:nvPr/>
        </p:nvSpPr>
        <p:spPr bwMode="auto">
          <a:xfrm>
            <a:off x="522148" y="4694622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110" name="Text Box 4"/>
          <p:cNvSpPr txBox="1">
            <a:spLocks noChangeArrowheads="1"/>
          </p:cNvSpPr>
          <p:nvPr/>
        </p:nvSpPr>
        <p:spPr bwMode="auto">
          <a:xfrm>
            <a:off x="1170220" y="46859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111" name="Text Box 4"/>
          <p:cNvSpPr txBox="1">
            <a:spLocks noChangeArrowheads="1"/>
          </p:cNvSpPr>
          <p:nvPr/>
        </p:nvSpPr>
        <p:spPr bwMode="auto">
          <a:xfrm>
            <a:off x="2055830" y="469345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6110896" y="460195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113" name="Text Box 4"/>
          <p:cNvSpPr txBox="1">
            <a:spLocks noChangeArrowheads="1"/>
          </p:cNvSpPr>
          <p:nvPr/>
        </p:nvSpPr>
        <p:spPr bwMode="auto">
          <a:xfrm>
            <a:off x="4876066" y="4632497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115" name="Text Box 4"/>
          <p:cNvSpPr txBox="1">
            <a:spLocks noChangeArrowheads="1"/>
          </p:cNvSpPr>
          <p:nvPr/>
        </p:nvSpPr>
        <p:spPr bwMode="auto">
          <a:xfrm>
            <a:off x="7077915" y="4632496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6" name="Text Box 4"/>
          <p:cNvSpPr txBox="1">
            <a:spLocks noChangeArrowheads="1"/>
          </p:cNvSpPr>
          <p:nvPr/>
        </p:nvSpPr>
        <p:spPr bwMode="auto">
          <a:xfrm>
            <a:off x="1832337" y="469639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819188" y="4644092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3828102" y="464409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120" name="Text Box 4"/>
          <p:cNvSpPr txBox="1">
            <a:spLocks noChangeArrowheads="1"/>
          </p:cNvSpPr>
          <p:nvPr/>
        </p:nvSpPr>
        <p:spPr bwMode="auto">
          <a:xfrm>
            <a:off x="3097480" y="4619658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3</a:t>
            </a:r>
            <a:endParaRPr lang="en-GB" sz="2400" baseline="30000" dirty="0"/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2781093" y="468897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122" name="Text Box 6"/>
          <p:cNvSpPr txBox="1">
            <a:spLocks noChangeArrowheads="1"/>
          </p:cNvSpPr>
          <p:nvPr/>
        </p:nvSpPr>
        <p:spPr bwMode="auto">
          <a:xfrm>
            <a:off x="1762174" y="5743494"/>
            <a:ext cx="24288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Multiplying by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4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6"/>
          <p:cNvSpPr txBox="1">
            <a:spLocks noChangeArrowheads="1"/>
          </p:cNvSpPr>
          <p:nvPr/>
        </p:nvSpPr>
        <p:spPr bwMode="auto">
          <a:xfrm>
            <a:off x="1862629" y="5753371"/>
            <a:ext cx="5929828" cy="5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6600"/>
                </a:solidFill>
              </a:rPr>
              <a:t>Move the lower row 1 place to the right </a:t>
            </a:r>
          </a:p>
        </p:txBody>
      </p:sp>
      <p:sp>
        <p:nvSpPr>
          <p:cNvPr id="126" name="Rectangle 9"/>
          <p:cNvSpPr>
            <a:spLocks noChangeArrowheads="1"/>
          </p:cNvSpPr>
          <p:nvPr/>
        </p:nvSpPr>
        <p:spPr bwMode="auto">
          <a:xfrm>
            <a:off x="1818909" y="5761468"/>
            <a:ext cx="5334000" cy="50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solidFill>
                  <a:srgbClr val="FF6600"/>
                </a:solidFill>
                <a:latin typeface="+mn-lt"/>
              </a:rPr>
              <a:t>Subtracting the expressions gives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875589" y="4613057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5819454" y="4642076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1233130" y="529294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18092" y="5337363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082988" y="5298940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38561" y="4505857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3176070" y="4446332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5126" y="4463765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214673" y="4446332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440714" y="4367630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594279" y="5292949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4083284" y="625985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0" name="Text Box 28"/>
          <p:cNvSpPr txBox="1">
            <a:spLocks noChangeArrowheads="1"/>
          </p:cNvSpPr>
          <p:nvPr/>
        </p:nvSpPr>
        <p:spPr bwMode="auto">
          <a:xfrm>
            <a:off x="2868246" y="6304272"/>
            <a:ext cx="1322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-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 bwMode="auto">
          <a:xfrm>
            <a:off x="4568150" y="6259857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2918F9B4-6CC4-4B93-9583-2F7ACA50179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69430F6-5F5D-4457-9A98-663B12BA2B03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05DFA52A-B83A-41D0-90A3-BBF07104F240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0052 0.0011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4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9844 0.0020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93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11389 0.00254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116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11285 0.0032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162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9948 0.0002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5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13455 -0.0097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-486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3976 -0.00209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-11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12361 -0.00208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" y="-11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0.12118 -0.00232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-11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1007 0.00602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301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/>
      <p:bldP spid="102" grpId="0"/>
      <p:bldP spid="102" grpId="1"/>
      <p:bldP spid="103" grpId="0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5" grpId="0"/>
      <p:bldP spid="115" grpId="1"/>
      <p:bldP spid="116" grpId="0"/>
      <p:bldP spid="116" grpId="1"/>
      <p:bldP spid="117" grpId="0"/>
      <p:bldP spid="117" grpId="1"/>
      <p:bldP spid="119" grpId="0"/>
      <p:bldP spid="120" grpId="0"/>
      <p:bldP spid="120" grpId="1"/>
      <p:bldP spid="120" grpId="2"/>
      <p:bldP spid="121" grpId="0"/>
      <p:bldP spid="121" grpId="1"/>
      <p:bldP spid="121" grpId="2"/>
      <p:bldP spid="122" grpId="0"/>
      <p:bldP spid="122" grpId="1"/>
      <p:bldP spid="123" grpId="0"/>
      <p:bldP spid="123" grpId="1"/>
      <p:bldP spid="126" grpId="0"/>
      <p:bldP spid="44" grpId="0"/>
      <p:bldP spid="45" grpId="0"/>
      <p:bldP spid="46" grpId="0"/>
      <p:bldP spid="47" grpId="0"/>
      <p:bldP spid="50" grpId="0"/>
      <p:bldP spid="64" grpId="0" animBg="1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4600342" y="5780610"/>
            <a:ext cx="3114235" cy="9406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1" name="Rectangle 16"/>
          <p:cNvSpPr>
            <a:spLocks noChangeArrowheads="1"/>
          </p:cNvSpPr>
          <p:nvPr/>
        </p:nvSpPr>
        <p:spPr bwMode="auto">
          <a:xfrm>
            <a:off x="2897925" y="1640010"/>
            <a:ext cx="3114235" cy="10112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528" y="137017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sum of a geometric series</a:t>
            </a:r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961666" y="57128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0" name="Text Box 28"/>
          <p:cNvSpPr txBox="1">
            <a:spLocks noChangeArrowheads="1"/>
          </p:cNvSpPr>
          <p:nvPr/>
        </p:nvSpPr>
        <p:spPr bwMode="auto">
          <a:xfrm>
            <a:off x="2746628" y="600897"/>
            <a:ext cx="13740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– </a:t>
            </a:r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82" name="Text Box 4"/>
          <p:cNvSpPr txBox="1">
            <a:spLocks noChangeArrowheads="1"/>
          </p:cNvSpPr>
          <p:nvPr/>
        </p:nvSpPr>
        <p:spPr bwMode="auto">
          <a:xfrm>
            <a:off x="4446532" y="571279"/>
            <a:ext cx="9460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84" name="Text Box 4"/>
          <p:cNvSpPr txBox="1">
            <a:spLocks noChangeArrowheads="1"/>
          </p:cNvSpPr>
          <p:nvPr/>
        </p:nvSpPr>
        <p:spPr bwMode="auto">
          <a:xfrm>
            <a:off x="3956425" y="110495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5" name="Text Box 28"/>
          <p:cNvSpPr txBox="1">
            <a:spLocks noChangeArrowheads="1"/>
          </p:cNvSpPr>
          <p:nvPr/>
        </p:nvSpPr>
        <p:spPr bwMode="auto">
          <a:xfrm>
            <a:off x="2515796" y="1149368"/>
            <a:ext cx="1553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 =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4283968" y="1104953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3942777" y="169704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88" name="Text Box 28"/>
          <p:cNvSpPr txBox="1">
            <a:spLocks noChangeArrowheads="1"/>
          </p:cNvSpPr>
          <p:nvPr/>
        </p:nvSpPr>
        <p:spPr bwMode="auto">
          <a:xfrm>
            <a:off x="3224060" y="1880960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 bwMode="auto">
          <a:xfrm>
            <a:off x="4270320" y="1697039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(1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0" name="Text Box 28"/>
          <p:cNvSpPr txBox="1">
            <a:spLocks noChangeArrowheads="1"/>
          </p:cNvSpPr>
          <p:nvPr/>
        </p:nvSpPr>
        <p:spPr bwMode="auto">
          <a:xfrm>
            <a:off x="4069426" y="2158704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(1</a:t>
            </a:r>
            <a:r>
              <a:rPr lang="en-GB" sz="2400" i="1" dirty="0">
                <a:latin typeface="Times New Roman" pitchFamily="18" charset="0"/>
              </a:rPr>
              <a:t> – r</a:t>
            </a:r>
            <a:r>
              <a:rPr lang="en-GB" sz="2400" dirty="0"/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07093" y="2130140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5695738" y="573899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93" name="Text Box 28"/>
          <p:cNvSpPr txBox="1">
            <a:spLocks noChangeArrowheads="1"/>
          </p:cNvSpPr>
          <p:nvPr/>
        </p:nvSpPr>
        <p:spPr bwMode="auto">
          <a:xfrm>
            <a:off x="4977021" y="592291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6023281" y="573899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endParaRPr lang="en-GB" sz="2400" baseline="30000" dirty="0"/>
          </a:p>
        </p:txBody>
      </p:sp>
      <p:sp>
        <p:nvSpPr>
          <p:cNvPr id="95" name="Text Box 28"/>
          <p:cNvSpPr txBox="1">
            <a:spLocks noChangeArrowheads="1"/>
          </p:cNvSpPr>
          <p:nvPr/>
        </p:nvSpPr>
        <p:spPr bwMode="auto">
          <a:xfrm>
            <a:off x="5822387" y="620065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 – </a:t>
            </a:r>
            <a:r>
              <a:rPr lang="en-GB" sz="2400" dirty="0"/>
              <a:t>1)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5660054" y="6172095"/>
            <a:ext cx="136019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24"/>
          <p:cNvSpPr>
            <a:spLocks noChangeArrowheads="1"/>
          </p:cNvSpPr>
          <p:nvPr/>
        </p:nvSpPr>
        <p:spPr bwMode="auto">
          <a:xfrm>
            <a:off x="423774" y="2566993"/>
            <a:ext cx="7892641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This formula gives a negative denominator if </a:t>
            </a:r>
            <a:r>
              <a:rPr lang="en-US" sz="2600" i="1" dirty="0"/>
              <a:t>r</a:t>
            </a:r>
            <a:r>
              <a:rPr lang="en-US" sz="2600" dirty="0"/>
              <a:t>  &gt;  1</a:t>
            </a:r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291387" y="2950263"/>
            <a:ext cx="8852613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dirty="0">
                <a:latin typeface="Comic Sans MS" panose="030F0702030302020204" pitchFamily="66" charset="0"/>
              </a:rPr>
              <a:t>We are going to look for a formula that give us a positive value, we can subtract the first row from the second one</a:t>
            </a:r>
            <a:endParaRPr lang="en-US" sz="2600" dirty="0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5715000" y="612727"/>
            <a:ext cx="3429000" cy="39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Removing the common factor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5686441" y="1091969"/>
            <a:ext cx="34290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3176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4319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6225"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Making </a:t>
            </a:r>
            <a:r>
              <a:rPr lang="en-US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S</a:t>
            </a:r>
            <a:r>
              <a:rPr lang="en-US" sz="1800" i="1" baseline="-25000" dirty="0">
                <a:solidFill>
                  <a:srgbClr val="FF6600"/>
                </a:solidFill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FF6600"/>
                </a:solidFill>
                <a:latin typeface="Comic Sans MS" panose="030F0702030302020204" pitchFamily="66" charset="0"/>
              </a:rPr>
              <a:t> the subject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170220" y="384369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50248" y="3888113"/>
            <a:ext cx="70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101653" y="3879429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79181" y="387364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325912" y="38496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6138772" y="383890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914636" y="3837516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1818292" y="3838978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782294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074876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5778732" y="384159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3834516" y="3853102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8225278" y="4243228"/>
            <a:ext cx="766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522148" y="4314791"/>
            <a:ext cx="80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dirty="0"/>
              <a:t> =</a:t>
            </a: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055919" y="4262838"/>
            <a:ext cx="65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endParaRPr lang="en-GB" sz="2400" dirty="0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3099706" y="4228517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2</a:t>
            </a:r>
            <a:endParaRPr lang="en-GB" sz="2400" baseline="30000" dirty="0"/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99304" y="4235590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n-1</a:t>
            </a:r>
            <a:endParaRPr lang="en-GB" sz="2400" baseline="30000" dirty="0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6147585" y="4267713"/>
            <a:ext cx="92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n-2</a:t>
            </a:r>
            <a:endParaRPr lang="en-GB" sz="2400" baseline="30000" dirty="0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008889" y="4267714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2804469" y="427293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819188" y="4264261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3828102" y="4264261"/>
            <a:ext cx="1079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 …… +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4915559" y="4207701"/>
            <a:ext cx="88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n-3</a:t>
            </a:r>
            <a:endParaRPr lang="en-GB" sz="2400" baseline="30000" dirty="0"/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7060133" y="4262540"/>
            <a:ext cx="331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+</a:t>
            </a:r>
            <a:endParaRPr lang="en-GB" sz="2400" dirty="0"/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1098212" y="4913118"/>
            <a:ext cx="5437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-u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18092" y="4957532"/>
            <a:ext cx="1154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-S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8082988" y="4919109"/>
            <a:ext cx="93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+</a:t>
            </a:r>
            <a:r>
              <a:rPr lang="en-GB" sz="2400" i="1" dirty="0">
                <a:latin typeface="Times New Roman" pitchFamily="18" charset="0"/>
              </a:rPr>
              <a:t> u</a:t>
            </a:r>
            <a:r>
              <a:rPr lang="en-GB" sz="2400" i="1" baseline="-25000" dirty="0">
                <a:latin typeface="Times New Roman" pitchFamily="18" charset="0"/>
              </a:rPr>
              <a:t>1 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2138561" y="4126026"/>
            <a:ext cx="487460" cy="517537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176070" y="4066501"/>
            <a:ext cx="470617" cy="513662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65126" y="4083934"/>
            <a:ext cx="486486" cy="498739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214673" y="4066501"/>
            <a:ext cx="504920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7440714" y="3987799"/>
            <a:ext cx="603962" cy="504056"/>
          </a:xfrm>
          <a:prstGeom prst="line">
            <a:avLst/>
          </a:prstGeom>
          <a:ln w="349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ine 9"/>
          <p:cNvSpPr>
            <a:spLocks noChangeShapeType="1"/>
          </p:cNvSpPr>
          <p:nvPr/>
        </p:nvSpPr>
        <p:spPr bwMode="auto">
          <a:xfrm>
            <a:off x="594279" y="4913118"/>
            <a:ext cx="84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5677546" y="521734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dirty="0"/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4114069" y="5246964"/>
            <a:ext cx="1571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GB" sz="2400" dirty="0"/>
              <a:t>1) =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5977671" y="5238357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(</a:t>
            </a:r>
            <a:r>
              <a:rPr lang="en-GB" sz="2400" i="1" dirty="0" err="1">
                <a:latin typeface="Times New Roman" pitchFamily="18" charset="0"/>
              </a:rPr>
              <a:t>r</a:t>
            </a:r>
            <a:r>
              <a:rPr lang="en-GB" sz="2400" i="1" baseline="30000" dirty="0" err="1">
                <a:latin typeface="Times New Roman" pitchFamily="18" charset="0"/>
              </a:rPr>
              <a:t>n</a:t>
            </a:r>
            <a:r>
              <a:rPr lang="en-GB" sz="2400" i="1" baseline="30000" dirty="0">
                <a:latin typeface="Times New Roman" pitchFamily="18" charset="0"/>
              </a:rPr>
              <a:t> </a:t>
            </a:r>
            <a:r>
              <a:rPr lang="en-GB" sz="2400" i="1" dirty="0">
                <a:latin typeface="Times New Roman" pitchFamily="18" charset="0"/>
              </a:rPr>
              <a:t>– </a:t>
            </a:r>
            <a:r>
              <a:rPr lang="en-US" sz="2400" dirty="0"/>
              <a:t>1</a:t>
            </a:r>
            <a:r>
              <a:rPr lang="en-GB" sz="2400" dirty="0"/>
              <a:t>)</a:t>
            </a:r>
            <a:r>
              <a:rPr lang="en-GB" sz="2400" i="1" dirty="0">
                <a:latin typeface="Times New Roman" pitchFamily="18" charset="0"/>
              </a:rPr>
              <a:t> </a:t>
            </a:r>
            <a:endParaRPr lang="en-GB" sz="2400" baseline="30000" dirty="0"/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215645" y="5542080"/>
            <a:ext cx="6639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GB" sz="2400" i="1" dirty="0">
                <a:latin typeface="Times New Roman" pitchFamily="18" charset="0"/>
              </a:rPr>
              <a:t>r</a:t>
            </a:r>
            <a:r>
              <a:rPr lang="en-GB" sz="2400" i="1" baseline="30000" dirty="0">
                <a:latin typeface="Times New Roman" pitchFamily="18" charset="0"/>
              </a:rPr>
              <a:t>n</a:t>
            </a:r>
            <a:endParaRPr lang="en-GB" sz="2400" baseline="30000" dirty="0"/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607" y="5571697"/>
            <a:ext cx="1205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 err="1">
                <a:latin typeface="Times New Roman" pitchFamily="18" charset="0"/>
              </a:rPr>
              <a:t>rS</a:t>
            </a:r>
            <a:r>
              <a:rPr lang="en-GB" sz="2400" i="1" baseline="-25000" dirty="0" err="1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–S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i="1" dirty="0">
                <a:latin typeface="Times New Roman" pitchFamily="18" charset="0"/>
              </a:rPr>
              <a:t> </a:t>
            </a:r>
            <a:r>
              <a:rPr lang="en-GB" sz="2400" dirty="0"/>
              <a:t>=</a:t>
            </a:r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1929797" y="5542079"/>
            <a:ext cx="6719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– 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endParaRPr lang="en-GB" sz="2400" baseline="300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A5E13A5-6B51-473A-B9B9-74E439D94A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39557B1-3B76-4479-A694-E7E33F0154ED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1" grpId="0" animBg="1"/>
      <p:bldP spid="8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9" grpId="0"/>
      <p:bldP spid="10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2" grpId="0"/>
      <p:bldP spid="63" grpId="0"/>
      <p:bldP spid="64" grpId="0"/>
      <p:bldP spid="65" grpId="0"/>
      <p:bldP spid="66" grpId="0"/>
      <p:bldP spid="72" grpId="0" animBg="1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12 terms of the geometric series</a:t>
            </a:r>
          </a:p>
          <a:p>
            <a:pPr algn="ctr"/>
            <a:r>
              <a:rPr lang="en-GB" sz="2400" dirty="0"/>
              <a:t>2 + 6 + 18 + 54 + 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990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&gt;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75216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2,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3and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12.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600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531 440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714445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530524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992189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963625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51610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490804" y="463871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454790"/>
            <a:ext cx="1247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(3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12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916455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3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887891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4403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6EB0CE83-F539-4D8A-BF3E-0BC0517AB46D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4DB8DD8-A814-4701-A7F0-7D37522315E1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93A5B20-0209-4835-A4D9-BCC2B04038A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86177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the sum of the first 10 terms of the geometric series</a:t>
            </a:r>
          </a:p>
          <a:p>
            <a:pPr algn="ctr"/>
            <a:r>
              <a:rPr lang="en-US" sz="2400" dirty="0"/>
              <a:t>4  - 2 + 1 + </a:t>
            </a:r>
            <a:r>
              <a:rPr lang="en-GB" sz="2400" dirty="0"/>
              <a:t>…</a:t>
            </a:r>
          </a:p>
        </p:txBody>
      </p:sp>
      <p:sp>
        <p:nvSpPr>
          <p:cNvPr id="837636" name="Text Box 4"/>
          <p:cNvSpPr txBox="1">
            <a:spLocks noChangeArrowheads="1"/>
          </p:cNvSpPr>
          <p:nvPr/>
        </p:nvSpPr>
        <p:spPr bwMode="auto">
          <a:xfrm>
            <a:off x="303213" y="3158228"/>
            <a:ext cx="38715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  &lt;  1 we can use: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399824"/>
            <a:ext cx="8005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This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4,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-0.5 and </a:t>
            </a:r>
            <a:r>
              <a:rPr lang="en-US" sz="2400" i="1" dirty="0">
                <a:latin typeface="Times New Roman" pitchFamily="18" charset="0"/>
              </a:rPr>
              <a:t>n</a:t>
            </a:r>
            <a:r>
              <a:rPr lang="en-US" sz="2400" dirty="0"/>
              <a:t> = 10.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3541713" y="5996136"/>
            <a:ext cx="1260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</a:t>
            </a:r>
            <a:r>
              <a:rPr lang="en-US" sz="2400" dirty="0">
                <a:solidFill>
                  <a:srgbClr val="FF6600"/>
                </a:solidFill>
              </a:rPr>
              <a:t>2.664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209521" y="349162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490804" y="3675541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37064" y="3491620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336170" y="395328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173837" y="3924721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4260817" y="4633569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488713" y="478892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534973" y="4605006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</a:t>
            </a:r>
            <a:r>
              <a:rPr lang="en-GB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334079" y="5066671"/>
            <a:ext cx="1762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0.5))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171746" y="5038107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id="{F3F5BAC1-5A74-408B-8AA5-E35FE50F2A75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F68EB28-D28D-4DF1-911D-B0BA84B9D700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14969C4-D8D4-4DAF-B9AD-7A81120FCBCC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6" grpId="0"/>
      <p:bldP spid="837638" grpId="0"/>
      <p:bldP spid="837641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95410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Find a formula for the first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terms of </a:t>
            </a:r>
          </a:p>
          <a:p>
            <a:pPr marL="457200" indent="-457200" algn="ctr">
              <a:buAutoNum type="arabicPlain" startAt="9"/>
            </a:pPr>
            <a:r>
              <a:rPr lang="en-US" sz="2400" dirty="0"/>
              <a:t>- 3 + 1 -     </a:t>
            </a:r>
            <a:r>
              <a:rPr lang="en-GB" sz="2400" dirty="0"/>
              <a:t>…</a:t>
            </a:r>
          </a:p>
          <a:p>
            <a:pPr marL="457200" indent="-457200" algn="ctr">
              <a:buAutoNum type="arabicPlain" startAt="9"/>
            </a:pPr>
            <a:endParaRPr lang="en-GB" sz="800" dirty="0"/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43675" y="2535287"/>
            <a:ext cx="6505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series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9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- 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328000" y="348981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609283" y="367373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2655543" y="348981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454649" y="395147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292316" y="3922913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379296" y="4631761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1607192" y="4787119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653452" y="4437045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452558" y="5064863"/>
            <a:ext cx="1576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  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290225" y="5036299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075833" y="1705030"/>
            <a:ext cx="325730" cy="697720"/>
            <a:chOff x="7332526" y="4067780"/>
            <a:chExt cx="325730" cy="697720"/>
          </a:xfrm>
        </p:grpSpPr>
        <p:sp>
          <p:nvSpPr>
            <p:cNvPr id="2" name="Rectangle 1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6664598" y="2443989"/>
            <a:ext cx="325730" cy="697720"/>
            <a:chOff x="7332526" y="4067780"/>
            <a:chExt cx="325730" cy="697720"/>
          </a:xfrm>
        </p:grpSpPr>
        <p:sp>
          <p:nvSpPr>
            <p:cNvPr id="33" name="Rectangle 32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3</a:t>
              </a:r>
              <a:endParaRPr lang="en-GB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652514" y="4427086"/>
            <a:ext cx="325730" cy="697720"/>
            <a:chOff x="7332526" y="4067780"/>
            <a:chExt cx="325730" cy="697720"/>
          </a:xfrm>
        </p:grpSpPr>
        <p:sp>
          <p:nvSpPr>
            <p:cNvPr id="47" name="Rectangle 46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3947934" y="4390878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402889" y="5093335"/>
            <a:ext cx="325730" cy="697720"/>
            <a:chOff x="7332526" y="4067780"/>
            <a:chExt cx="325730" cy="697720"/>
          </a:xfrm>
        </p:grpSpPr>
        <p:sp>
          <p:nvSpPr>
            <p:cNvPr id="51" name="Rectangle 50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5472862" y="4607858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5747018" y="441314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383791" y="5012396"/>
            <a:ext cx="23040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6746080" y="4403183"/>
            <a:ext cx="325730" cy="697720"/>
            <a:chOff x="7332526" y="4067780"/>
            <a:chExt cx="325730" cy="697720"/>
          </a:xfrm>
        </p:grpSpPr>
        <p:sp>
          <p:nvSpPr>
            <p:cNvPr id="59" name="Rectangle 58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7041500" y="4366975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grpSp>
        <p:nvGrpSpPr>
          <p:cNvPr id="63" name="Group 62"/>
          <p:cNvGrpSpPr/>
          <p:nvPr/>
        </p:nvGrpSpPr>
        <p:grpSpPr>
          <a:xfrm>
            <a:off x="6341812" y="5069432"/>
            <a:ext cx="347014" cy="697720"/>
            <a:chOff x="7311242" y="4067780"/>
            <a:chExt cx="347014" cy="697720"/>
          </a:xfrm>
        </p:grpSpPr>
        <p:sp>
          <p:nvSpPr>
            <p:cNvPr id="64" name="Rectangle 63"/>
            <p:cNvSpPr/>
            <p:nvPr/>
          </p:nvSpPr>
          <p:spPr>
            <a:xfrm>
              <a:off x="7311242" y="4067780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2492407" y="5886672"/>
            <a:ext cx="1742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3600" dirty="0">
                <a:solidFill>
                  <a:srgbClr val="0000FF"/>
                </a:solidFill>
              </a:rPr>
              <a:t>(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000FF"/>
                </a:solidFill>
              </a:rPr>
              <a:t>  </a:t>
            </a:r>
            <a:r>
              <a:rPr lang="en-GB" sz="3600" dirty="0">
                <a:solidFill>
                  <a:srgbClr val="0000FF"/>
                </a:solidFill>
              </a:rPr>
              <a:t>) 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491469" y="5876713"/>
            <a:ext cx="325730" cy="697720"/>
            <a:chOff x="7332526" y="4067780"/>
            <a:chExt cx="325730" cy="697720"/>
          </a:xfrm>
        </p:grpSpPr>
        <p:sp>
          <p:nvSpPr>
            <p:cNvPr id="70" name="Rectangle 69"/>
            <p:cNvSpPr/>
            <p:nvPr/>
          </p:nvSpPr>
          <p:spPr>
            <a:xfrm>
              <a:off x="7352186" y="4067780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3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145899" y="6010761"/>
            <a:ext cx="466794" cy="697720"/>
            <a:chOff x="7268175" y="4067780"/>
            <a:chExt cx="466794" cy="697720"/>
          </a:xfrm>
        </p:grpSpPr>
        <p:sp>
          <p:nvSpPr>
            <p:cNvPr id="74" name="Rectangle 73"/>
            <p:cNvSpPr/>
            <p:nvPr/>
          </p:nvSpPr>
          <p:spPr>
            <a:xfrm>
              <a:off x="7268175" y="4067780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27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32526" y="4396168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4</a:t>
              </a:r>
              <a:endParaRPr lang="en-GB" dirty="0">
                <a:solidFill>
                  <a:srgbClr val="0000FF"/>
                </a:solidFill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7375353" y="4414950"/>
              <a:ext cx="240726" cy="0"/>
            </a:xfrm>
            <a:prstGeom prst="line">
              <a:avLst/>
            </a:pr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556478" y="608262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8" name="Text Box 28"/>
          <p:cNvSpPr txBox="1">
            <a:spLocks noChangeArrowheads="1"/>
          </p:cNvSpPr>
          <p:nvPr/>
        </p:nvSpPr>
        <p:spPr bwMode="auto">
          <a:xfrm>
            <a:off x="4816994" y="4770799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80584" y="583959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GB" sz="2400" i="1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 bwMode="auto">
          <a:xfrm>
            <a:off x="303213" y="2996952"/>
            <a:ext cx="29113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Using this formula:</a:t>
            </a: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5577F213-2721-4522-B434-BDE0E5A64D79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3E8CAF54-A246-4DD5-9CD1-AE6533872E45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8FD80D9D-3FFF-4289-AC2D-BF9DB5E1601E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7" grpId="0"/>
      <p:bldP spid="54" grpId="0"/>
      <p:bldP spid="55" grpId="0"/>
      <p:bldP spid="62" grpId="0"/>
      <p:bldP spid="68" grpId="0"/>
      <p:bldP spid="77" grpId="0"/>
      <p:bldP spid="78" grpId="0"/>
      <p:bldP spid="67" grpId="0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Text Box 2"/>
          <p:cNvSpPr txBox="1">
            <a:spLocks noChangeArrowheads="1"/>
          </p:cNvSpPr>
          <p:nvPr/>
        </p:nvSpPr>
        <p:spPr bwMode="auto">
          <a:xfrm>
            <a:off x="251520" y="1445875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.</a:t>
            </a: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338420" y="2672795"/>
            <a:ext cx="7164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The sequence is geometric with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1</a:t>
            </a:r>
            <a:r>
              <a:rPr lang="en-US" sz="2400" dirty="0"/>
              <a:t> = 5 and </a:t>
            </a:r>
            <a:r>
              <a:rPr lang="en-US" sz="2400" i="1" dirty="0">
                <a:latin typeface="Times New Roman" pitchFamily="18" charset="0"/>
              </a:rPr>
              <a:t>r</a:t>
            </a:r>
            <a:r>
              <a:rPr lang="en-US" sz="2400" dirty="0"/>
              <a:t> = 2.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418885" y="4310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700168" y="614997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746428" y="431076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(1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– </a:t>
            </a:r>
            <a:r>
              <a:rPr lang="en-GB" sz="24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GB" sz="2400" baseline="30000" dirty="0">
              <a:solidFill>
                <a:srgbClr val="0000FF"/>
              </a:solidFill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545534" y="89274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(1</a:t>
            </a:r>
            <a:r>
              <a:rPr lang="en-GB" sz="2400" i="1" dirty="0">
                <a:solidFill>
                  <a:srgbClr val="0000FF"/>
                </a:solidFill>
                <a:latin typeface="Times New Roman" pitchFamily="18" charset="0"/>
              </a:rPr>
              <a:t> – r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383201" y="864177"/>
            <a:ext cx="1360198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8717" y="4074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0" y="591343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46260" y="407422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845366" y="869087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83033" y="840523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90804" y="3411318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S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37064" y="3227397"/>
            <a:ext cx="107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</a:t>
            </a:r>
            <a:r>
              <a:rPr lang="en-GB" sz="2400" i="1" dirty="0" err="1">
                <a:solidFill>
                  <a:srgbClr val="006600"/>
                </a:solidFill>
                <a:latin typeface="Times New Roman" pitchFamily="18" charset="0"/>
              </a:rPr>
              <a:t>r</a:t>
            </a:r>
            <a:r>
              <a:rPr lang="en-GB" sz="2400" i="1" baseline="30000" dirty="0" err="1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36170" y="368906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r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73837" y="3660498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236444" y="321297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u</a:t>
            </a:r>
            <a:r>
              <a:rPr lang="en-GB" sz="2400" i="1" baseline="-25000" dirty="0">
                <a:solidFill>
                  <a:srgbClr val="006600"/>
                </a:solidFill>
                <a:latin typeface="Times New Roman" pitchFamily="18" charset="0"/>
              </a:rPr>
              <a:t>1</a:t>
            </a:r>
            <a:endParaRPr lang="en-GB" sz="2400" dirty="0">
              <a:solidFill>
                <a:srgbClr val="006600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3203848" y="4335584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4537064" y="4151663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36170" y="4613328"/>
            <a:ext cx="104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(</a:t>
            </a:r>
            <a:r>
              <a:rPr lang="en-US" sz="2400" dirty="0">
                <a:solidFill>
                  <a:srgbClr val="006600"/>
                </a:solidFill>
              </a:rPr>
              <a:t>2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06600"/>
                </a:solidFill>
              </a:rPr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173837" y="4584764"/>
            <a:ext cx="1360198" cy="0"/>
          </a:xfrm>
          <a:prstGeom prst="line">
            <a:avLst/>
          </a:prstGeom>
          <a:ln w="254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4236444" y="4137242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522868" y="5227832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(2</a:t>
            </a:r>
            <a:r>
              <a:rPr lang="en-GB" sz="2400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sz="2400" dirty="0">
                <a:solidFill>
                  <a:srgbClr val="006600"/>
                </a:solidFill>
              </a:rPr>
              <a:t>1</a:t>
            </a:r>
            <a:r>
              <a:rPr lang="en-GB" sz="2400" dirty="0">
                <a:solidFill>
                  <a:srgbClr val="006600"/>
                </a:solidFill>
              </a:rPr>
              <a:t>)</a:t>
            </a:r>
            <a:endParaRPr lang="en-GB" sz="2400" baseline="30000" dirty="0">
              <a:solidFill>
                <a:srgbClr val="006600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4222248" y="5256496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5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3275856" y="5211465"/>
            <a:ext cx="981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6600"/>
                </a:solidFill>
              </a:rPr>
              <a:t>635</a:t>
            </a:r>
            <a:r>
              <a:rPr lang="en-GB" sz="2400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sz="2400" dirty="0">
                <a:solidFill>
                  <a:srgbClr val="006600"/>
                </a:solidFill>
              </a:rPr>
              <a:t>=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39E4B53-A4A3-4043-9B55-A061517025E8}"/>
              </a:ext>
            </a:extLst>
          </p:cNvPr>
          <p:cNvSpPr txBox="1">
            <a:spLocks noChangeArrowheads="1"/>
          </p:cNvSpPr>
          <p:nvPr/>
        </p:nvSpPr>
        <p:spPr>
          <a:xfrm>
            <a:off x="227528" y="137017"/>
            <a:ext cx="8229600" cy="492664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sum of a geometric series</a:t>
            </a:r>
            <a:endParaRPr lang="en-GB" sz="2800" dirty="0"/>
          </a:p>
        </p:txBody>
      </p:sp>
      <p:sp>
        <p:nvSpPr>
          <p:cNvPr id="41" name="Text Box 13">
            <a:extLst>
              <a:ext uri="{FF2B5EF4-FFF2-40B4-BE49-F238E27FC236}">
                <a16:creationId xmlns:a16="http://schemas.microsoft.com/office/drawing/2014/main" id="{A89E1268-92B7-4BB0-A98E-0C9C4B0DB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0" y="5899664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3BF63DB-7297-450F-A9FC-2A29654597BE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170588E-5C6B-4EAF-BB60-B5ABA512187F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8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19782" y="3591011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324688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solve the problem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782" y="3084232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6FCE249E-7C11-413F-9380-5EB4759C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703263"/>
            <a:ext cx="8712968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 geometric sequence has first term 5 and common ratio 2. The sum of the first n terms of the sequence is 635. </a:t>
            </a:r>
          </a:p>
          <a:p>
            <a:pPr algn="ctr"/>
            <a:r>
              <a:rPr lang="en-GB" sz="2400" dirty="0"/>
              <a:t>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.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86181341-D25C-4371-B51B-E5E5016E8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5" y="1883903"/>
            <a:ext cx="7164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5A498D-E824-4D76-AD24-A3D0D25B3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20040"/>
            <a:ext cx="3015226" cy="5760720"/>
          </a:xfrm>
          <a:prstGeom prst="rect">
            <a:avLst/>
          </a:prstGeom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85174" y="158067"/>
            <a:ext cx="5326426" cy="660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dirty="0">
                <a:solidFill>
                  <a:schemeClr val="accent2"/>
                </a:solidFill>
                <a:latin typeface="Comic Sans MS" panose="030F0702030302020204" pitchFamily="66" charset="0"/>
              </a:rPr>
              <a:t> -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615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Select TABLE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88375" y="1050226"/>
            <a:ext cx="40102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such that </a:t>
            </a:r>
          </a:p>
          <a:p>
            <a:pPr algn="ctr" eaLnBrk="1" hangingPunct="1"/>
            <a:r>
              <a:rPr lang="en-GB" dirty="0"/>
              <a:t>5</a:t>
            </a:r>
            <a:r>
              <a:rPr lang="en-US" dirty="0">
                <a:solidFill>
                  <a:srgbClr val="006600"/>
                </a:solidFill>
              </a:rPr>
              <a:t>(2</a:t>
            </a:r>
            <a:r>
              <a:rPr lang="en-GB" i="1" baseline="30000" dirty="0">
                <a:solidFill>
                  <a:srgbClr val="006600"/>
                </a:solidFill>
                <a:latin typeface="Times New Roman" pitchFamily="18" charset="0"/>
              </a:rPr>
              <a:t>n</a:t>
            </a:r>
            <a:r>
              <a:rPr lang="en-US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GB" i="1" dirty="0">
                <a:solidFill>
                  <a:srgbClr val="006600"/>
                </a:solidFill>
                <a:latin typeface="Times New Roman" pitchFamily="18" charset="0"/>
              </a:rPr>
              <a:t>– </a:t>
            </a:r>
            <a:r>
              <a:rPr lang="en-US" dirty="0">
                <a:solidFill>
                  <a:srgbClr val="006600"/>
                </a:solidFill>
              </a:rPr>
              <a:t>1</a:t>
            </a:r>
            <a:r>
              <a:rPr lang="en-GB" dirty="0">
                <a:solidFill>
                  <a:srgbClr val="006600"/>
                </a:solidFill>
              </a:rPr>
              <a:t>)</a:t>
            </a:r>
            <a:r>
              <a:rPr lang="en-GB" dirty="0"/>
              <a:t> = 635</a:t>
            </a:r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B0B93E28-A4FE-4469-A97C-E810552708AA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2D4602AB-8E57-4FD5-82D9-721DF70EC5F6}"/>
              </a:ext>
            </a:extLst>
          </p:cNvPr>
          <p:cNvSpPr/>
          <p:nvPr/>
        </p:nvSpPr>
        <p:spPr>
          <a:xfrm>
            <a:off x="462476" y="654503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490</TotalTime>
  <Words>1269</Words>
  <Application>Microsoft Office PowerPoint</Application>
  <PresentationFormat>On-screen Show (4:3)</PresentationFormat>
  <Paragraphs>350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Comic Sans MS</vt:lpstr>
      <vt:lpstr>Eras Light ITC</vt:lpstr>
      <vt:lpstr>Times New Roman</vt:lpstr>
      <vt:lpstr>Wingdings</vt:lpstr>
      <vt:lpstr>Wingdings 2</vt:lpstr>
      <vt:lpstr>Theme1</vt:lpstr>
      <vt:lpstr>Geometric series</vt:lpstr>
      <vt:lpstr>PowerPoint Presentation</vt:lpstr>
      <vt:lpstr>The sum of a geometric series</vt:lpstr>
      <vt:lpstr>PowerPoint Presentation</vt:lpstr>
      <vt:lpstr>PowerPoint Presentation</vt:lpstr>
      <vt:lpstr>PowerPoint Presentation</vt:lpstr>
      <vt:lpstr>PowerPoint Presentation</vt:lpstr>
      <vt:lpstr>Using a GDC</vt:lpstr>
      <vt:lpstr>Using the GDC - Casio</vt:lpstr>
      <vt:lpstr>Using the GDC - Casio</vt:lpstr>
      <vt:lpstr>Using the GDC - Casio</vt:lpstr>
      <vt:lpstr>Using the GDC - Casio</vt:lpstr>
      <vt:lpstr>Using the GDC - Casio</vt:lpstr>
      <vt:lpstr>Using the GDC - Casio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series</dc:title>
  <dc:creator>Mathssupport</dc:creator>
  <cp:lastModifiedBy>Orlando Hurtado</cp:lastModifiedBy>
  <cp:revision>24</cp:revision>
  <dcterms:created xsi:type="dcterms:W3CDTF">2020-03-17T07:28:26Z</dcterms:created>
  <dcterms:modified xsi:type="dcterms:W3CDTF">2023-08-11T11:43:06Z</dcterms:modified>
</cp:coreProperties>
</file>