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73" r:id="rId2"/>
    <p:sldId id="264" r:id="rId3"/>
    <p:sldId id="270" r:id="rId4"/>
    <p:sldId id="266" r:id="rId5"/>
    <p:sldId id="271" r:id="rId6"/>
    <p:sldId id="272" r:id="rId7"/>
    <p:sldId id="273" r:id="rId8"/>
    <p:sldId id="280" r:id="rId9"/>
    <p:sldId id="331" r:id="rId10"/>
    <p:sldId id="332" r:id="rId11"/>
    <p:sldId id="333" r:id="rId12"/>
    <p:sldId id="334" r:id="rId13"/>
    <p:sldId id="335" r:id="rId14"/>
    <p:sldId id="336" r:id="rId15"/>
    <p:sldId id="38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66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11/08/2023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19E322-3244-4E75-8048-CD0F697968E7}" type="slidenum">
              <a:rPr lang="en-GB"/>
              <a:pPr/>
              <a:t>2</a:t>
            </a:fld>
            <a:endParaRPr lang="en-GB"/>
          </a:p>
        </p:txBody>
      </p:sp>
      <p:sp>
        <p:nvSpPr>
          <p:cNvPr id="83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364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11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7389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12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3892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13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4490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14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51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19E322-3244-4E75-8048-CD0F697968E7}" type="slidenum">
              <a:rPr lang="en-GB"/>
              <a:pPr/>
              <a:t>3</a:t>
            </a:fld>
            <a:endParaRPr lang="en-GB"/>
          </a:p>
        </p:txBody>
      </p:sp>
      <p:sp>
        <p:nvSpPr>
          <p:cNvPr id="83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79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FC6084-B94D-4EB0-A0E4-3463BFA9DEB5}" type="slidenum">
              <a:rPr lang="en-GB"/>
              <a:pPr/>
              <a:t>4</a:t>
            </a:fld>
            <a:endParaRPr lang="en-GB"/>
          </a:p>
        </p:txBody>
      </p:sp>
      <p:sp>
        <p:nvSpPr>
          <p:cNvPr id="83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804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FC6084-B94D-4EB0-A0E4-3463BFA9DEB5}" type="slidenum">
              <a:rPr lang="en-GB"/>
              <a:pPr/>
              <a:t>5</a:t>
            </a:fld>
            <a:endParaRPr lang="en-GB"/>
          </a:p>
        </p:txBody>
      </p:sp>
      <p:sp>
        <p:nvSpPr>
          <p:cNvPr id="83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096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FC6084-B94D-4EB0-A0E4-3463BFA9DEB5}" type="slidenum">
              <a:rPr lang="en-GB"/>
              <a:pPr/>
              <a:t>6</a:t>
            </a:fld>
            <a:endParaRPr lang="en-GB"/>
          </a:p>
        </p:txBody>
      </p:sp>
      <p:sp>
        <p:nvSpPr>
          <p:cNvPr id="83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522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FC6084-B94D-4EB0-A0E4-3463BFA9DEB5}" type="slidenum">
              <a:rPr lang="en-GB"/>
              <a:pPr/>
              <a:t>7</a:t>
            </a:fld>
            <a:endParaRPr lang="en-GB"/>
          </a:p>
        </p:txBody>
      </p:sp>
      <p:sp>
        <p:nvSpPr>
          <p:cNvPr id="83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842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8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0411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9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01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10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972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0F94A4CB-B18F-4707-BCC1-F757C4E38D32}"/>
              </a:ext>
            </a:extLst>
          </p:cNvPr>
          <p:cNvSpPr/>
          <p:nvPr userDrawn="1"/>
        </p:nvSpPr>
        <p:spPr>
          <a:xfrm>
            <a:off x="453003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AFD345C7-88C8-4C40-8C37-EA0E69DF8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027FC195-A4B0-453F-B5BF-518A91BCCE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60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2B2C94A5-366B-41C8-AAE3-A6FCCC459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A4D7A1A8-5F73-4E09-9CF0-C961111137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43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8ED31852-F201-433F-924E-1C52B0161B89}"/>
              </a:ext>
            </a:extLst>
          </p:cNvPr>
          <p:cNvSpPr txBox="1">
            <a:spLocks/>
          </p:cNvSpPr>
          <p:nvPr userDrawn="1"/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kumimoji="0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9" name="Picture 8" descr="A close up of a cage&#10;&#10;Description automatically generated">
            <a:extLst>
              <a:ext uri="{FF2B5EF4-FFF2-40B4-BE49-F238E27FC236}">
                <a16:creationId xmlns:a16="http://schemas.microsoft.com/office/drawing/2014/main" id="{37CA81BE-885C-4673-AF36-4CB1C46743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 anchor="b" anchorCtr="0"/>
          <a:lstStyle>
            <a:lvl1pPr algn="l">
              <a:buNone/>
              <a:defRPr sz="3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3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Rectángulo"/>
          <p:cNvSpPr/>
          <p:nvPr/>
        </p:nvSpPr>
        <p:spPr>
          <a:xfrm>
            <a:off x="69147" y="2341477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Rectángulo"/>
          <p:cNvSpPr/>
          <p:nvPr/>
        </p:nvSpPr>
        <p:spPr>
          <a:xfrm>
            <a:off x="68307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6 Marcador de pie de página">
            <a:extLst>
              <a:ext uri="{FF2B5EF4-FFF2-40B4-BE49-F238E27FC236}">
                <a16:creationId xmlns:a16="http://schemas.microsoft.com/office/drawing/2014/main" id="{72A59DA7-E9EF-4EC8-8971-A8EBE1D19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48B83A62-81DD-4AFE-9476-42B9F6DBAA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90EC640-BB45-4161-B9E5-09455BCCA55C}"/>
              </a:ext>
            </a:extLst>
          </p:cNvPr>
          <p:cNvSpPr/>
          <p:nvPr userDrawn="1"/>
        </p:nvSpPr>
        <p:spPr>
          <a:xfrm>
            <a:off x="453003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327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16 Marcador de pie de página">
            <a:extLst>
              <a:ext uri="{FF2B5EF4-FFF2-40B4-BE49-F238E27FC236}">
                <a16:creationId xmlns:a16="http://schemas.microsoft.com/office/drawing/2014/main" id="{D471BE60-9A94-4F32-ABF3-AD2FDA3AB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035DAF40-1285-451B-87E7-930E14A10F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31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16 Marcador de pie de página">
            <a:extLst>
              <a:ext uri="{FF2B5EF4-FFF2-40B4-BE49-F238E27FC236}">
                <a16:creationId xmlns:a16="http://schemas.microsoft.com/office/drawing/2014/main" id="{AC40F106-4387-4ECB-A444-BCD7C487E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25AE321E-B7CD-4A06-A49A-DB60C40397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18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16 Marcador de pie de página">
            <a:extLst>
              <a:ext uri="{FF2B5EF4-FFF2-40B4-BE49-F238E27FC236}">
                <a16:creationId xmlns:a16="http://schemas.microsoft.com/office/drawing/2014/main" id="{1CB52BE6-EE12-48FD-86D5-0099C0049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40389C13-F826-4771-A1E5-B566176DD5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88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6 Marcador de pie de página">
            <a:extLst>
              <a:ext uri="{FF2B5EF4-FFF2-40B4-BE49-F238E27FC236}">
                <a16:creationId xmlns:a16="http://schemas.microsoft.com/office/drawing/2014/main" id="{B93E19C5-C10A-499F-9E3C-325C69A02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301C7021-154E-4087-9A2A-0E90C3A544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79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3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3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C6EED7ED-6936-4C87-88C1-5C85D1931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69594C5B-3250-441A-A84A-478F508848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284F13B-C6B0-49BE-A142-10C7359AE974}"/>
              </a:ext>
            </a:extLst>
          </p:cNvPr>
          <p:cNvSpPr/>
          <p:nvPr userDrawn="1"/>
        </p:nvSpPr>
        <p:spPr>
          <a:xfrm>
            <a:off x="453003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17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1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20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1 Rectángulo"/>
          <p:cNvSpPr/>
          <p:nvPr/>
        </p:nvSpPr>
        <p:spPr>
          <a:xfrm>
            <a:off x="68509" y="4650476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3" name="12 Rectángulo"/>
          <p:cNvSpPr/>
          <p:nvPr/>
        </p:nvSpPr>
        <p:spPr>
          <a:xfrm>
            <a:off x="68511" y="4773226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4" name="16 Marcador de pie de página">
            <a:extLst>
              <a:ext uri="{FF2B5EF4-FFF2-40B4-BE49-F238E27FC236}">
                <a16:creationId xmlns:a16="http://schemas.microsoft.com/office/drawing/2014/main" id="{173EF3A4-E56A-48E1-8851-999828342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EEC3F205-87EA-4EA9-9083-11ECBF4EE9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747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8D69E188-FFD4-467E-A532-7C8A51D0E3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www.mathssupport.org</a:t>
            </a:r>
            <a:endParaRPr lang="en-GB" dirty="0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EEF646DB-8B05-4408-9BC0-30BB6870A17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403E9F5-475F-4C01-BE9C-AD56D9BA8564}"/>
              </a:ext>
            </a:extLst>
          </p:cNvPr>
          <p:cNvSpPr/>
          <p:nvPr userDrawn="1"/>
        </p:nvSpPr>
        <p:spPr>
          <a:xfrm>
            <a:off x="453003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43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ts val="435"/>
        </a:spcBef>
        <a:buClr>
          <a:schemeClr val="accent1"/>
        </a:buClr>
        <a:buSzPct val="85000"/>
        <a:buFont typeface="Wingdings 2"/>
        <a:buChar char="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71450" algn="l" rtl="0" eaLnBrk="1" latinLnBrk="0" hangingPunct="1">
        <a:spcBef>
          <a:spcPts val="278"/>
        </a:spcBef>
        <a:buClr>
          <a:schemeClr val="accent2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171450" algn="l" rtl="0" eaLnBrk="1" latinLnBrk="0" hangingPunct="1">
        <a:spcBef>
          <a:spcPts val="278"/>
        </a:spcBef>
        <a:buClr>
          <a:schemeClr val="accent3"/>
        </a:buClr>
        <a:buSzPct val="80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71450" algn="l" rtl="0" eaLnBrk="1" latinLnBrk="0" hangingPunct="1">
        <a:spcBef>
          <a:spcPts val="278"/>
        </a:spcBef>
        <a:buClr>
          <a:schemeClr val="accent3"/>
        </a:buClr>
        <a:buFontTx/>
        <a:buChar char="o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71450" algn="l" rtl="0" eaLnBrk="1" latinLnBrk="0" hangingPunct="1">
        <a:spcBef>
          <a:spcPts val="278"/>
        </a:spcBef>
        <a:buClr>
          <a:schemeClr val="accent3"/>
        </a:buClr>
        <a:buChar char="•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71450" algn="l" rtl="0" eaLnBrk="1" latinLnBrk="0" hangingPunct="1">
        <a:spcBef>
          <a:spcPts val="278"/>
        </a:spcBef>
        <a:buClr>
          <a:schemeClr val="accent2"/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1851660" indent="-171450" algn="l" rtl="0" eaLnBrk="1" latinLnBrk="0" hangingPunct="1">
        <a:spcBef>
          <a:spcPts val="278"/>
        </a:spcBef>
        <a:buClr>
          <a:schemeClr val="accent2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mathssupport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mathssupport.org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support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@mathssupport.org" TargetMode="Externa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mathssuppor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EA7718C-9B80-45A8-8BB8-F2E41945A0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20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14430D15-EB3C-4AF0-9AE4-76D5F9E68F53}" type="datetime3">
              <a:rPr lang="en-US" smtClean="0"/>
              <a:t>11 August 2023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0819637-2121-4B35-9770-AF4B6906F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Geometric series</a:t>
            </a:r>
            <a:endParaRPr lang="en-GB" dirty="0"/>
          </a:p>
        </p:txBody>
      </p:sp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962E5C74-DF7C-4985-81FB-5DCB404AF9FD}"/>
              </a:ext>
            </a:extLst>
          </p:cNvPr>
          <p:cNvSpPr/>
          <p:nvPr/>
        </p:nvSpPr>
        <p:spPr>
          <a:xfrm>
            <a:off x="8028384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F41CDD88-E1EE-476F-A0C8-617336E0B13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B1978391-619B-4088-8C33-E2EF2062EB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0671" y="3200400"/>
            <a:ext cx="7057713" cy="1600200"/>
          </a:xfrm>
        </p:spPr>
        <p:txBody>
          <a:bodyPr>
            <a:normAutofit/>
          </a:bodyPr>
          <a:lstStyle/>
          <a:p>
            <a:pPr marL="463550" indent="-463550" algn="l"/>
            <a:r>
              <a:rPr lang="en-US" dirty="0"/>
              <a:t>LO: Calculate the sum of the first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 terms in a geometric series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969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51ACF38-2411-4FB6-BED1-FA6A99D2B1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320040"/>
            <a:ext cx="3015679" cy="5760720"/>
          </a:xfrm>
          <a:prstGeom prst="rect">
            <a:avLst/>
          </a:prstGeom>
        </p:spPr>
      </p:pic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998000"/>
            <a:ext cx="54000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Select TABLE from the main MENU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685800" y="1051560"/>
            <a:ext cx="40102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</a:p>
          <a:p>
            <a:pPr algn="ctr" eaLnBrk="1" hangingPunct="1"/>
            <a:r>
              <a:rPr lang="en-GB" dirty="0"/>
              <a:t>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  <p:sp>
        <p:nvSpPr>
          <p:cNvPr id="13" name="11 Rectángulo"/>
          <p:cNvSpPr>
            <a:spLocks noChangeArrowheads="1"/>
          </p:cNvSpPr>
          <p:nvPr/>
        </p:nvSpPr>
        <p:spPr bwMode="auto">
          <a:xfrm>
            <a:off x="111601" y="2520000"/>
            <a:ext cx="2065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in Y1 :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" name="Rectangle 2">
            <a:hlinkClick r:id="rId4"/>
            <a:extLst>
              <a:ext uri="{FF2B5EF4-FFF2-40B4-BE49-F238E27FC236}">
                <a16:creationId xmlns:a16="http://schemas.microsoft.com/office/drawing/2014/main" id="{E0DEB81F-32D7-45AE-8747-BB513D8ACCB5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5A39E05D-7246-4EC6-9162-2EFCDFD9154C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11 Rectángulo">
            <a:extLst>
              <a:ext uri="{FF2B5EF4-FFF2-40B4-BE49-F238E27FC236}">
                <a16:creationId xmlns:a16="http://schemas.microsoft.com/office/drawing/2014/main" id="{CBD26AE2-97A7-4A82-B5DF-CB6E78C41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8611" y="2525758"/>
            <a:ext cx="391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Eras Light ITC" panose="020B0402030504020804" pitchFamily="34" charset="0"/>
              </a:rPr>
              <a:t>^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2" name="11 Rectángulo">
            <a:extLst>
              <a:ext uri="{FF2B5EF4-FFF2-40B4-BE49-F238E27FC236}">
                <a16:creationId xmlns:a16="http://schemas.microsoft.com/office/drawing/2014/main" id="{790A83C5-3256-44F2-8F0C-0470635B1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6641" y="2520001"/>
            <a:ext cx="439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10066"/>
                </a:solidFill>
              </a:rPr>
              <a:t>x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5" name="11 Rectángulo">
            <a:extLst>
              <a:ext uri="{FF2B5EF4-FFF2-40B4-BE49-F238E27FC236}">
                <a16:creationId xmlns:a16="http://schemas.microsoft.com/office/drawing/2014/main" id="{C8543B4C-C547-42A2-B4BD-8ABE9754F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6022" y="2525758"/>
            <a:ext cx="4128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ym typeface="Wingdings 3" panose="05040102010807070707" pitchFamily="18" charset="2"/>
              </a:rPr>
              <a:t>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6" name="11 Rectángulo">
            <a:extLst>
              <a:ext uri="{FF2B5EF4-FFF2-40B4-BE49-F238E27FC236}">
                <a16:creationId xmlns:a16="http://schemas.microsoft.com/office/drawing/2014/main" id="{55235E20-FCC0-462C-9D5B-04C9411FB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2457" y="2520000"/>
            <a:ext cx="2899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06600"/>
                </a:solidFill>
              </a:rPr>
              <a:t>– 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7" name="11 Rectángulo">
            <a:extLst>
              <a:ext uri="{FF2B5EF4-FFF2-40B4-BE49-F238E27FC236}">
                <a16:creationId xmlns:a16="http://schemas.microsoft.com/office/drawing/2014/main" id="{656B6C8F-FB00-4A2A-A8DB-7F7DBF02E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7554" y="2519999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1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8" name="11 Rectángulo">
            <a:extLst>
              <a:ext uri="{FF2B5EF4-FFF2-40B4-BE49-F238E27FC236}">
                <a16:creationId xmlns:a16="http://schemas.microsoft.com/office/drawing/2014/main" id="{56508780-0A25-4069-BFC8-0E30AA01C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8808" y="2519998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)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9" name="11 Rectángulo">
            <a:extLst>
              <a:ext uri="{FF2B5EF4-FFF2-40B4-BE49-F238E27FC236}">
                <a16:creationId xmlns:a16="http://schemas.microsoft.com/office/drawing/2014/main" id="{43D61B20-FB19-434E-BADC-37BC620B5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3912" y="2520002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2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0" name="11 Rectángulo">
            <a:extLst>
              <a:ext uri="{FF2B5EF4-FFF2-40B4-BE49-F238E27FC236}">
                <a16:creationId xmlns:a16="http://schemas.microsoft.com/office/drawing/2014/main" id="{61C65EBA-8EEE-4C57-93F6-314640EF8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436" y="2525758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(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1" name="11 Rectángulo">
            <a:extLst>
              <a:ext uri="{FF2B5EF4-FFF2-40B4-BE49-F238E27FC236}">
                <a16:creationId xmlns:a16="http://schemas.microsoft.com/office/drawing/2014/main" id="{44ED41F5-9860-4E0C-B487-E36F8A3660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912" y="2525758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5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2" name="Rectangle 4">
            <a:extLst>
              <a:ext uri="{FF2B5EF4-FFF2-40B4-BE49-F238E27FC236}">
                <a16:creationId xmlns:a16="http://schemas.microsoft.com/office/drawing/2014/main" id="{447CE6D3-A5AC-4F75-BA8F-CF310C5E7F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5174" y="158067"/>
            <a:ext cx="5326426" cy="6604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 dirty="0"/>
              <a:t> </a:t>
            </a: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 sz="4000" dirty="0">
                <a:solidFill>
                  <a:schemeClr val="accent2"/>
                </a:solidFill>
                <a:latin typeface="Comic Sans MS" panose="030F0702030302020204" pitchFamily="66" charset="0"/>
              </a:rPr>
              <a:t> - Casio</a:t>
            </a:r>
            <a:endParaRPr lang="en-GB" sz="4000" cap="none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39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1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079A6FA-0096-45BF-992A-2748000FDC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329184"/>
            <a:ext cx="3044676" cy="5760720"/>
          </a:xfrm>
          <a:prstGeom prst="rect">
            <a:avLst/>
          </a:prstGeom>
        </p:spPr>
      </p:pic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998000"/>
            <a:ext cx="54000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Select TABLE from the main MENU</a:t>
            </a:r>
          </a:p>
        </p:txBody>
      </p:sp>
      <p:sp>
        <p:nvSpPr>
          <p:cNvPr id="14" name="11 Rectángulo"/>
          <p:cNvSpPr>
            <a:spLocks noChangeArrowheads="1"/>
          </p:cNvSpPr>
          <p:nvPr/>
        </p:nvSpPr>
        <p:spPr bwMode="auto">
          <a:xfrm>
            <a:off x="111600" y="3204000"/>
            <a:ext cx="3293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F5</a:t>
            </a: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id="{83CD8903-B38E-4078-BF0E-EFE0F1925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051560"/>
            <a:ext cx="40102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</a:p>
          <a:p>
            <a:pPr algn="ctr" eaLnBrk="1" hangingPunct="1"/>
            <a:r>
              <a:rPr lang="en-GB" dirty="0"/>
              <a:t>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  <p:sp>
        <p:nvSpPr>
          <p:cNvPr id="3" name="Rectangle 2">
            <a:hlinkClick r:id="rId4"/>
            <a:extLst>
              <a:ext uri="{FF2B5EF4-FFF2-40B4-BE49-F238E27FC236}">
                <a16:creationId xmlns:a16="http://schemas.microsoft.com/office/drawing/2014/main" id="{4EE8549C-669A-40AE-8ECF-972F0E6A223C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3F62A2DA-840E-4EEE-A994-4C38889E57FE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11 Rectángulo">
            <a:extLst>
              <a:ext uri="{FF2B5EF4-FFF2-40B4-BE49-F238E27FC236}">
                <a16:creationId xmlns:a16="http://schemas.microsoft.com/office/drawing/2014/main" id="{E546CDE7-7EDB-4A66-9DBA-8C77455A5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" y="2520000"/>
            <a:ext cx="2065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in Y1 :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1" name="11 Rectángulo">
            <a:extLst>
              <a:ext uri="{FF2B5EF4-FFF2-40B4-BE49-F238E27FC236}">
                <a16:creationId xmlns:a16="http://schemas.microsoft.com/office/drawing/2014/main" id="{587ABE5D-2DF4-4D67-8FFF-35BA1808EA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8611" y="2525758"/>
            <a:ext cx="391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Eras Light ITC" panose="020B0402030504020804" pitchFamily="34" charset="0"/>
              </a:rPr>
              <a:t>^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2" name="11 Rectángulo">
            <a:extLst>
              <a:ext uri="{FF2B5EF4-FFF2-40B4-BE49-F238E27FC236}">
                <a16:creationId xmlns:a16="http://schemas.microsoft.com/office/drawing/2014/main" id="{3435F608-67CD-4E6A-854D-A953B104C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6641" y="2520001"/>
            <a:ext cx="439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10066"/>
                </a:solidFill>
              </a:rPr>
              <a:t>x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6" name="11 Rectángulo">
            <a:extLst>
              <a:ext uri="{FF2B5EF4-FFF2-40B4-BE49-F238E27FC236}">
                <a16:creationId xmlns:a16="http://schemas.microsoft.com/office/drawing/2014/main" id="{36752238-ECB7-4B20-A128-381934ABE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6022" y="2525758"/>
            <a:ext cx="4128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ym typeface="Wingdings 3" panose="05040102010807070707" pitchFamily="18" charset="2"/>
              </a:rPr>
              <a:t>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7" name="11 Rectángulo">
            <a:extLst>
              <a:ext uri="{FF2B5EF4-FFF2-40B4-BE49-F238E27FC236}">
                <a16:creationId xmlns:a16="http://schemas.microsoft.com/office/drawing/2014/main" id="{F1C297EE-5422-4C0E-A7F8-5CAAA2960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2457" y="2520000"/>
            <a:ext cx="2899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06600"/>
                </a:solidFill>
              </a:rPr>
              <a:t>– 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8" name="11 Rectángulo">
            <a:extLst>
              <a:ext uri="{FF2B5EF4-FFF2-40B4-BE49-F238E27FC236}">
                <a16:creationId xmlns:a16="http://schemas.microsoft.com/office/drawing/2014/main" id="{E8DA7E6B-822A-4674-8369-752D50796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7554" y="2519999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1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9" name="11 Rectángulo">
            <a:extLst>
              <a:ext uri="{FF2B5EF4-FFF2-40B4-BE49-F238E27FC236}">
                <a16:creationId xmlns:a16="http://schemas.microsoft.com/office/drawing/2014/main" id="{83CA1A6E-35B8-4DD9-B402-0FC9E80A4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8808" y="2519998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)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0" name="11 Rectángulo">
            <a:extLst>
              <a:ext uri="{FF2B5EF4-FFF2-40B4-BE49-F238E27FC236}">
                <a16:creationId xmlns:a16="http://schemas.microsoft.com/office/drawing/2014/main" id="{01BF464A-A6C6-4181-BB56-9192BAC90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3912" y="2520002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2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1" name="11 Rectángulo">
            <a:extLst>
              <a:ext uri="{FF2B5EF4-FFF2-40B4-BE49-F238E27FC236}">
                <a16:creationId xmlns:a16="http://schemas.microsoft.com/office/drawing/2014/main" id="{7FC3177B-C3FC-41CC-B8A6-A5C2F252BD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436" y="2525758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(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2" name="11 Rectángulo">
            <a:extLst>
              <a:ext uri="{FF2B5EF4-FFF2-40B4-BE49-F238E27FC236}">
                <a16:creationId xmlns:a16="http://schemas.microsoft.com/office/drawing/2014/main" id="{5A2C7AD5-3F67-41EF-842C-FC5DDAFF1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912" y="2525758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5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id="{99C95960-B64D-4EE2-9BC3-9C5A00EC05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5174" y="158067"/>
            <a:ext cx="5326426" cy="6604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 dirty="0"/>
              <a:t> </a:t>
            </a: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 sz="4000" dirty="0">
                <a:solidFill>
                  <a:schemeClr val="accent2"/>
                </a:solidFill>
                <a:latin typeface="Comic Sans MS" panose="030F0702030302020204" pitchFamily="66" charset="0"/>
              </a:rPr>
              <a:t> - Casio</a:t>
            </a:r>
            <a:endParaRPr lang="en-GB" sz="4000" cap="none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81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998000"/>
            <a:ext cx="54000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Select TABLE from the main MENU</a:t>
            </a:r>
          </a:p>
        </p:txBody>
      </p:sp>
      <p:sp>
        <p:nvSpPr>
          <p:cNvPr id="14" name="11 Rectángulo"/>
          <p:cNvSpPr>
            <a:spLocks noChangeArrowheads="1"/>
          </p:cNvSpPr>
          <p:nvPr/>
        </p:nvSpPr>
        <p:spPr bwMode="auto">
          <a:xfrm>
            <a:off x="111600" y="3204000"/>
            <a:ext cx="3293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F5 </a:t>
            </a:r>
          </a:p>
        </p:txBody>
      </p:sp>
      <p:sp>
        <p:nvSpPr>
          <p:cNvPr id="15" name="11 Rectángulo"/>
          <p:cNvSpPr>
            <a:spLocks noChangeArrowheads="1"/>
          </p:cNvSpPr>
          <p:nvPr/>
        </p:nvSpPr>
        <p:spPr bwMode="auto">
          <a:xfrm>
            <a:off x="111600" y="4752000"/>
            <a:ext cx="3293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F6 </a:t>
            </a:r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09D09CD3-3263-46B1-87E4-9A9288069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051560"/>
            <a:ext cx="40102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</a:p>
          <a:p>
            <a:pPr algn="ctr" eaLnBrk="1" hangingPunct="1"/>
            <a:r>
              <a:rPr lang="en-GB" dirty="0"/>
              <a:t>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62A5A8F4-0967-4F78-B43D-5182519CFA85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B1D3F302-D2E9-4E26-8E9A-64B95E49E3D3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83CD624-0A67-4E13-AB61-F559DB8CE8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320040"/>
            <a:ext cx="3025833" cy="5760720"/>
          </a:xfrm>
          <a:prstGeom prst="rect">
            <a:avLst/>
          </a:prstGeom>
        </p:spPr>
      </p:pic>
      <p:sp>
        <p:nvSpPr>
          <p:cNvPr id="18" name="11 Rectángulo">
            <a:extLst>
              <a:ext uri="{FF2B5EF4-FFF2-40B4-BE49-F238E27FC236}">
                <a16:creationId xmlns:a16="http://schemas.microsoft.com/office/drawing/2014/main" id="{2385CCDF-ABCF-4FA5-8717-78EFAE4C7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3547226"/>
            <a:ext cx="3670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starting number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C77A86B-BF33-4B66-ABD8-B0DA7EE1D2ED}"/>
              </a:ext>
            </a:extLst>
          </p:cNvPr>
          <p:cNvSpPr txBox="1"/>
          <p:nvPr/>
        </p:nvSpPr>
        <p:spPr>
          <a:xfrm>
            <a:off x="3781775" y="3547225"/>
            <a:ext cx="4320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1F0A0B7-997A-4B1C-97B2-7712D46F0BE4}"/>
              </a:ext>
            </a:extLst>
          </p:cNvPr>
          <p:cNvSpPr txBox="1"/>
          <p:nvPr/>
        </p:nvSpPr>
        <p:spPr>
          <a:xfrm>
            <a:off x="4327869" y="3547224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sz="2400" dirty="0"/>
          </a:p>
        </p:txBody>
      </p:sp>
      <p:sp>
        <p:nvSpPr>
          <p:cNvPr id="21" name="11 Rectángulo">
            <a:extLst>
              <a:ext uri="{FF2B5EF4-FFF2-40B4-BE49-F238E27FC236}">
                <a16:creationId xmlns:a16="http://schemas.microsoft.com/office/drawing/2014/main" id="{214F94EA-BF83-45E8-A742-9FE8CC1A3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13" y="3984911"/>
            <a:ext cx="3670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ending number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D228A0D-89CB-4C73-8AA0-1B4A3640F1ED}"/>
              </a:ext>
            </a:extLst>
          </p:cNvPr>
          <p:cNvSpPr txBox="1"/>
          <p:nvPr/>
        </p:nvSpPr>
        <p:spPr>
          <a:xfrm>
            <a:off x="3812488" y="3984910"/>
            <a:ext cx="546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2B43293-6F7D-4D25-AD3A-B373F74CD5AF}"/>
              </a:ext>
            </a:extLst>
          </p:cNvPr>
          <p:cNvSpPr txBox="1"/>
          <p:nvPr/>
        </p:nvSpPr>
        <p:spPr>
          <a:xfrm>
            <a:off x="4358582" y="3984909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sz="2400" dirty="0"/>
          </a:p>
        </p:txBody>
      </p:sp>
      <p:sp>
        <p:nvSpPr>
          <p:cNvPr id="25" name="11 Rectángulo">
            <a:extLst>
              <a:ext uri="{FF2B5EF4-FFF2-40B4-BE49-F238E27FC236}">
                <a16:creationId xmlns:a16="http://schemas.microsoft.com/office/drawing/2014/main" id="{6BEAD4E9-9E08-4ED1-B6AA-EC087EF50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12" y="4354930"/>
            <a:ext cx="46468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step between numbers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B368C3A-FBAD-4A48-942E-6B5B4AF5E7A7}"/>
              </a:ext>
            </a:extLst>
          </p:cNvPr>
          <p:cNvSpPr txBox="1"/>
          <p:nvPr/>
        </p:nvSpPr>
        <p:spPr>
          <a:xfrm>
            <a:off x="4605929" y="4325504"/>
            <a:ext cx="546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9ADA3E4-1691-4B25-8B9C-F0BBF2A3C892}"/>
              </a:ext>
            </a:extLst>
          </p:cNvPr>
          <p:cNvSpPr txBox="1"/>
          <p:nvPr/>
        </p:nvSpPr>
        <p:spPr>
          <a:xfrm>
            <a:off x="5152023" y="4325503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sz="2400" dirty="0"/>
          </a:p>
        </p:txBody>
      </p:sp>
      <p:sp>
        <p:nvSpPr>
          <p:cNvPr id="28" name="Rectangle 4">
            <a:extLst>
              <a:ext uri="{FF2B5EF4-FFF2-40B4-BE49-F238E27FC236}">
                <a16:creationId xmlns:a16="http://schemas.microsoft.com/office/drawing/2014/main" id="{E1319D5A-69B9-4CD8-A742-1D716684A6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5174" y="158067"/>
            <a:ext cx="5326426" cy="6604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 dirty="0"/>
              <a:t> </a:t>
            </a: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 sz="4000" dirty="0">
                <a:solidFill>
                  <a:schemeClr val="accent2"/>
                </a:solidFill>
                <a:latin typeface="Comic Sans MS" panose="030F0702030302020204" pitchFamily="66" charset="0"/>
              </a:rPr>
              <a:t> - Casio</a:t>
            </a:r>
            <a:endParaRPr lang="en-GB" sz="4000" cap="none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11 Rectángulo">
            <a:extLst>
              <a:ext uri="{FF2B5EF4-FFF2-40B4-BE49-F238E27FC236}">
                <a16:creationId xmlns:a16="http://schemas.microsoft.com/office/drawing/2014/main" id="{AC027E61-C06E-4943-8121-4D221743C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" y="2520000"/>
            <a:ext cx="2065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in Y1 :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0" name="11 Rectángulo">
            <a:extLst>
              <a:ext uri="{FF2B5EF4-FFF2-40B4-BE49-F238E27FC236}">
                <a16:creationId xmlns:a16="http://schemas.microsoft.com/office/drawing/2014/main" id="{CFC3C622-DB62-4255-BECE-CD4946AA1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8611" y="2525758"/>
            <a:ext cx="391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Eras Light ITC" panose="020B0402030504020804" pitchFamily="34" charset="0"/>
              </a:rPr>
              <a:t>^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1" name="11 Rectángulo">
            <a:extLst>
              <a:ext uri="{FF2B5EF4-FFF2-40B4-BE49-F238E27FC236}">
                <a16:creationId xmlns:a16="http://schemas.microsoft.com/office/drawing/2014/main" id="{1AF9F0FE-1235-4E21-B8D0-F387B40A9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6641" y="2520001"/>
            <a:ext cx="439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10066"/>
                </a:solidFill>
              </a:rPr>
              <a:t>x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2" name="11 Rectángulo">
            <a:extLst>
              <a:ext uri="{FF2B5EF4-FFF2-40B4-BE49-F238E27FC236}">
                <a16:creationId xmlns:a16="http://schemas.microsoft.com/office/drawing/2014/main" id="{A8C32F01-1357-402D-ACBA-907AB2AA4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6022" y="2525758"/>
            <a:ext cx="4128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ym typeface="Wingdings 3" panose="05040102010807070707" pitchFamily="18" charset="2"/>
              </a:rPr>
              <a:t>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3" name="11 Rectángulo">
            <a:extLst>
              <a:ext uri="{FF2B5EF4-FFF2-40B4-BE49-F238E27FC236}">
                <a16:creationId xmlns:a16="http://schemas.microsoft.com/office/drawing/2014/main" id="{A8AD7DE5-861D-4B34-BB75-2B7B6B190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2457" y="2520000"/>
            <a:ext cx="2899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06600"/>
                </a:solidFill>
              </a:rPr>
              <a:t>– 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4" name="11 Rectángulo">
            <a:extLst>
              <a:ext uri="{FF2B5EF4-FFF2-40B4-BE49-F238E27FC236}">
                <a16:creationId xmlns:a16="http://schemas.microsoft.com/office/drawing/2014/main" id="{E51220EB-BE30-4FDF-B37B-C6BF0ABBF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7554" y="2519999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1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5" name="11 Rectángulo">
            <a:extLst>
              <a:ext uri="{FF2B5EF4-FFF2-40B4-BE49-F238E27FC236}">
                <a16:creationId xmlns:a16="http://schemas.microsoft.com/office/drawing/2014/main" id="{FAF4CC73-F146-4559-B865-A18394DD8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8808" y="2519998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)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6" name="11 Rectángulo">
            <a:extLst>
              <a:ext uri="{FF2B5EF4-FFF2-40B4-BE49-F238E27FC236}">
                <a16:creationId xmlns:a16="http://schemas.microsoft.com/office/drawing/2014/main" id="{15FA98D3-282B-4BA8-9E08-64B691CA9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3912" y="2520002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2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7" name="11 Rectángulo">
            <a:extLst>
              <a:ext uri="{FF2B5EF4-FFF2-40B4-BE49-F238E27FC236}">
                <a16:creationId xmlns:a16="http://schemas.microsoft.com/office/drawing/2014/main" id="{74539F69-89EB-4E0E-951D-3E710A74A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436" y="2525758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(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8" name="11 Rectángulo">
            <a:extLst>
              <a:ext uri="{FF2B5EF4-FFF2-40B4-BE49-F238E27FC236}">
                <a16:creationId xmlns:a16="http://schemas.microsoft.com/office/drawing/2014/main" id="{B65231DA-BEC1-4ADD-90FE-0D41E958B2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912" y="2525758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5</a:t>
            </a:r>
            <a:endParaRPr lang="en-GB" dirty="0">
              <a:solidFill>
                <a:srgbClr val="01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77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F81E6E7-4146-4450-8C03-73738E0613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320039"/>
            <a:ext cx="3029926" cy="5760720"/>
          </a:xfrm>
          <a:prstGeom prst="rect">
            <a:avLst/>
          </a:prstGeom>
        </p:spPr>
      </p:pic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998000"/>
            <a:ext cx="5398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Select TABLE from the main MENU</a:t>
            </a:r>
          </a:p>
        </p:txBody>
      </p:sp>
      <p:sp>
        <p:nvSpPr>
          <p:cNvPr id="14" name="11 Rectángulo"/>
          <p:cNvSpPr>
            <a:spLocks noChangeArrowheads="1"/>
          </p:cNvSpPr>
          <p:nvPr/>
        </p:nvSpPr>
        <p:spPr bwMode="auto">
          <a:xfrm>
            <a:off x="111600" y="3204000"/>
            <a:ext cx="3293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F5 </a:t>
            </a:r>
          </a:p>
        </p:txBody>
      </p:sp>
      <p:sp>
        <p:nvSpPr>
          <p:cNvPr id="15" name="11 Rectángulo"/>
          <p:cNvSpPr>
            <a:spLocks noChangeArrowheads="1"/>
          </p:cNvSpPr>
          <p:nvPr/>
        </p:nvSpPr>
        <p:spPr bwMode="auto">
          <a:xfrm>
            <a:off x="111600" y="5184000"/>
            <a:ext cx="51815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Scroll down until you find 635 for Y</a:t>
            </a:r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7D50E498-D8E5-40C6-81ED-FB9DE1CA5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051560"/>
            <a:ext cx="40102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</a:p>
          <a:p>
            <a:pPr algn="ctr" eaLnBrk="1" hangingPunct="1"/>
            <a:r>
              <a:rPr lang="en-GB" dirty="0"/>
              <a:t>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1B6F1093-4730-432F-932D-06A2028F5022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38C9296E-0E4C-4EDA-B2B4-8602DF422889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11 Rectángulo">
            <a:extLst>
              <a:ext uri="{FF2B5EF4-FFF2-40B4-BE49-F238E27FC236}">
                <a16:creationId xmlns:a16="http://schemas.microsoft.com/office/drawing/2014/main" id="{2233F818-FA3C-43AB-8FF3-ED5380DC1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4752000"/>
            <a:ext cx="3293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F6 </a:t>
            </a:r>
          </a:p>
        </p:txBody>
      </p:sp>
      <p:sp>
        <p:nvSpPr>
          <p:cNvPr id="19" name="11 Rectángulo">
            <a:extLst>
              <a:ext uri="{FF2B5EF4-FFF2-40B4-BE49-F238E27FC236}">
                <a16:creationId xmlns:a16="http://schemas.microsoft.com/office/drawing/2014/main" id="{8C52F329-AE28-457C-9117-58A6E041F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3547226"/>
            <a:ext cx="3670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starting number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04065ED-9E89-405C-B830-6C957F90405B}"/>
              </a:ext>
            </a:extLst>
          </p:cNvPr>
          <p:cNvSpPr txBox="1"/>
          <p:nvPr/>
        </p:nvSpPr>
        <p:spPr>
          <a:xfrm>
            <a:off x="3781775" y="3547225"/>
            <a:ext cx="4320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3AEEEEF-FDE1-46DD-9714-8A82848FD3D0}"/>
              </a:ext>
            </a:extLst>
          </p:cNvPr>
          <p:cNvSpPr txBox="1"/>
          <p:nvPr/>
        </p:nvSpPr>
        <p:spPr>
          <a:xfrm>
            <a:off x="4327869" y="3547224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sz="2400" dirty="0"/>
          </a:p>
        </p:txBody>
      </p:sp>
      <p:sp>
        <p:nvSpPr>
          <p:cNvPr id="22" name="11 Rectángulo">
            <a:extLst>
              <a:ext uri="{FF2B5EF4-FFF2-40B4-BE49-F238E27FC236}">
                <a16:creationId xmlns:a16="http://schemas.microsoft.com/office/drawing/2014/main" id="{3C5F7E53-9A12-4A21-8527-69002DC0D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13" y="3984911"/>
            <a:ext cx="3670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ending number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E591AD4-62C5-458B-8712-566571615063}"/>
              </a:ext>
            </a:extLst>
          </p:cNvPr>
          <p:cNvSpPr txBox="1"/>
          <p:nvPr/>
        </p:nvSpPr>
        <p:spPr>
          <a:xfrm>
            <a:off x="3812488" y="3984910"/>
            <a:ext cx="546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1B79F4F-E372-4E63-9985-1CEE481A9DE8}"/>
              </a:ext>
            </a:extLst>
          </p:cNvPr>
          <p:cNvSpPr txBox="1"/>
          <p:nvPr/>
        </p:nvSpPr>
        <p:spPr>
          <a:xfrm>
            <a:off x="4358582" y="3984909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sz="2400" dirty="0"/>
          </a:p>
        </p:txBody>
      </p:sp>
      <p:sp>
        <p:nvSpPr>
          <p:cNvPr id="26" name="11 Rectángulo">
            <a:extLst>
              <a:ext uri="{FF2B5EF4-FFF2-40B4-BE49-F238E27FC236}">
                <a16:creationId xmlns:a16="http://schemas.microsoft.com/office/drawing/2014/main" id="{CAA0281C-50D9-4A02-A4ED-4523C1A37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12" y="4354930"/>
            <a:ext cx="46468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step between numbers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9C4A50C-AB72-4EF5-913D-A5E7A5D73748}"/>
              </a:ext>
            </a:extLst>
          </p:cNvPr>
          <p:cNvSpPr txBox="1"/>
          <p:nvPr/>
        </p:nvSpPr>
        <p:spPr>
          <a:xfrm>
            <a:off x="4605929" y="4325504"/>
            <a:ext cx="546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4">
            <a:extLst>
              <a:ext uri="{FF2B5EF4-FFF2-40B4-BE49-F238E27FC236}">
                <a16:creationId xmlns:a16="http://schemas.microsoft.com/office/drawing/2014/main" id="{624E450B-7295-44CD-BCEB-FCB3E91C1F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5174" y="158067"/>
            <a:ext cx="5326426" cy="6604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 dirty="0"/>
              <a:t> </a:t>
            </a: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 sz="4000" dirty="0">
                <a:solidFill>
                  <a:schemeClr val="accent2"/>
                </a:solidFill>
                <a:latin typeface="Comic Sans MS" panose="030F0702030302020204" pitchFamily="66" charset="0"/>
              </a:rPr>
              <a:t> - Casio</a:t>
            </a:r>
            <a:endParaRPr lang="en-GB" sz="4000" cap="none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11 Rectángulo">
            <a:extLst>
              <a:ext uri="{FF2B5EF4-FFF2-40B4-BE49-F238E27FC236}">
                <a16:creationId xmlns:a16="http://schemas.microsoft.com/office/drawing/2014/main" id="{950A6A2E-6C5E-435F-AF59-5FA158885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" y="2520000"/>
            <a:ext cx="2065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in Y1 :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0" name="11 Rectángulo">
            <a:extLst>
              <a:ext uri="{FF2B5EF4-FFF2-40B4-BE49-F238E27FC236}">
                <a16:creationId xmlns:a16="http://schemas.microsoft.com/office/drawing/2014/main" id="{BBD8FA75-DF08-4DA0-BBB0-12453DC92F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8611" y="2525758"/>
            <a:ext cx="391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Eras Light ITC" panose="020B0402030504020804" pitchFamily="34" charset="0"/>
              </a:rPr>
              <a:t>^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1" name="11 Rectángulo">
            <a:extLst>
              <a:ext uri="{FF2B5EF4-FFF2-40B4-BE49-F238E27FC236}">
                <a16:creationId xmlns:a16="http://schemas.microsoft.com/office/drawing/2014/main" id="{D4836750-5D85-45E7-BB91-26E4EB194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6641" y="2520001"/>
            <a:ext cx="439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10066"/>
                </a:solidFill>
              </a:rPr>
              <a:t>x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2" name="11 Rectángulo">
            <a:extLst>
              <a:ext uri="{FF2B5EF4-FFF2-40B4-BE49-F238E27FC236}">
                <a16:creationId xmlns:a16="http://schemas.microsoft.com/office/drawing/2014/main" id="{3FD12A97-D440-422B-A984-2F2BF47C2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6022" y="2525758"/>
            <a:ext cx="4128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ym typeface="Wingdings 3" panose="05040102010807070707" pitchFamily="18" charset="2"/>
              </a:rPr>
              <a:t>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3" name="11 Rectángulo">
            <a:extLst>
              <a:ext uri="{FF2B5EF4-FFF2-40B4-BE49-F238E27FC236}">
                <a16:creationId xmlns:a16="http://schemas.microsoft.com/office/drawing/2014/main" id="{00357E29-898C-4A9D-8A80-5611C304AD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2457" y="2520000"/>
            <a:ext cx="2899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06600"/>
                </a:solidFill>
              </a:rPr>
              <a:t>– 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4" name="11 Rectángulo">
            <a:extLst>
              <a:ext uri="{FF2B5EF4-FFF2-40B4-BE49-F238E27FC236}">
                <a16:creationId xmlns:a16="http://schemas.microsoft.com/office/drawing/2014/main" id="{37D19F95-9604-4830-8108-8CCC07EB4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7554" y="2519999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1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5" name="11 Rectángulo">
            <a:extLst>
              <a:ext uri="{FF2B5EF4-FFF2-40B4-BE49-F238E27FC236}">
                <a16:creationId xmlns:a16="http://schemas.microsoft.com/office/drawing/2014/main" id="{6821FD61-3912-4957-BDE0-F4B34FEC1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8808" y="2519998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)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6" name="11 Rectángulo">
            <a:extLst>
              <a:ext uri="{FF2B5EF4-FFF2-40B4-BE49-F238E27FC236}">
                <a16:creationId xmlns:a16="http://schemas.microsoft.com/office/drawing/2014/main" id="{CE03A52C-A048-403D-BDEC-ACFDC415A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3912" y="2520002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2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7" name="11 Rectángulo">
            <a:extLst>
              <a:ext uri="{FF2B5EF4-FFF2-40B4-BE49-F238E27FC236}">
                <a16:creationId xmlns:a16="http://schemas.microsoft.com/office/drawing/2014/main" id="{1CA9C7F4-D0A9-439B-BFA9-6DE125683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436" y="2525758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(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8" name="11 Rectángulo">
            <a:extLst>
              <a:ext uri="{FF2B5EF4-FFF2-40B4-BE49-F238E27FC236}">
                <a16:creationId xmlns:a16="http://schemas.microsoft.com/office/drawing/2014/main" id="{583942FA-8C34-4F71-945E-BD5F373CD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912" y="2525758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5</a:t>
            </a:r>
            <a:endParaRPr lang="en-GB" dirty="0">
              <a:solidFill>
                <a:srgbClr val="01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93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09736" y="1998000"/>
            <a:ext cx="539816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Select TABLE from the main MENU</a:t>
            </a:r>
          </a:p>
        </p:txBody>
      </p:sp>
      <p:sp>
        <p:nvSpPr>
          <p:cNvPr id="15" name="11 Rectángulo"/>
          <p:cNvSpPr>
            <a:spLocks noChangeArrowheads="1"/>
          </p:cNvSpPr>
          <p:nvPr/>
        </p:nvSpPr>
        <p:spPr bwMode="auto">
          <a:xfrm>
            <a:off x="109736" y="5184000"/>
            <a:ext cx="51815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Scroll down until you find 635 for Y</a:t>
            </a:r>
          </a:p>
        </p:txBody>
      </p:sp>
      <p:sp>
        <p:nvSpPr>
          <p:cNvPr id="20" name="11 Rectángulo"/>
          <p:cNvSpPr>
            <a:spLocks noChangeArrowheads="1"/>
          </p:cNvSpPr>
          <p:nvPr/>
        </p:nvSpPr>
        <p:spPr bwMode="auto">
          <a:xfrm>
            <a:off x="111600" y="4752000"/>
            <a:ext cx="3293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F6 </a:t>
            </a:r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E0716A74-A55F-4DE7-A655-44E281BDD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051560"/>
            <a:ext cx="40102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</a:p>
          <a:p>
            <a:pPr algn="ctr" eaLnBrk="1" hangingPunct="1"/>
            <a:r>
              <a:rPr lang="en-GB" dirty="0"/>
              <a:t>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  <p:sp>
        <p:nvSpPr>
          <p:cNvPr id="22" name="Text Box 9">
            <a:extLst>
              <a:ext uri="{FF2B5EF4-FFF2-40B4-BE49-F238E27FC236}">
                <a16:creationId xmlns:a16="http://schemas.microsoft.com/office/drawing/2014/main" id="{67456571-FBDE-49C0-82AF-C40B42159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9866" y="6075332"/>
            <a:ext cx="31021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So,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400" dirty="0"/>
              <a:t> = 635  </a:t>
            </a:r>
            <a:r>
              <a:rPr lang="en-US" sz="2400" dirty="0">
                <a:sym typeface="Symbol" panose="05050102010706020507" pitchFamily="18" charset="2"/>
              </a:rPr>
              <a:t>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sz="2400" dirty="0">
                <a:sym typeface="Symbol" panose="05050102010706020507" pitchFamily="18" charset="2"/>
              </a:rPr>
              <a:t> = 7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C0566098-B035-4106-8C89-C7BC0809DA5B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AFC0E8F0-7BF3-4268-95BD-6186589D5C26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1C80B2-3925-4A88-AAE3-DC03877E80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320040"/>
            <a:ext cx="3040111" cy="5760720"/>
          </a:xfrm>
          <a:prstGeom prst="rect">
            <a:avLst/>
          </a:prstGeom>
        </p:spPr>
      </p:pic>
      <p:sp>
        <p:nvSpPr>
          <p:cNvPr id="18" name="Rectangle 4">
            <a:extLst>
              <a:ext uri="{FF2B5EF4-FFF2-40B4-BE49-F238E27FC236}">
                <a16:creationId xmlns:a16="http://schemas.microsoft.com/office/drawing/2014/main" id="{F6660884-DAB6-4FBA-809D-123E31D8ED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5174" y="158067"/>
            <a:ext cx="5326426" cy="6604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 dirty="0"/>
              <a:t> </a:t>
            </a: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 sz="4000" dirty="0">
                <a:solidFill>
                  <a:schemeClr val="accent2"/>
                </a:solidFill>
                <a:latin typeface="Comic Sans MS" panose="030F0702030302020204" pitchFamily="66" charset="0"/>
              </a:rPr>
              <a:t> - Casio</a:t>
            </a:r>
            <a:endParaRPr lang="en-GB" sz="4000" cap="none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11 Rectángulo">
            <a:extLst>
              <a:ext uri="{FF2B5EF4-FFF2-40B4-BE49-F238E27FC236}">
                <a16:creationId xmlns:a16="http://schemas.microsoft.com/office/drawing/2014/main" id="{E5AB3536-61A7-4266-BD08-7D091B04D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3204000"/>
            <a:ext cx="3293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F5 </a:t>
            </a:r>
          </a:p>
        </p:txBody>
      </p:sp>
      <p:sp>
        <p:nvSpPr>
          <p:cNvPr id="25" name="11 Rectángulo">
            <a:extLst>
              <a:ext uri="{FF2B5EF4-FFF2-40B4-BE49-F238E27FC236}">
                <a16:creationId xmlns:a16="http://schemas.microsoft.com/office/drawing/2014/main" id="{BCE7E306-118B-437E-874E-F9805CC6A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3547226"/>
            <a:ext cx="3670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starting number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72FE293-C3BC-47EA-9F02-78A057B49D30}"/>
              </a:ext>
            </a:extLst>
          </p:cNvPr>
          <p:cNvSpPr txBox="1"/>
          <p:nvPr/>
        </p:nvSpPr>
        <p:spPr>
          <a:xfrm>
            <a:off x="3781775" y="3547225"/>
            <a:ext cx="4320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124A693-BB21-4B6F-BB70-47D7B36C0074}"/>
              </a:ext>
            </a:extLst>
          </p:cNvPr>
          <p:cNvSpPr txBox="1"/>
          <p:nvPr/>
        </p:nvSpPr>
        <p:spPr>
          <a:xfrm>
            <a:off x="4327869" y="3547224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sz="2400" dirty="0"/>
          </a:p>
        </p:txBody>
      </p:sp>
      <p:sp>
        <p:nvSpPr>
          <p:cNvPr id="28" name="11 Rectángulo">
            <a:extLst>
              <a:ext uri="{FF2B5EF4-FFF2-40B4-BE49-F238E27FC236}">
                <a16:creationId xmlns:a16="http://schemas.microsoft.com/office/drawing/2014/main" id="{9A419A8C-D70F-4AD7-B9B7-3D09A3D17B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13" y="3984911"/>
            <a:ext cx="36701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ending number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F2001BE-7901-4765-85C4-CE711819D062}"/>
              </a:ext>
            </a:extLst>
          </p:cNvPr>
          <p:cNvSpPr txBox="1"/>
          <p:nvPr/>
        </p:nvSpPr>
        <p:spPr>
          <a:xfrm>
            <a:off x="3812488" y="3984910"/>
            <a:ext cx="546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CEF8C77-A4F2-4B87-9579-3FEA264198EE}"/>
              </a:ext>
            </a:extLst>
          </p:cNvPr>
          <p:cNvSpPr txBox="1"/>
          <p:nvPr/>
        </p:nvSpPr>
        <p:spPr>
          <a:xfrm>
            <a:off x="4358582" y="3984909"/>
            <a:ext cx="9144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sz="2400" dirty="0"/>
          </a:p>
        </p:txBody>
      </p:sp>
      <p:sp>
        <p:nvSpPr>
          <p:cNvPr id="31" name="11 Rectángulo">
            <a:extLst>
              <a:ext uri="{FF2B5EF4-FFF2-40B4-BE49-F238E27FC236}">
                <a16:creationId xmlns:a16="http://schemas.microsoft.com/office/drawing/2014/main" id="{064E44A6-4AC2-467D-BBAD-700F1A21E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312" y="4354930"/>
            <a:ext cx="46468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step between numbers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72914E6-A289-4F94-BF3D-2A1A71619508}"/>
              </a:ext>
            </a:extLst>
          </p:cNvPr>
          <p:cNvSpPr txBox="1"/>
          <p:nvPr/>
        </p:nvSpPr>
        <p:spPr>
          <a:xfrm>
            <a:off x="4605929" y="4325504"/>
            <a:ext cx="5460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11 Rectángulo">
            <a:extLst>
              <a:ext uri="{FF2B5EF4-FFF2-40B4-BE49-F238E27FC236}">
                <a16:creationId xmlns:a16="http://schemas.microsoft.com/office/drawing/2014/main" id="{36DF26A4-479E-4448-A0C9-30B6F5804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" y="2520000"/>
            <a:ext cx="2065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in Y1 :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4" name="11 Rectángulo">
            <a:extLst>
              <a:ext uri="{FF2B5EF4-FFF2-40B4-BE49-F238E27FC236}">
                <a16:creationId xmlns:a16="http://schemas.microsoft.com/office/drawing/2014/main" id="{DB993CC0-951A-4E51-9E17-3C0FA2856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8611" y="2525758"/>
            <a:ext cx="391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Eras Light ITC" panose="020B0402030504020804" pitchFamily="34" charset="0"/>
              </a:rPr>
              <a:t>^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5" name="11 Rectángulo">
            <a:extLst>
              <a:ext uri="{FF2B5EF4-FFF2-40B4-BE49-F238E27FC236}">
                <a16:creationId xmlns:a16="http://schemas.microsoft.com/office/drawing/2014/main" id="{CFD352AE-3FC7-40B3-A445-DE3D3FE71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6641" y="2520001"/>
            <a:ext cx="439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10066"/>
                </a:solidFill>
              </a:rPr>
              <a:t>x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6" name="11 Rectángulo">
            <a:extLst>
              <a:ext uri="{FF2B5EF4-FFF2-40B4-BE49-F238E27FC236}">
                <a16:creationId xmlns:a16="http://schemas.microsoft.com/office/drawing/2014/main" id="{EB79F995-84BE-4D97-A8ED-E0B131F9E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6022" y="2525758"/>
            <a:ext cx="4128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ym typeface="Wingdings 3" panose="05040102010807070707" pitchFamily="18" charset="2"/>
              </a:rPr>
              <a:t>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7" name="11 Rectángulo">
            <a:extLst>
              <a:ext uri="{FF2B5EF4-FFF2-40B4-BE49-F238E27FC236}">
                <a16:creationId xmlns:a16="http://schemas.microsoft.com/office/drawing/2014/main" id="{63A4F5F8-78DE-4D83-AB3D-56E1DBFB91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2457" y="2520000"/>
            <a:ext cx="2899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06600"/>
                </a:solidFill>
              </a:rPr>
              <a:t>– 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8" name="11 Rectángulo">
            <a:extLst>
              <a:ext uri="{FF2B5EF4-FFF2-40B4-BE49-F238E27FC236}">
                <a16:creationId xmlns:a16="http://schemas.microsoft.com/office/drawing/2014/main" id="{55286ED9-2956-42D2-ACB1-87671A166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7554" y="2519999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1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9" name="11 Rectángulo">
            <a:extLst>
              <a:ext uri="{FF2B5EF4-FFF2-40B4-BE49-F238E27FC236}">
                <a16:creationId xmlns:a16="http://schemas.microsoft.com/office/drawing/2014/main" id="{A3888215-8082-4424-94DB-2C4D84A4D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8808" y="2519998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)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0" name="11 Rectángulo">
            <a:extLst>
              <a:ext uri="{FF2B5EF4-FFF2-40B4-BE49-F238E27FC236}">
                <a16:creationId xmlns:a16="http://schemas.microsoft.com/office/drawing/2014/main" id="{7FF9CDCF-43E4-4CD0-9AFD-141BE96AD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3912" y="2520002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2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1" name="11 Rectángulo">
            <a:extLst>
              <a:ext uri="{FF2B5EF4-FFF2-40B4-BE49-F238E27FC236}">
                <a16:creationId xmlns:a16="http://schemas.microsoft.com/office/drawing/2014/main" id="{9A731530-F5E8-4924-AEBD-A76C8ECC1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8436" y="2525758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(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2" name="11 Rectángulo">
            <a:extLst>
              <a:ext uri="{FF2B5EF4-FFF2-40B4-BE49-F238E27FC236}">
                <a16:creationId xmlns:a16="http://schemas.microsoft.com/office/drawing/2014/main" id="{0C4320A4-88D6-411E-9E4A-F93A741F8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912" y="2525758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5</a:t>
            </a:r>
            <a:endParaRPr lang="en-GB" dirty="0">
              <a:solidFill>
                <a:srgbClr val="01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3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A close up of a cage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9FE5A879-C7D0-4547-9AC8-3648FB7BFF6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723" y="851144"/>
            <a:ext cx="5514553" cy="354298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012E2E1-8434-40D2-9BB1-5A68D7D63E20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B1D8DC-22A0-42C8-BD01-324CB5CE9F92}"/>
              </a:ext>
            </a:extLst>
          </p:cNvPr>
          <p:cNvSpPr txBox="1"/>
          <p:nvPr/>
        </p:nvSpPr>
        <p:spPr>
          <a:xfrm>
            <a:off x="2298911" y="4966156"/>
            <a:ext cx="4546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2EF190-A8D3-44E3-A299-88908F72E8AB}"/>
              </a:ext>
            </a:extLst>
          </p:cNvPr>
          <p:cNvSpPr txBox="1"/>
          <p:nvPr/>
        </p:nvSpPr>
        <p:spPr>
          <a:xfrm>
            <a:off x="647700" y="5498068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95591D-6ACE-4DA9-8615-62EAE8C277EA}"/>
              </a:ext>
            </a:extLst>
          </p:cNvPr>
          <p:cNvSpPr txBox="1"/>
          <p:nvPr/>
        </p:nvSpPr>
        <p:spPr>
          <a:xfrm>
            <a:off x="2780928" y="6029980"/>
            <a:ext cx="3582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BA1F821-A185-4A85-9AB1-B4586A569EAF}"/>
              </a:ext>
            </a:extLst>
          </p:cNvPr>
          <p:cNvSpPr txBox="1"/>
          <p:nvPr/>
        </p:nvSpPr>
        <p:spPr>
          <a:xfrm>
            <a:off x="1371600" y="444293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0356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539" name="Text Box 3"/>
          <p:cNvSpPr txBox="1">
            <a:spLocks noChangeArrowheads="1"/>
          </p:cNvSpPr>
          <p:nvPr/>
        </p:nvSpPr>
        <p:spPr bwMode="auto">
          <a:xfrm>
            <a:off x="238320" y="592783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/>
              <a:t>A </a:t>
            </a:r>
            <a:r>
              <a:rPr lang="en-GB" sz="2400" b="1" dirty="0">
                <a:solidFill>
                  <a:srgbClr val="FF6600"/>
                </a:solidFill>
              </a:rPr>
              <a:t>geometric series </a:t>
            </a:r>
            <a:r>
              <a:rPr lang="en-GB" sz="2400" dirty="0"/>
              <a:t>is the addition of successive terms of a geometric sequence. </a:t>
            </a:r>
          </a:p>
        </p:txBody>
      </p:sp>
      <p:sp>
        <p:nvSpPr>
          <p:cNvPr id="73" name="Text Box 4"/>
          <p:cNvSpPr txBox="1">
            <a:spLocks noChangeArrowheads="1"/>
          </p:cNvSpPr>
          <p:nvPr/>
        </p:nvSpPr>
        <p:spPr bwMode="auto">
          <a:xfrm>
            <a:off x="2459023" y="1706463"/>
            <a:ext cx="52309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1, 2, 4, 8, 16, …  ,1024 is a sequence</a:t>
            </a:r>
          </a:p>
        </p:txBody>
      </p:sp>
      <p:grpSp>
        <p:nvGrpSpPr>
          <p:cNvPr id="80" name="Group 5"/>
          <p:cNvGrpSpPr>
            <a:grpSpLocks/>
          </p:cNvGrpSpPr>
          <p:nvPr/>
        </p:nvGrpSpPr>
        <p:grpSpPr bwMode="auto">
          <a:xfrm>
            <a:off x="265098" y="2133498"/>
            <a:ext cx="7716839" cy="463549"/>
            <a:chOff x="191" y="1485"/>
            <a:chExt cx="4861" cy="292"/>
          </a:xfrm>
        </p:grpSpPr>
        <p:sp>
          <p:nvSpPr>
            <p:cNvPr id="82" name="Text Box 6"/>
            <p:cNvSpPr txBox="1">
              <a:spLocks noChangeArrowheads="1"/>
            </p:cNvSpPr>
            <p:nvPr/>
          </p:nvSpPr>
          <p:spPr bwMode="auto">
            <a:xfrm>
              <a:off x="191" y="1486"/>
              <a:ext cx="63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/>
                <a:t>while:</a:t>
              </a:r>
            </a:p>
          </p:txBody>
        </p:sp>
        <p:sp>
          <p:nvSpPr>
            <p:cNvPr id="84" name="Text Box 7"/>
            <p:cNvSpPr txBox="1">
              <a:spLocks noChangeArrowheads="1"/>
            </p:cNvSpPr>
            <p:nvPr/>
          </p:nvSpPr>
          <p:spPr bwMode="auto">
            <a:xfrm>
              <a:off x="1453" y="1485"/>
              <a:ext cx="359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dirty="0"/>
                <a:t>1 + 2 + 4 + 8 + 16 + … + 1024 is a series.</a:t>
              </a:r>
            </a:p>
          </p:txBody>
        </p:sp>
      </p:grpSp>
      <p:sp>
        <p:nvSpPr>
          <p:cNvPr id="85" name="Rectangle 8"/>
          <p:cNvSpPr>
            <a:spLocks noChangeArrowheads="1"/>
          </p:cNvSpPr>
          <p:nvPr/>
        </p:nvSpPr>
        <p:spPr bwMode="auto">
          <a:xfrm>
            <a:off x="265098" y="1412776"/>
            <a:ext cx="21194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For example: </a:t>
            </a:r>
          </a:p>
        </p:txBody>
      </p:sp>
      <p:sp>
        <p:nvSpPr>
          <p:cNvPr id="86" name="Rectangle 8"/>
          <p:cNvSpPr>
            <a:spLocks noChangeArrowheads="1"/>
          </p:cNvSpPr>
          <p:nvPr/>
        </p:nvSpPr>
        <p:spPr bwMode="auto">
          <a:xfrm>
            <a:off x="248199" y="2636912"/>
            <a:ext cx="50802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dirty="0"/>
              <a:t>Sum of a finite geometric series</a:t>
            </a:r>
          </a:p>
        </p:txBody>
      </p:sp>
      <p:sp>
        <p:nvSpPr>
          <p:cNvPr id="87" name="Text Box 4"/>
          <p:cNvSpPr txBox="1">
            <a:spLocks noChangeArrowheads="1"/>
          </p:cNvSpPr>
          <p:nvPr/>
        </p:nvSpPr>
        <p:spPr bwMode="auto">
          <a:xfrm>
            <a:off x="1170220" y="4223530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88" name="Text Box 28"/>
          <p:cNvSpPr txBox="1">
            <a:spLocks noChangeArrowheads="1"/>
          </p:cNvSpPr>
          <p:nvPr/>
        </p:nvSpPr>
        <p:spPr bwMode="auto">
          <a:xfrm>
            <a:off x="650248" y="4267944"/>
            <a:ext cx="700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89" name="Text Box 4"/>
          <p:cNvSpPr txBox="1">
            <a:spLocks noChangeArrowheads="1"/>
          </p:cNvSpPr>
          <p:nvPr/>
        </p:nvSpPr>
        <p:spPr bwMode="auto">
          <a:xfrm>
            <a:off x="2101653" y="4259260"/>
            <a:ext cx="6527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endParaRPr lang="en-GB" sz="2400" dirty="0"/>
          </a:p>
        </p:txBody>
      </p:sp>
      <p:sp>
        <p:nvSpPr>
          <p:cNvPr id="90" name="Text Box 4"/>
          <p:cNvSpPr txBox="1">
            <a:spLocks noChangeArrowheads="1"/>
          </p:cNvSpPr>
          <p:nvPr/>
        </p:nvSpPr>
        <p:spPr bwMode="auto">
          <a:xfrm>
            <a:off x="3079181" y="4253477"/>
            <a:ext cx="755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2</a:t>
            </a:r>
            <a:endParaRPr lang="en-GB" sz="2400" baseline="30000" dirty="0"/>
          </a:p>
        </p:txBody>
      </p:sp>
      <p:sp>
        <p:nvSpPr>
          <p:cNvPr id="91" name="Text Box 4"/>
          <p:cNvSpPr txBox="1">
            <a:spLocks noChangeArrowheads="1"/>
          </p:cNvSpPr>
          <p:nvPr/>
        </p:nvSpPr>
        <p:spPr bwMode="auto">
          <a:xfrm>
            <a:off x="7325912" y="4229521"/>
            <a:ext cx="886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n-1</a:t>
            </a:r>
            <a:endParaRPr lang="en-GB" sz="2400" baseline="30000" dirty="0"/>
          </a:p>
        </p:txBody>
      </p:sp>
      <p:sp>
        <p:nvSpPr>
          <p:cNvPr id="92" name="Text Box 4"/>
          <p:cNvSpPr txBox="1">
            <a:spLocks noChangeArrowheads="1"/>
          </p:cNvSpPr>
          <p:nvPr/>
        </p:nvSpPr>
        <p:spPr bwMode="auto">
          <a:xfrm>
            <a:off x="6138772" y="4218737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n-2</a:t>
            </a:r>
            <a:endParaRPr lang="en-GB" sz="2400" baseline="30000" dirty="0"/>
          </a:p>
        </p:txBody>
      </p:sp>
      <p:sp>
        <p:nvSpPr>
          <p:cNvPr id="93" name="Text Box 4"/>
          <p:cNvSpPr txBox="1">
            <a:spLocks noChangeArrowheads="1"/>
          </p:cNvSpPr>
          <p:nvPr/>
        </p:nvSpPr>
        <p:spPr bwMode="auto">
          <a:xfrm>
            <a:off x="4914636" y="4217347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n-3</a:t>
            </a:r>
            <a:endParaRPr lang="en-GB" sz="2400" baseline="30000" dirty="0"/>
          </a:p>
        </p:txBody>
      </p:sp>
      <p:sp>
        <p:nvSpPr>
          <p:cNvPr id="94" name="Text Box 4"/>
          <p:cNvSpPr txBox="1">
            <a:spLocks noChangeArrowheads="1"/>
          </p:cNvSpPr>
          <p:nvPr/>
        </p:nvSpPr>
        <p:spPr bwMode="auto">
          <a:xfrm>
            <a:off x="1818292" y="4218809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95" name="Text Box 4"/>
          <p:cNvSpPr txBox="1">
            <a:spLocks noChangeArrowheads="1"/>
          </p:cNvSpPr>
          <p:nvPr/>
        </p:nvSpPr>
        <p:spPr bwMode="auto">
          <a:xfrm>
            <a:off x="2782294" y="4221424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96" name="Text Box 4"/>
          <p:cNvSpPr txBox="1">
            <a:spLocks noChangeArrowheads="1"/>
          </p:cNvSpPr>
          <p:nvPr/>
        </p:nvSpPr>
        <p:spPr bwMode="auto">
          <a:xfrm>
            <a:off x="7074876" y="4221424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97" name="Text Box 4"/>
          <p:cNvSpPr txBox="1">
            <a:spLocks noChangeArrowheads="1"/>
          </p:cNvSpPr>
          <p:nvPr/>
        </p:nvSpPr>
        <p:spPr bwMode="auto">
          <a:xfrm>
            <a:off x="5778732" y="4221424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98" name="Text Box 4"/>
          <p:cNvSpPr txBox="1">
            <a:spLocks noChangeArrowheads="1"/>
          </p:cNvSpPr>
          <p:nvPr/>
        </p:nvSpPr>
        <p:spPr bwMode="auto">
          <a:xfrm>
            <a:off x="3834516" y="4232933"/>
            <a:ext cx="1079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…… +</a:t>
            </a:r>
          </a:p>
        </p:txBody>
      </p:sp>
      <p:sp>
        <p:nvSpPr>
          <p:cNvPr id="101" name="Text Box 5"/>
          <p:cNvSpPr txBox="1">
            <a:spLocks noChangeArrowheads="1"/>
          </p:cNvSpPr>
          <p:nvPr/>
        </p:nvSpPr>
        <p:spPr bwMode="auto">
          <a:xfrm>
            <a:off x="265098" y="3008170"/>
            <a:ext cx="85169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/>
              <a:t>If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is the first term,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dirty="0"/>
              <a:t> is the common ratio and </a:t>
            </a:r>
            <a:r>
              <a:rPr lang="en-GB" sz="2400" i="1" dirty="0">
                <a:latin typeface="Times New Roman" pitchFamily="18" charset="0"/>
              </a:rPr>
              <a:t>n </a:t>
            </a:r>
            <a:r>
              <a:rPr lang="en-GB" sz="2400" dirty="0"/>
              <a:t>is the number of terms in the series,</a:t>
            </a:r>
          </a:p>
        </p:txBody>
      </p:sp>
      <p:sp>
        <p:nvSpPr>
          <p:cNvPr id="102" name="Text Box 6"/>
          <p:cNvSpPr txBox="1">
            <a:spLocks noChangeArrowheads="1"/>
          </p:cNvSpPr>
          <p:nvPr/>
        </p:nvSpPr>
        <p:spPr bwMode="auto">
          <a:xfrm>
            <a:off x="2418237" y="3785880"/>
            <a:ext cx="3092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the last term will be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03" name="Text Box 8"/>
          <p:cNvSpPr txBox="1">
            <a:spLocks noChangeArrowheads="1"/>
          </p:cNvSpPr>
          <p:nvPr/>
        </p:nvSpPr>
        <p:spPr bwMode="auto">
          <a:xfrm>
            <a:off x="862718" y="3788661"/>
            <a:ext cx="76129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The sum of the first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terms can now be written as:</a:t>
            </a:r>
            <a:endParaRPr lang="en-US" sz="2400" dirty="0"/>
          </a:p>
        </p:txBody>
      </p:sp>
      <p:sp>
        <p:nvSpPr>
          <p:cNvPr id="104" name="Text Box 6"/>
          <p:cNvSpPr txBox="1">
            <a:spLocks noChangeArrowheads="1"/>
          </p:cNvSpPr>
          <p:nvPr/>
        </p:nvSpPr>
        <p:spPr bwMode="auto">
          <a:xfrm>
            <a:off x="2413483" y="3788390"/>
            <a:ext cx="3629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the second term will be: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05" name="Text Box 6"/>
          <p:cNvSpPr txBox="1">
            <a:spLocks noChangeArrowheads="1"/>
          </p:cNvSpPr>
          <p:nvPr/>
        </p:nvSpPr>
        <p:spPr bwMode="auto">
          <a:xfrm>
            <a:off x="2407948" y="3782060"/>
            <a:ext cx="3371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the third term will be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06" name="Text Box 6"/>
          <p:cNvSpPr txBox="1">
            <a:spLocks noChangeArrowheads="1"/>
          </p:cNvSpPr>
          <p:nvPr/>
        </p:nvSpPr>
        <p:spPr bwMode="auto">
          <a:xfrm>
            <a:off x="2416571" y="3790569"/>
            <a:ext cx="4845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the penultimate term will be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07" name="Text Box 6"/>
          <p:cNvSpPr txBox="1">
            <a:spLocks noChangeArrowheads="1"/>
          </p:cNvSpPr>
          <p:nvPr/>
        </p:nvSpPr>
        <p:spPr bwMode="auto">
          <a:xfrm>
            <a:off x="2417669" y="3782831"/>
            <a:ext cx="48686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the antepenultimate term will be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08" name="Text Box 4"/>
          <p:cNvSpPr txBox="1">
            <a:spLocks noChangeArrowheads="1"/>
          </p:cNvSpPr>
          <p:nvPr/>
        </p:nvSpPr>
        <p:spPr bwMode="auto">
          <a:xfrm>
            <a:off x="7325912" y="4569152"/>
            <a:ext cx="7665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sp>
        <p:nvSpPr>
          <p:cNvPr id="109" name="Text Box 28"/>
          <p:cNvSpPr txBox="1">
            <a:spLocks noChangeArrowheads="1"/>
          </p:cNvSpPr>
          <p:nvPr/>
        </p:nvSpPr>
        <p:spPr bwMode="auto">
          <a:xfrm>
            <a:off x="522148" y="4694622"/>
            <a:ext cx="8098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110" name="Text Box 4"/>
          <p:cNvSpPr txBox="1">
            <a:spLocks noChangeArrowheads="1"/>
          </p:cNvSpPr>
          <p:nvPr/>
        </p:nvSpPr>
        <p:spPr bwMode="auto">
          <a:xfrm>
            <a:off x="1170220" y="4685938"/>
            <a:ext cx="6527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endParaRPr lang="en-GB" sz="2400" dirty="0"/>
          </a:p>
        </p:txBody>
      </p:sp>
      <p:sp>
        <p:nvSpPr>
          <p:cNvPr id="111" name="Text Box 4"/>
          <p:cNvSpPr txBox="1">
            <a:spLocks noChangeArrowheads="1"/>
          </p:cNvSpPr>
          <p:nvPr/>
        </p:nvSpPr>
        <p:spPr bwMode="auto">
          <a:xfrm>
            <a:off x="2055830" y="4693457"/>
            <a:ext cx="755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2</a:t>
            </a:r>
            <a:endParaRPr lang="en-GB" sz="2400" baseline="30000" dirty="0"/>
          </a:p>
        </p:txBody>
      </p:sp>
      <p:sp>
        <p:nvSpPr>
          <p:cNvPr id="112" name="Text Box 4"/>
          <p:cNvSpPr txBox="1">
            <a:spLocks noChangeArrowheads="1"/>
          </p:cNvSpPr>
          <p:nvPr/>
        </p:nvSpPr>
        <p:spPr bwMode="auto">
          <a:xfrm>
            <a:off x="6110896" y="4601950"/>
            <a:ext cx="886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n-1</a:t>
            </a:r>
            <a:endParaRPr lang="en-GB" sz="2400" baseline="30000" dirty="0"/>
          </a:p>
        </p:txBody>
      </p:sp>
      <p:sp>
        <p:nvSpPr>
          <p:cNvPr id="113" name="Text Box 4"/>
          <p:cNvSpPr txBox="1">
            <a:spLocks noChangeArrowheads="1"/>
          </p:cNvSpPr>
          <p:nvPr/>
        </p:nvSpPr>
        <p:spPr bwMode="auto">
          <a:xfrm>
            <a:off x="4876066" y="4632497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n-2</a:t>
            </a:r>
            <a:endParaRPr lang="en-GB" sz="2400" baseline="30000" dirty="0"/>
          </a:p>
        </p:txBody>
      </p:sp>
      <p:sp>
        <p:nvSpPr>
          <p:cNvPr id="115" name="Text Box 4"/>
          <p:cNvSpPr txBox="1">
            <a:spLocks noChangeArrowheads="1"/>
          </p:cNvSpPr>
          <p:nvPr/>
        </p:nvSpPr>
        <p:spPr bwMode="auto">
          <a:xfrm>
            <a:off x="7077915" y="4632496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116" name="Text Box 4"/>
          <p:cNvSpPr txBox="1">
            <a:spLocks noChangeArrowheads="1"/>
          </p:cNvSpPr>
          <p:nvPr/>
        </p:nvSpPr>
        <p:spPr bwMode="auto">
          <a:xfrm>
            <a:off x="1832337" y="4696398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117" name="Text Box 4"/>
          <p:cNvSpPr txBox="1">
            <a:spLocks noChangeArrowheads="1"/>
          </p:cNvSpPr>
          <p:nvPr/>
        </p:nvSpPr>
        <p:spPr bwMode="auto">
          <a:xfrm>
            <a:off x="5819188" y="4644092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119" name="Text Box 4"/>
          <p:cNvSpPr txBox="1">
            <a:spLocks noChangeArrowheads="1"/>
          </p:cNvSpPr>
          <p:nvPr/>
        </p:nvSpPr>
        <p:spPr bwMode="auto">
          <a:xfrm>
            <a:off x="3828102" y="4644092"/>
            <a:ext cx="1079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…… +</a:t>
            </a:r>
          </a:p>
        </p:txBody>
      </p:sp>
      <p:sp>
        <p:nvSpPr>
          <p:cNvPr id="120" name="Text Box 4"/>
          <p:cNvSpPr txBox="1">
            <a:spLocks noChangeArrowheads="1"/>
          </p:cNvSpPr>
          <p:nvPr/>
        </p:nvSpPr>
        <p:spPr bwMode="auto">
          <a:xfrm>
            <a:off x="3097480" y="4619658"/>
            <a:ext cx="755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3</a:t>
            </a:r>
            <a:endParaRPr lang="en-GB" sz="2400" baseline="30000" dirty="0"/>
          </a:p>
        </p:txBody>
      </p:sp>
      <p:sp>
        <p:nvSpPr>
          <p:cNvPr id="121" name="Text Box 4"/>
          <p:cNvSpPr txBox="1">
            <a:spLocks noChangeArrowheads="1"/>
          </p:cNvSpPr>
          <p:nvPr/>
        </p:nvSpPr>
        <p:spPr bwMode="auto">
          <a:xfrm>
            <a:off x="2781093" y="4688971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122" name="Text Box 6"/>
          <p:cNvSpPr txBox="1">
            <a:spLocks noChangeArrowheads="1"/>
          </p:cNvSpPr>
          <p:nvPr/>
        </p:nvSpPr>
        <p:spPr bwMode="auto">
          <a:xfrm>
            <a:off x="1762174" y="5743494"/>
            <a:ext cx="24288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Multiplying by </a:t>
            </a:r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US" sz="2400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Text Box 6"/>
          <p:cNvSpPr txBox="1">
            <a:spLocks noChangeArrowheads="1"/>
          </p:cNvSpPr>
          <p:nvPr/>
        </p:nvSpPr>
        <p:spPr bwMode="auto">
          <a:xfrm>
            <a:off x="1862629" y="5753371"/>
            <a:ext cx="5929828" cy="501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6600"/>
                </a:solidFill>
              </a:rPr>
              <a:t>Move the lower row 1 place to the right </a:t>
            </a:r>
          </a:p>
        </p:txBody>
      </p:sp>
      <p:sp>
        <p:nvSpPr>
          <p:cNvPr id="126" name="Rectangle 9"/>
          <p:cNvSpPr>
            <a:spLocks noChangeArrowheads="1"/>
          </p:cNvSpPr>
          <p:nvPr/>
        </p:nvSpPr>
        <p:spPr bwMode="auto">
          <a:xfrm>
            <a:off x="1818909" y="5761468"/>
            <a:ext cx="5334000" cy="501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3176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319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62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dirty="0">
                <a:solidFill>
                  <a:srgbClr val="FF6600"/>
                </a:solidFill>
                <a:latin typeface="+mn-lt"/>
              </a:rPr>
              <a:t>Subtracting the expressions gives</a:t>
            </a:r>
          </a:p>
        </p:txBody>
      </p: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4875589" y="4613057"/>
            <a:ext cx="886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n-3</a:t>
            </a:r>
            <a:endParaRPr lang="en-GB" sz="2400" baseline="30000" dirty="0"/>
          </a:p>
        </p:txBody>
      </p:sp>
      <p:sp>
        <p:nvSpPr>
          <p:cNvPr id="45" name="Text Box 33"/>
          <p:cNvSpPr txBox="1">
            <a:spLocks noChangeArrowheads="1"/>
          </p:cNvSpPr>
          <p:nvPr/>
        </p:nvSpPr>
        <p:spPr bwMode="auto">
          <a:xfrm>
            <a:off x="5819454" y="4642076"/>
            <a:ext cx="331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/>
              <a:t>+</a:t>
            </a:r>
            <a:endParaRPr lang="en-GB" sz="2400" dirty="0"/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1233130" y="5292949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47" name="Text Box 28"/>
          <p:cNvSpPr txBox="1">
            <a:spLocks noChangeArrowheads="1"/>
          </p:cNvSpPr>
          <p:nvPr/>
        </p:nvSpPr>
        <p:spPr bwMode="auto">
          <a:xfrm>
            <a:off x="18092" y="5337363"/>
            <a:ext cx="13227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- </a:t>
            </a:r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8082988" y="5298940"/>
            <a:ext cx="894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- 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2138561" y="4505857"/>
            <a:ext cx="487460" cy="517537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3176070" y="4446332"/>
            <a:ext cx="470617" cy="513662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4965126" y="4463765"/>
            <a:ext cx="486486" cy="498739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6214673" y="4446332"/>
            <a:ext cx="504920" cy="504056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7440714" y="4367630"/>
            <a:ext cx="603962" cy="504056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Line 9"/>
          <p:cNvSpPr>
            <a:spLocks noChangeShapeType="1"/>
          </p:cNvSpPr>
          <p:nvPr/>
        </p:nvSpPr>
        <p:spPr bwMode="auto">
          <a:xfrm>
            <a:off x="594279" y="5292949"/>
            <a:ext cx="84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69" name="Text Box 4"/>
          <p:cNvSpPr txBox="1">
            <a:spLocks noChangeArrowheads="1"/>
          </p:cNvSpPr>
          <p:nvPr/>
        </p:nvSpPr>
        <p:spPr bwMode="auto">
          <a:xfrm>
            <a:off x="4083284" y="6259858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70" name="Text Box 28"/>
          <p:cNvSpPr txBox="1">
            <a:spLocks noChangeArrowheads="1"/>
          </p:cNvSpPr>
          <p:nvPr/>
        </p:nvSpPr>
        <p:spPr bwMode="auto">
          <a:xfrm>
            <a:off x="2868246" y="6304272"/>
            <a:ext cx="13227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- </a:t>
            </a:r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71" name="Text Box 4"/>
          <p:cNvSpPr txBox="1">
            <a:spLocks noChangeArrowheads="1"/>
          </p:cNvSpPr>
          <p:nvPr/>
        </p:nvSpPr>
        <p:spPr bwMode="auto">
          <a:xfrm>
            <a:off x="4568150" y="6259857"/>
            <a:ext cx="894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- 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sp>
        <p:nvSpPr>
          <p:cNvPr id="58" name="Rectangle 2">
            <a:extLst>
              <a:ext uri="{FF2B5EF4-FFF2-40B4-BE49-F238E27FC236}">
                <a16:creationId xmlns:a16="http://schemas.microsoft.com/office/drawing/2014/main" id="{2918F9B4-6CC4-4B93-9583-2F7ACA501799}"/>
              </a:ext>
            </a:extLst>
          </p:cNvPr>
          <p:cNvSpPr txBox="1">
            <a:spLocks noChangeArrowheads="1"/>
          </p:cNvSpPr>
          <p:nvPr/>
        </p:nvSpPr>
        <p:spPr>
          <a:xfrm>
            <a:off x="227528" y="137017"/>
            <a:ext cx="8229600" cy="492664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sum of a geometric series</a:t>
            </a:r>
            <a:endParaRPr lang="en-GB" sz="2800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E69430F6-5F5D-4457-9A98-663B12BA2B03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05DFA52A-B83A-41D0-90A3-BBF07104F240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85185E-6 L 0.10052 0.00116 " pathEditMode="relative" rAng="0" ptsTypes="AA">
                                      <p:cBhvr>
                                        <p:cTn id="15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17" y="46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96296E-6 L 0.09844 0.00208 " pathEditMode="relative" rAng="0" ptsTypes="AA">
                                      <p:cBhvr>
                                        <p:cTn id="160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13" y="93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44444E-6 L 0.11389 0.00254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94" y="116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11285 0.00324 " pathEditMode="relative" rAng="0" ptsTypes="AA">
                                      <p:cBhvr>
                                        <p:cTn id="164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42" y="162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07407E-6 L 0.19948 0.00023 " pathEditMode="relative" rAng="0" ptsTypes="AA">
                                      <p:cBhvr>
                                        <p:cTn id="166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65" y="0"/>
                                    </p:animMotion>
                                  </p:childTnLst>
                                </p:cTn>
                              </p:par>
                              <p:par>
                                <p:cTn id="16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22222E-6 L 0.13455 -0.00972 " pathEditMode="relative" rAng="0" ptsTypes="AA">
                                      <p:cBhvr>
                                        <p:cTn id="168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19" y="-486"/>
                                    </p:animMotion>
                                  </p:childTnLst>
                                </p:cTn>
                              </p:par>
                              <p:par>
                                <p:cTn id="16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5185E-6 L 0.13976 -0.00209 " pathEditMode="relative" rAng="0" ptsTypes="AA">
                                      <p:cBhvr>
                                        <p:cTn id="170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79" y="-116"/>
                                    </p:animMotion>
                                  </p:childTnLst>
                                </p:cTn>
                              </p:par>
                              <p:par>
                                <p:cTn id="17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7037E-7 L 0.12361 -0.00208 " pathEditMode="relative" rAng="0" ptsTypes="AA">
                                      <p:cBhvr>
                                        <p:cTn id="172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81" y="-116"/>
                                    </p:animMotion>
                                  </p:childTnLst>
                                </p:cTn>
                              </p:par>
                              <p:par>
                                <p:cTn id="17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22222E-6 L 0.12118 -0.00232 " pathEditMode="relative" rAng="0" ptsTypes="AA">
                                      <p:cBhvr>
                                        <p:cTn id="174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9" y="-116"/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48148E-6 L 0.11007 0.00602 " pathEditMode="relative" rAng="0" ptsTypes="AA">
                                      <p:cBhvr>
                                        <p:cTn id="176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3" y="301"/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000"/>
                            </p:stCondLst>
                            <p:childTnLst>
                              <p:par>
                                <p:cTn id="18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20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101" grpId="0"/>
      <p:bldP spid="102" grpId="0"/>
      <p:bldP spid="102" grpId="1"/>
      <p:bldP spid="103" grpId="0"/>
      <p:bldP spid="104" grpId="0"/>
      <p:bldP spid="104" grpId="1"/>
      <p:bldP spid="105" grpId="0"/>
      <p:bldP spid="105" grpId="1"/>
      <p:bldP spid="106" grpId="0"/>
      <p:bldP spid="106" grpId="1"/>
      <p:bldP spid="107" grpId="0"/>
      <p:bldP spid="107" grpId="1"/>
      <p:bldP spid="108" grpId="0"/>
      <p:bldP spid="108" grpId="1"/>
      <p:bldP spid="109" grpId="0"/>
      <p:bldP spid="110" grpId="0"/>
      <p:bldP spid="110" grpId="1"/>
      <p:bldP spid="111" grpId="0"/>
      <p:bldP spid="111" grpId="1"/>
      <p:bldP spid="112" grpId="0"/>
      <p:bldP spid="112" grpId="1"/>
      <p:bldP spid="113" grpId="0"/>
      <p:bldP spid="113" grpId="1"/>
      <p:bldP spid="115" grpId="0"/>
      <p:bldP spid="115" grpId="1"/>
      <p:bldP spid="116" grpId="0"/>
      <p:bldP spid="116" grpId="1"/>
      <p:bldP spid="117" grpId="0"/>
      <p:bldP spid="117" grpId="1"/>
      <p:bldP spid="119" grpId="0"/>
      <p:bldP spid="120" grpId="0"/>
      <p:bldP spid="120" grpId="1"/>
      <p:bldP spid="120" grpId="2"/>
      <p:bldP spid="121" grpId="0"/>
      <p:bldP spid="121" grpId="1"/>
      <p:bldP spid="121" grpId="2"/>
      <p:bldP spid="122" grpId="0"/>
      <p:bldP spid="122" grpId="1"/>
      <p:bldP spid="123" grpId="0"/>
      <p:bldP spid="123" grpId="1"/>
      <p:bldP spid="126" grpId="0"/>
      <p:bldP spid="44" grpId="0"/>
      <p:bldP spid="45" grpId="0"/>
      <p:bldP spid="46" grpId="0"/>
      <p:bldP spid="47" grpId="0"/>
      <p:bldP spid="50" grpId="0"/>
      <p:bldP spid="64" grpId="0" animBg="1"/>
      <p:bldP spid="69" grpId="0"/>
      <p:bldP spid="70" grpId="0"/>
      <p:bldP spid="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16"/>
          <p:cNvSpPr>
            <a:spLocks noChangeArrowheads="1"/>
          </p:cNvSpPr>
          <p:nvPr/>
        </p:nvSpPr>
        <p:spPr bwMode="auto">
          <a:xfrm>
            <a:off x="4600342" y="5780610"/>
            <a:ext cx="3114235" cy="9406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91" name="Rectangle 16"/>
          <p:cNvSpPr>
            <a:spLocks noChangeArrowheads="1"/>
          </p:cNvSpPr>
          <p:nvPr/>
        </p:nvSpPr>
        <p:spPr bwMode="auto">
          <a:xfrm>
            <a:off x="2897925" y="1640010"/>
            <a:ext cx="3114235" cy="101124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833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7528" y="137017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The sum of a geometric series</a:t>
            </a:r>
          </a:p>
        </p:txBody>
      </p:sp>
      <p:sp>
        <p:nvSpPr>
          <p:cNvPr id="73" name="Text Box 4"/>
          <p:cNvSpPr txBox="1">
            <a:spLocks noChangeArrowheads="1"/>
          </p:cNvSpPr>
          <p:nvPr/>
        </p:nvSpPr>
        <p:spPr bwMode="auto">
          <a:xfrm>
            <a:off x="3961666" y="571280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80" name="Text Box 28"/>
          <p:cNvSpPr txBox="1">
            <a:spLocks noChangeArrowheads="1"/>
          </p:cNvSpPr>
          <p:nvPr/>
        </p:nvSpPr>
        <p:spPr bwMode="auto">
          <a:xfrm>
            <a:off x="2746628" y="600897"/>
            <a:ext cx="13740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– </a:t>
            </a:r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82" name="Text Box 4"/>
          <p:cNvSpPr txBox="1">
            <a:spLocks noChangeArrowheads="1"/>
          </p:cNvSpPr>
          <p:nvPr/>
        </p:nvSpPr>
        <p:spPr bwMode="auto">
          <a:xfrm>
            <a:off x="4446532" y="571279"/>
            <a:ext cx="946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– 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sp>
        <p:nvSpPr>
          <p:cNvPr id="84" name="Text Box 4"/>
          <p:cNvSpPr txBox="1">
            <a:spLocks noChangeArrowheads="1"/>
          </p:cNvSpPr>
          <p:nvPr/>
        </p:nvSpPr>
        <p:spPr bwMode="auto">
          <a:xfrm>
            <a:off x="3956425" y="1104954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85" name="Text Box 28"/>
          <p:cNvSpPr txBox="1">
            <a:spLocks noChangeArrowheads="1"/>
          </p:cNvSpPr>
          <p:nvPr/>
        </p:nvSpPr>
        <p:spPr bwMode="auto">
          <a:xfrm>
            <a:off x="2515796" y="1149368"/>
            <a:ext cx="15536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(1</a:t>
            </a:r>
            <a:r>
              <a:rPr lang="en-GB" sz="2400" i="1" dirty="0">
                <a:latin typeface="Times New Roman" pitchFamily="18" charset="0"/>
              </a:rPr>
              <a:t> – r</a:t>
            </a:r>
            <a:r>
              <a:rPr lang="en-GB" sz="2400" dirty="0"/>
              <a:t>) =</a:t>
            </a: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4283968" y="1104953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(1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GB" sz="2400" i="1" dirty="0">
                <a:latin typeface="Times New Roman" pitchFamily="18" charset="0"/>
              </a:rPr>
              <a:t>–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r>
              <a:rPr lang="en-GB" sz="2400" dirty="0"/>
              <a:t>)</a:t>
            </a:r>
            <a:endParaRPr lang="en-GB" sz="2400" baseline="30000" dirty="0"/>
          </a:p>
        </p:txBody>
      </p:sp>
      <p:sp>
        <p:nvSpPr>
          <p:cNvPr id="87" name="Text Box 4"/>
          <p:cNvSpPr txBox="1">
            <a:spLocks noChangeArrowheads="1"/>
          </p:cNvSpPr>
          <p:nvPr/>
        </p:nvSpPr>
        <p:spPr bwMode="auto">
          <a:xfrm>
            <a:off x="3942777" y="1697040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88" name="Text Box 28"/>
          <p:cNvSpPr txBox="1">
            <a:spLocks noChangeArrowheads="1"/>
          </p:cNvSpPr>
          <p:nvPr/>
        </p:nvSpPr>
        <p:spPr bwMode="auto">
          <a:xfrm>
            <a:off x="3224060" y="1880960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=</a:t>
            </a:r>
          </a:p>
        </p:txBody>
      </p:sp>
      <p:sp>
        <p:nvSpPr>
          <p:cNvPr id="89" name="Text Box 4"/>
          <p:cNvSpPr txBox="1">
            <a:spLocks noChangeArrowheads="1"/>
          </p:cNvSpPr>
          <p:nvPr/>
        </p:nvSpPr>
        <p:spPr bwMode="auto">
          <a:xfrm>
            <a:off x="4270320" y="1697039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(1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GB" sz="2400" i="1" dirty="0">
                <a:latin typeface="Times New Roman" pitchFamily="18" charset="0"/>
              </a:rPr>
              <a:t>–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r>
              <a:rPr lang="en-GB" sz="2400" dirty="0"/>
              <a:t>)</a:t>
            </a:r>
            <a:endParaRPr lang="en-GB" sz="2400" baseline="30000" dirty="0"/>
          </a:p>
        </p:txBody>
      </p:sp>
      <p:sp>
        <p:nvSpPr>
          <p:cNvPr id="90" name="Text Box 28"/>
          <p:cNvSpPr txBox="1">
            <a:spLocks noChangeArrowheads="1"/>
          </p:cNvSpPr>
          <p:nvPr/>
        </p:nvSpPr>
        <p:spPr bwMode="auto">
          <a:xfrm>
            <a:off x="4069426" y="2158704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(1</a:t>
            </a:r>
            <a:r>
              <a:rPr lang="en-GB" sz="2400" i="1" dirty="0">
                <a:latin typeface="Times New Roman" pitchFamily="18" charset="0"/>
              </a:rPr>
              <a:t> – r</a:t>
            </a:r>
            <a:r>
              <a:rPr lang="en-GB" sz="2400" dirty="0"/>
              <a:t>)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907093" y="2130140"/>
            <a:ext cx="136019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 Box 4"/>
          <p:cNvSpPr txBox="1">
            <a:spLocks noChangeArrowheads="1"/>
          </p:cNvSpPr>
          <p:nvPr/>
        </p:nvSpPr>
        <p:spPr bwMode="auto">
          <a:xfrm>
            <a:off x="5695738" y="5738995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93" name="Text Box 28"/>
          <p:cNvSpPr txBox="1">
            <a:spLocks noChangeArrowheads="1"/>
          </p:cNvSpPr>
          <p:nvPr/>
        </p:nvSpPr>
        <p:spPr bwMode="auto">
          <a:xfrm>
            <a:off x="4977021" y="5922915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=</a:t>
            </a:r>
          </a:p>
        </p:txBody>
      </p:sp>
      <p:sp>
        <p:nvSpPr>
          <p:cNvPr id="94" name="Text Box 4"/>
          <p:cNvSpPr txBox="1">
            <a:spLocks noChangeArrowheads="1"/>
          </p:cNvSpPr>
          <p:nvPr/>
        </p:nvSpPr>
        <p:spPr bwMode="auto">
          <a:xfrm>
            <a:off x="6023281" y="5738994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(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GB" sz="2400" i="1" dirty="0">
                <a:latin typeface="Times New Roman" pitchFamily="18" charset="0"/>
              </a:rPr>
              <a:t>– </a:t>
            </a:r>
            <a:r>
              <a:rPr lang="en-US" sz="2400" dirty="0"/>
              <a:t>1</a:t>
            </a:r>
            <a:r>
              <a:rPr lang="en-GB" sz="2400" dirty="0"/>
              <a:t>)</a:t>
            </a:r>
            <a:endParaRPr lang="en-GB" sz="2400" baseline="30000" dirty="0"/>
          </a:p>
        </p:txBody>
      </p:sp>
      <p:sp>
        <p:nvSpPr>
          <p:cNvPr id="95" name="Text Box 28"/>
          <p:cNvSpPr txBox="1">
            <a:spLocks noChangeArrowheads="1"/>
          </p:cNvSpPr>
          <p:nvPr/>
        </p:nvSpPr>
        <p:spPr bwMode="auto">
          <a:xfrm>
            <a:off x="5822387" y="6200659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r – </a:t>
            </a:r>
            <a:r>
              <a:rPr lang="en-GB" sz="2400" dirty="0"/>
              <a:t>1)</a:t>
            </a:r>
          </a:p>
        </p:txBody>
      </p:sp>
      <p:cxnSp>
        <p:nvCxnSpPr>
          <p:cNvPr id="96" name="Straight Connector 95"/>
          <p:cNvCxnSpPr/>
          <p:nvPr/>
        </p:nvCxnSpPr>
        <p:spPr>
          <a:xfrm>
            <a:off x="5660054" y="6172095"/>
            <a:ext cx="136019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24"/>
          <p:cNvSpPr>
            <a:spLocks noChangeArrowheads="1"/>
          </p:cNvSpPr>
          <p:nvPr/>
        </p:nvSpPr>
        <p:spPr bwMode="auto">
          <a:xfrm>
            <a:off x="423774" y="2566993"/>
            <a:ext cx="7892641" cy="572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3176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319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62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dirty="0">
                <a:latin typeface="Comic Sans MS" panose="030F0702030302020204" pitchFamily="66" charset="0"/>
              </a:rPr>
              <a:t>This formula gives a negative denominator if </a:t>
            </a:r>
            <a:r>
              <a:rPr lang="en-US" sz="2600" i="1" dirty="0"/>
              <a:t>r</a:t>
            </a:r>
            <a:r>
              <a:rPr lang="en-US" sz="2600" dirty="0"/>
              <a:t>  &gt;  1</a:t>
            </a:r>
          </a:p>
        </p:txBody>
      </p:sp>
      <p:sp>
        <p:nvSpPr>
          <p:cNvPr id="100" name="Rectangle 38"/>
          <p:cNvSpPr>
            <a:spLocks noChangeArrowheads="1"/>
          </p:cNvSpPr>
          <p:nvPr/>
        </p:nvSpPr>
        <p:spPr bwMode="auto">
          <a:xfrm>
            <a:off x="291387" y="2950263"/>
            <a:ext cx="8852613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3176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319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62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dirty="0">
                <a:latin typeface="Comic Sans MS" panose="030F0702030302020204" pitchFamily="66" charset="0"/>
              </a:rPr>
              <a:t>We are going to look for a formula that give us a positive value, we can subtract the first row from the second one</a:t>
            </a:r>
            <a:endParaRPr lang="en-US" sz="2600" dirty="0"/>
          </a:p>
        </p:txBody>
      </p:sp>
      <p:sp>
        <p:nvSpPr>
          <p:cNvPr id="27" name="Rectangle 38"/>
          <p:cNvSpPr>
            <a:spLocks noChangeArrowheads="1"/>
          </p:cNvSpPr>
          <p:nvPr/>
        </p:nvSpPr>
        <p:spPr bwMode="auto">
          <a:xfrm>
            <a:off x="5715000" y="612727"/>
            <a:ext cx="3429000" cy="398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3176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319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62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Removing the common factor</a:t>
            </a:r>
            <a:endParaRPr lang="en-US" sz="1800" dirty="0">
              <a:solidFill>
                <a:srgbClr val="FF6600"/>
              </a:solidFill>
            </a:endParaRPr>
          </a:p>
        </p:txBody>
      </p:sp>
      <p:sp>
        <p:nvSpPr>
          <p:cNvPr id="28" name="Rectangle 38"/>
          <p:cNvSpPr>
            <a:spLocks noChangeArrowheads="1"/>
          </p:cNvSpPr>
          <p:nvPr/>
        </p:nvSpPr>
        <p:spPr bwMode="auto">
          <a:xfrm>
            <a:off x="5686441" y="1091969"/>
            <a:ext cx="342900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3176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319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62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Making 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S</a:t>
            </a:r>
            <a:r>
              <a:rPr lang="en-US" sz="1800" i="1" baseline="-25000" dirty="0">
                <a:solidFill>
                  <a:srgbClr val="FF6600"/>
                </a:solidFill>
                <a:cs typeface="Times New Roman" panose="02020603050405020304" pitchFamily="18" charset="0"/>
              </a:rPr>
              <a:t>n</a:t>
            </a:r>
            <a:r>
              <a:rPr lang="en-US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 the subject</a:t>
            </a:r>
            <a:endParaRPr lang="en-US" sz="1800" dirty="0">
              <a:solidFill>
                <a:srgbClr val="FF6600"/>
              </a:solidFill>
            </a:endParaRP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1170220" y="3843699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650248" y="3888113"/>
            <a:ext cx="700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2101653" y="3879429"/>
            <a:ext cx="6527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endParaRPr lang="en-GB" sz="2400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079181" y="3873646"/>
            <a:ext cx="755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2</a:t>
            </a:r>
            <a:endParaRPr lang="en-GB" sz="2400" baseline="30000" dirty="0"/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7325912" y="3849690"/>
            <a:ext cx="886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n-1</a:t>
            </a:r>
            <a:endParaRPr lang="en-GB" sz="2400" baseline="30000" dirty="0"/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6138772" y="3838906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n-2</a:t>
            </a:r>
            <a:endParaRPr lang="en-GB" sz="2400" baseline="30000" dirty="0"/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4914636" y="3837516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n-3</a:t>
            </a:r>
            <a:endParaRPr lang="en-GB" sz="2400" baseline="30000" dirty="0"/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1818292" y="3838978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2782294" y="3841593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7074876" y="3841593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5778732" y="3841593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3834516" y="3853102"/>
            <a:ext cx="1079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…… +</a:t>
            </a:r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8225278" y="4243228"/>
            <a:ext cx="7665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sp>
        <p:nvSpPr>
          <p:cNvPr id="48" name="Text Box 28"/>
          <p:cNvSpPr txBox="1">
            <a:spLocks noChangeArrowheads="1"/>
          </p:cNvSpPr>
          <p:nvPr/>
        </p:nvSpPr>
        <p:spPr bwMode="auto">
          <a:xfrm>
            <a:off x="522148" y="4314791"/>
            <a:ext cx="8098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2055919" y="4262838"/>
            <a:ext cx="6527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endParaRPr lang="en-GB" sz="2400" dirty="0"/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3099706" y="4228517"/>
            <a:ext cx="755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2</a:t>
            </a:r>
            <a:endParaRPr lang="en-GB" sz="2400" baseline="30000" dirty="0"/>
          </a:p>
        </p:txBody>
      </p: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7299304" y="4235590"/>
            <a:ext cx="886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n-1</a:t>
            </a:r>
            <a:endParaRPr lang="en-GB" sz="2400" baseline="30000" dirty="0"/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6147585" y="4267713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n-2</a:t>
            </a:r>
            <a:endParaRPr lang="en-GB" sz="2400" baseline="30000" dirty="0"/>
          </a:p>
        </p:txBody>
      </p:sp>
      <p:sp>
        <p:nvSpPr>
          <p:cNvPr id="53" name="Text Box 4"/>
          <p:cNvSpPr txBox="1">
            <a:spLocks noChangeArrowheads="1"/>
          </p:cNvSpPr>
          <p:nvPr/>
        </p:nvSpPr>
        <p:spPr bwMode="auto">
          <a:xfrm>
            <a:off x="8008889" y="4267714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2804469" y="4272931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55" name="Text Box 4"/>
          <p:cNvSpPr txBox="1">
            <a:spLocks noChangeArrowheads="1"/>
          </p:cNvSpPr>
          <p:nvPr/>
        </p:nvSpPr>
        <p:spPr bwMode="auto">
          <a:xfrm>
            <a:off x="5819188" y="4264261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3828102" y="4264261"/>
            <a:ext cx="1079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…… +</a:t>
            </a:r>
          </a:p>
        </p:txBody>
      </p:sp>
      <p:sp>
        <p:nvSpPr>
          <p:cNvPr id="62" name="Text Box 4"/>
          <p:cNvSpPr txBox="1">
            <a:spLocks noChangeArrowheads="1"/>
          </p:cNvSpPr>
          <p:nvPr/>
        </p:nvSpPr>
        <p:spPr bwMode="auto">
          <a:xfrm>
            <a:off x="4915559" y="4207701"/>
            <a:ext cx="886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n-3</a:t>
            </a:r>
            <a:endParaRPr lang="en-GB" sz="2400" baseline="30000" dirty="0"/>
          </a:p>
        </p:txBody>
      </p:sp>
      <p:sp>
        <p:nvSpPr>
          <p:cNvPr id="63" name="Text Box 33"/>
          <p:cNvSpPr txBox="1">
            <a:spLocks noChangeArrowheads="1"/>
          </p:cNvSpPr>
          <p:nvPr/>
        </p:nvSpPr>
        <p:spPr bwMode="auto">
          <a:xfrm>
            <a:off x="7060133" y="4262540"/>
            <a:ext cx="331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/>
              <a:t>+</a:t>
            </a:r>
            <a:endParaRPr lang="en-GB" sz="2400" dirty="0"/>
          </a:p>
        </p:txBody>
      </p:sp>
      <p:sp>
        <p:nvSpPr>
          <p:cNvPr id="64" name="Text Box 4"/>
          <p:cNvSpPr txBox="1">
            <a:spLocks noChangeArrowheads="1"/>
          </p:cNvSpPr>
          <p:nvPr/>
        </p:nvSpPr>
        <p:spPr bwMode="auto">
          <a:xfrm>
            <a:off x="1098212" y="4913118"/>
            <a:ext cx="5437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-u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65" name="Text Box 28"/>
          <p:cNvSpPr txBox="1">
            <a:spLocks noChangeArrowheads="1"/>
          </p:cNvSpPr>
          <p:nvPr/>
        </p:nvSpPr>
        <p:spPr bwMode="auto">
          <a:xfrm>
            <a:off x="18092" y="4957532"/>
            <a:ext cx="11544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-S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=</a:t>
            </a:r>
          </a:p>
        </p:txBody>
      </p:sp>
      <p:sp>
        <p:nvSpPr>
          <p:cNvPr id="66" name="Text Box 4"/>
          <p:cNvSpPr txBox="1">
            <a:spLocks noChangeArrowheads="1"/>
          </p:cNvSpPr>
          <p:nvPr/>
        </p:nvSpPr>
        <p:spPr bwMode="auto">
          <a:xfrm>
            <a:off x="8082988" y="4919109"/>
            <a:ext cx="9396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  <a:r>
              <a:rPr lang="en-GB" sz="2400" i="1" dirty="0">
                <a:latin typeface="Times New Roman" pitchFamily="18" charset="0"/>
              </a:rPr>
              <a:t> 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cxnSp>
        <p:nvCxnSpPr>
          <p:cNvPr id="67" name="Straight Connector 66"/>
          <p:cNvCxnSpPr/>
          <p:nvPr/>
        </p:nvCxnSpPr>
        <p:spPr>
          <a:xfrm flipH="1">
            <a:off x="2138561" y="4126026"/>
            <a:ext cx="487460" cy="517537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3176070" y="4066501"/>
            <a:ext cx="470617" cy="513662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4965126" y="4083934"/>
            <a:ext cx="486486" cy="498739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6214673" y="4066501"/>
            <a:ext cx="504920" cy="504056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7440714" y="3987799"/>
            <a:ext cx="603962" cy="504056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Line 9"/>
          <p:cNvSpPr>
            <a:spLocks noChangeShapeType="1"/>
          </p:cNvSpPr>
          <p:nvPr/>
        </p:nvSpPr>
        <p:spPr bwMode="auto">
          <a:xfrm>
            <a:off x="594279" y="4913118"/>
            <a:ext cx="84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74" name="Text Box 4"/>
          <p:cNvSpPr txBox="1">
            <a:spLocks noChangeArrowheads="1"/>
          </p:cNvSpPr>
          <p:nvPr/>
        </p:nvSpPr>
        <p:spPr bwMode="auto">
          <a:xfrm>
            <a:off x="5677546" y="5217346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75" name="Text Box 28"/>
          <p:cNvSpPr txBox="1">
            <a:spLocks noChangeArrowheads="1"/>
          </p:cNvSpPr>
          <p:nvPr/>
        </p:nvSpPr>
        <p:spPr bwMode="auto">
          <a:xfrm>
            <a:off x="4114069" y="5246964"/>
            <a:ext cx="15712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– </a:t>
            </a:r>
            <a:r>
              <a:rPr lang="en-GB" sz="2400" dirty="0"/>
              <a:t>1) =</a:t>
            </a:r>
          </a:p>
        </p:txBody>
      </p:sp>
      <p:sp>
        <p:nvSpPr>
          <p:cNvPr id="76" name="Text Box 4"/>
          <p:cNvSpPr txBox="1">
            <a:spLocks noChangeArrowheads="1"/>
          </p:cNvSpPr>
          <p:nvPr/>
        </p:nvSpPr>
        <p:spPr bwMode="auto">
          <a:xfrm>
            <a:off x="5977671" y="5238357"/>
            <a:ext cx="11288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(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r>
              <a:rPr lang="en-GB" sz="2400" i="1" baseline="30000" dirty="0">
                <a:latin typeface="Times New Roman" pitchFamily="18" charset="0"/>
              </a:rPr>
              <a:t> </a:t>
            </a:r>
            <a:r>
              <a:rPr lang="en-GB" sz="2400" i="1" dirty="0">
                <a:latin typeface="Times New Roman" pitchFamily="18" charset="0"/>
              </a:rPr>
              <a:t>– </a:t>
            </a:r>
            <a:r>
              <a:rPr lang="en-US" sz="2400" dirty="0"/>
              <a:t>1</a:t>
            </a:r>
            <a:r>
              <a:rPr lang="en-GB" sz="2400" dirty="0"/>
              <a:t>)</a:t>
            </a:r>
            <a:r>
              <a:rPr lang="en-GB" sz="2400" i="1" dirty="0">
                <a:latin typeface="Times New Roman" pitchFamily="18" charset="0"/>
              </a:rPr>
              <a:t> </a:t>
            </a:r>
            <a:endParaRPr lang="en-GB" sz="2400" baseline="30000" dirty="0"/>
          </a:p>
        </p:txBody>
      </p:sp>
      <p:sp>
        <p:nvSpPr>
          <p:cNvPr id="77" name="Text Box 4"/>
          <p:cNvSpPr txBox="1">
            <a:spLocks noChangeArrowheads="1"/>
          </p:cNvSpPr>
          <p:nvPr/>
        </p:nvSpPr>
        <p:spPr bwMode="auto">
          <a:xfrm>
            <a:off x="1215645" y="5542080"/>
            <a:ext cx="6639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sp>
        <p:nvSpPr>
          <p:cNvPr id="78" name="Text Box 28"/>
          <p:cNvSpPr txBox="1">
            <a:spLocks noChangeArrowheads="1"/>
          </p:cNvSpPr>
          <p:nvPr/>
        </p:nvSpPr>
        <p:spPr bwMode="auto">
          <a:xfrm>
            <a:off x="607" y="5571697"/>
            <a:ext cx="12057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–S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=</a:t>
            </a:r>
          </a:p>
        </p:txBody>
      </p:sp>
      <p:sp>
        <p:nvSpPr>
          <p:cNvPr id="79" name="Text Box 4"/>
          <p:cNvSpPr txBox="1">
            <a:spLocks noChangeArrowheads="1"/>
          </p:cNvSpPr>
          <p:nvPr/>
        </p:nvSpPr>
        <p:spPr bwMode="auto">
          <a:xfrm>
            <a:off x="1929797" y="5542079"/>
            <a:ext cx="6719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– 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baseline="30000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3A5E13A5-6B51-473A-B9B9-74E439D94AD6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139557B1-3B76-4479-A694-E7E33F0154ED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30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1" grpId="0" animBg="1"/>
      <p:bldP spid="84" grpId="0"/>
      <p:bldP spid="85" grpId="0"/>
      <p:bldP spid="86" grpId="0"/>
      <p:bldP spid="87" grpId="0"/>
      <p:bldP spid="88" grpId="0"/>
      <p:bldP spid="89" grpId="0"/>
      <p:bldP spid="90" grpId="0"/>
      <p:bldP spid="92" grpId="0"/>
      <p:bldP spid="93" grpId="0"/>
      <p:bldP spid="94" grpId="0"/>
      <p:bldP spid="95" grpId="0"/>
      <p:bldP spid="99" grpId="0"/>
      <p:bldP spid="100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62" grpId="0"/>
      <p:bldP spid="63" grpId="0"/>
      <p:bldP spid="64" grpId="0"/>
      <p:bldP spid="65" grpId="0"/>
      <p:bldP spid="66" grpId="0"/>
      <p:bldP spid="72" grpId="0" animBg="1"/>
      <p:bldP spid="74" grpId="0"/>
      <p:bldP spid="75" grpId="0"/>
      <p:bldP spid="76" grpId="0"/>
      <p:bldP spid="77" grpId="0"/>
      <p:bldP spid="78" grpId="0"/>
      <p:bldP spid="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634" name="Text Box 2"/>
          <p:cNvSpPr txBox="1">
            <a:spLocks noChangeArrowheads="1"/>
          </p:cNvSpPr>
          <p:nvPr/>
        </p:nvSpPr>
        <p:spPr bwMode="auto">
          <a:xfrm>
            <a:off x="251520" y="1445875"/>
            <a:ext cx="8712968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Find the sum of the first 12 terms of the geometric series</a:t>
            </a:r>
          </a:p>
          <a:p>
            <a:pPr algn="ctr"/>
            <a:r>
              <a:rPr lang="en-GB" sz="2400" dirty="0"/>
              <a:t>2 + 6 + 18 + 54 + …</a:t>
            </a:r>
          </a:p>
        </p:txBody>
      </p:sp>
      <p:sp>
        <p:nvSpPr>
          <p:cNvPr id="837636" name="Text Box 4"/>
          <p:cNvSpPr txBox="1">
            <a:spLocks noChangeArrowheads="1"/>
          </p:cNvSpPr>
          <p:nvPr/>
        </p:nvSpPr>
        <p:spPr bwMode="auto">
          <a:xfrm>
            <a:off x="303213" y="3158228"/>
            <a:ext cx="39901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Because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/>
              <a:t>  &gt;  1 we can use:</a:t>
            </a:r>
          </a:p>
        </p:txBody>
      </p:sp>
      <p:sp>
        <p:nvSpPr>
          <p:cNvPr id="837638" name="Text Box 6"/>
          <p:cNvSpPr txBox="1">
            <a:spLocks noChangeArrowheads="1"/>
          </p:cNvSpPr>
          <p:nvPr/>
        </p:nvSpPr>
        <p:spPr bwMode="auto">
          <a:xfrm>
            <a:off x="343675" y="2399824"/>
            <a:ext cx="75216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This series is geometric with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US" sz="2400" dirty="0"/>
              <a:t> = 2, </a:t>
            </a:r>
            <a:r>
              <a:rPr lang="en-US" sz="2400" i="1" dirty="0">
                <a:latin typeface="Times New Roman" pitchFamily="18" charset="0"/>
              </a:rPr>
              <a:t>r</a:t>
            </a:r>
            <a:r>
              <a:rPr lang="en-US" sz="2400" dirty="0"/>
              <a:t> = 3and </a:t>
            </a:r>
            <a:r>
              <a:rPr lang="en-US" sz="2400" i="1" dirty="0">
                <a:latin typeface="Times New Roman" pitchFamily="18" charset="0"/>
              </a:rPr>
              <a:t>n</a:t>
            </a:r>
            <a:r>
              <a:rPr lang="en-US" sz="2400" dirty="0"/>
              <a:t> = 12.</a:t>
            </a:r>
          </a:p>
        </p:txBody>
      </p:sp>
      <p:sp>
        <p:nvSpPr>
          <p:cNvPr id="837641" name="Text Box 9"/>
          <p:cNvSpPr txBox="1">
            <a:spLocks noChangeArrowheads="1"/>
          </p:cNvSpPr>
          <p:nvPr/>
        </p:nvSpPr>
        <p:spPr bwMode="auto">
          <a:xfrm>
            <a:off x="3541713" y="5996136"/>
            <a:ext cx="16001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= </a:t>
            </a:r>
            <a:r>
              <a:rPr lang="en-US" sz="2400" dirty="0">
                <a:solidFill>
                  <a:srgbClr val="FF6600"/>
                </a:solidFill>
              </a:rPr>
              <a:t>531 440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7418885" y="431077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6700168" y="614997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7746428" y="431076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i="1" dirty="0" err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7545534" y="892741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r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7383201" y="864177"/>
            <a:ext cx="136019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718717" y="40742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6600"/>
              </a:solidFill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0" y="591343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1046260" y="407422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</a:t>
            </a:r>
            <a:r>
              <a:rPr lang="en-GB" sz="2400" i="1" dirty="0" err="1">
                <a:solidFill>
                  <a:srgbClr val="006600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845366" y="869087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r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683033" y="840523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490804" y="3714445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4537064" y="3530524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</a:t>
            </a:r>
            <a:r>
              <a:rPr lang="en-GB" sz="2400" i="1" dirty="0" err="1">
                <a:solidFill>
                  <a:srgbClr val="006600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4336170" y="3992189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r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4173837" y="3963625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4236444" y="351610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6600"/>
              </a:solidFill>
            </a:endParaRPr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auto">
          <a:xfrm>
            <a:off x="3490804" y="4638711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4537064" y="4454790"/>
            <a:ext cx="12474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(3</a:t>
            </a:r>
            <a:r>
              <a:rPr lang="en-GB" sz="2400" i="1" baseline="30000" dirty="0">
                <a:solidFill>
                  <a:srgbClr val="006600"/>
                </a:solidFill>
                <a:latin typeface="Times New Roman" pitchFamily="18" charset="0"/>
              </a:rPr>
              <a:t>12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33" name="Text Box 28"/>
          <p:cNvSpPr txBox="1">
            <a:spLocks noChangeArrowheads="1"/>
          </p:cNvSpPr>
          <p:nvPr/>
        </p:nvSpPr>
        <p:spPr bwMode="auto">
          <a:xfrm>
            <a:off x="4336170" y="4916455"/>
            <a:ext cx="10422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US" sz="2400" dirty="0">
                <a:solidFill>
                  <a:srgbClr val="006600"/>
                </a:solidFill>
              </a:rPr>
              <a:t>3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4173837" y="4887891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4236444" y="4440369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2</a:t>
            </a:r>
          </a:p>
        </p:txBody>
      </p:sp>
      <p:sp>
        <p:nvSpPr>
          <p:cNvPr id="36" name="Rectangle 2">
            <a:extLst>
              <a:ext uri="{FF2B5EF4-FFF2-40B4-BE49-F238E27FC236}">
                <a16:creationId xmlns:a16="http://schemas.microsoft.com/office/drawing/2014/main" id="{6EB0CE83-F539-4D8A-BF3E-0BC0517AB46D}"/>
              </a:ext>
            </a:extLst>
          </p:cNvPr>
          <p:cNvSpPr txBox="1">
            <a:spLocks noChangeArrowheads="1"/>
          </p:cNvSpPr>
          <p:nvPr/>
        </p:nvSpPr>
        <p:spPr>
          <a:xfrm>
            <a:off x="227528" y="137017"/>
            <a:ext cx="8229600" cy="492664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sum of a geometric series</a:t>
            </a:r>
            <a:endParaRPr lang="en-GB" sz="2800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44DB8DD8-A814-4701-A7F0-7D37522315E1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393A5B20-0209-4835-A4D9-BCC2B04038AC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7636" grpId="0"/>
      <p:bldP spid="837638" grpId="0"/>
      <p:bldP spid="837641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634" name="Text Box 2"/>
          <p:cNvSpPr txBox="1">
            <a:spLocks noChangeArrowheads="1"/>
          </p:cNvSpPr>
          <p:nvPr/>
        </p:nvSpPr>
        <p:spPr bwMode="auto">
          <a:xfrm>
            <a:off x="251520" y="1445875"/>
            <a:ext cx="8712968" cy="861774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Find the sum of the first 10 terms of the geometric series</a:t>
            </a:r>
          </a:p>
          <a:p>
            <a:pPr algn="ctr"/>
            <a:r>
              <a:rPr lang="en-US" sz="2400" dirty="0"/>
              <a:t>4  - 2 + 1 + </a:t>
            </a:r>
            <a:r>
              <a:rPr lang="en-GB" sz="2400" dirty="0"/>
              <a:t>…</a:t>
            </a:r>
          </a:p>
        </p:txBody>
      </p:sp>
      <p:sp>
        <p:nvSpPr>
          <p:cNvPr id="837636" name="Text Box 4"/>
          <p:cNvSpPr txBox="1">
            <a:spLocks noChangeArrowheads="1"/>
          </p:cNvSpPr>
          <p:nvPr/>
        </p:nvSpPr>
        <p:spPr bwMode="auto">
          <a:xfrm>
            <a:off x="303213" y="3158228"/>
            <a:ext cx="38715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Because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/>
              <a:t>  &lt;  1 we can use:</a:t>
            </a:r>
          </a:p>
        </p:txBody>
      </p:sp>
      <p:sp>
        <p:nvSpPr>
          <p:cNvPr id="837638" name="Text Box 6"/>
          <p:cNvSpPr txBox="1">
            <a:spLocks noChangeArrowheads="1"/>
          </p:cNvSpPr>
          <p:nvPr/>
        </p:nvSpPr>
        <p:spPr bwMode="auto">
          <a:xfrm>
            <a:off x="343675" y="2399824"/>
            <a:ext cx="80057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This series is geometric with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US" sz="2400" dirty="0"/>
              <a:t> = 4, </a:t>
            </a:r>
            <a:r>
              <a:rPr lang="en-US" sz="2400" i="1" dirty="0">
                <a:latin typeface="Times New Roman" pitchFamily="18" charset="0"/>
              </a:rPr>
              <a:t>r</a:t>
            </a:r>
            <a:r>
              <a:rPr lang="en-US" sz="2400" dirty="0"/>
              <a:t> = -0.5 and </a:t>
            </a:r>
            <a:r>
              <a:rPr lang="en-US" sz="2400" i="1" dirty="0">
                <a:latin typeface="Times New Roman" pitchFamily="18" charset="0"/>
              </a:rPr>
              <a:t>n</a:t>
            </a:r>
            <a:r>
              <a:rPr lang="en-US" sz="2400" dirty="0"/>
              <a:t> = 10.</a:t>
            </a:r>
          </a:p>
        </p:txBody>
      </p:sp>
      <p:sp>
        <p:nvSpPr>
          <p:cNvPr id="837641" name="Text Box 9"/>
          <p:cNvSpPr txBox="1">
            <a:spLocks noChangeArrowheads="1"/>
          </p:cNvSpPr>
          <p:nvPr/>
        </p:nvSpPr>
        <p:spPr bwMode="auto">
          <a:xfrm>
            <a:off x="3541713" y="5996136"/>
            <a:ext cx="12602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= </a:t>
            </a:r>
            <a:r>
              <a:rPr lang="en-US" sz="2400" dirty="0">
                <a:solidFill>
                  <a:srgbClr val="FF6600"/>
                </a:solidFill>
              </a:rPr>
              <a:t>2.664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7418885" y="431077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6700168" y="614997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7746428" y="431076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i="1" dirty="0" err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7545534" y="892741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r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7383201" y="864177"/>
            <a:ext cx="136019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718717" y="40742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6600"/>
              </a:solidFill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0" y="591343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1046260" y="407422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</a:t>
            </a:r>
            <a:r>
              <a:rPr lang="en-GB" sz="2400" i="1" dirty="0" err="1">
                <a:solidFill>
                  <a:srgbClr val="006600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845366" y="869087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r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683033" y="840523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4209521" y="3491621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37" name="Text Box 28"/>
          <p:cNvSpPr txBox="1">
            <a:spLocks noChangeArrowheads="1"/>
          </p:cNvSpPr>
          <p:nvPr/>
        </p:nvSpPr>
        <p:spPr bwMode="auto">
          <a:xfrm>
            <a:off x="3490804" y="3675541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4537064" y="3491620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i="1" dirty="0" err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39" name="Text Box 28"/>
          <p:cNvSpPr txBox="1">
            <a:spLocks noChangeArrowheads="1"/>
          </p:cNvSpPr>
          <p:nvPr/>
        </p:nvSpPr>
        <p:spPr bwMode="auto">
          <a:xfrm>
            <a:off x="4336170" y="3953285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r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4173837" y="3924721"/>
            <a:ext cx="136019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4260817" y="4633569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42" name="Text Box 28"/>
          <p:cNvSpPr txBox="1">
            <a:spLocks noChangeArrowheads="1"/>
          </p:cNvSpPr>
          <p:nvPr/>
        </p:nvSpPr>
        <p:spPr bwMode="auto">
          <a:xfrm>
            <a:off x="3488713" y="4788927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4534973" y="4605006"/>
            <a:ext cx="1967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000FF"/>
                </a:solidFill>
              </a:rPr>
              <a:t>(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000FF"/>
                </a:solidFill>
              </a:rPr>
              <a:t>0.5)</a:t>
            </a:r>
            <a:r>
              <a:rPr lang="en-GB" sz="24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44" name="Text Box 28"/>
          <p:cNvSpPr txBox="1">
            <a:spLocks noChangeArrowheads="1"/>
          </p:cNvSpPr>
          <p:nvPr/>
        </p:nvSpPr>
        <p:spPr bwMode="auto">
          <a:xfrm>
            <a:off x="4334079" y="5066671"/>
            <a:ext cx="17620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</a:t>
            </a:r>
            <a:r>
              <a:rPr lang="en-GB" sz="2400" dirty="0">
                <a:solidFill>
                  <a:srgbClr val="0000FF"/>
                </a:solidFill>
              </a:rPr>
              <a:t>(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000FF"/>
                </a:solidFill>
              </a:rPr>
              <a:t>0.5))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4171746" y="5038107"/>
            <a:ext cx="23040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">
            <a:extLst>
              <a:ext uri="{FF2B5EF4-FFF2-40B4-BE49-F238E27FC236}">
                <a16:creationId xmlns:a16="http://schemas.microsoft.com/office/drawing/2014/main" id="{F3F5BAC1-5A74-408B-8AA5-E35FE50F2A75}"/>
              </a:ext>
            </a:extLst>
          </p:cNvPr>
          <p:cNvSpPr txBox="1">
            <a:spLocks noChangeArrowheads="1"/>
          </p:cNvSpPr>
          <p:nvPr/>
        </p:nvSpPr>
        <p:spPr>
          <a:xfrm>
            <a:off x="227528" y="137017"/>
            <a:ext cx="8229600" cy="492664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sum of a geometric series</a:t>
            </a:r>
            <a:endParaRPr lang="en-GB" sz="2800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AF68EB28-D28D-4DF1-911D-B0BA84B9D700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314969C4-D8D4-4DAF-B9AD-7A81120FCBCC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40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7636" grpId="0"/>
      <p:bldP spid="837638" grpId="0"/>
      <p:bldP spid="837641" grpId="0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634" name="Text Box 2"/>
          <p:cNvSpPr txBox="1">
            <a:spLocks noChangeArrowheads="1"/>
          </p:cNvSpPr>
          <p:nvPr/>
        </p:nvSpPr>
        <p:spPr bwMode="auto">
          <a:xfrm>
            <a:off x="251520" y="1445875"/>
            <a:ext cx="8712968" cy="95410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Find a formula for the first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2400" dirty="0"/>
              <a:t> terms of </a:t>
            </a:r>
          </a:p>
          <a:p>
            <a:pPr marL="457200" indent="-457200" algn="ctr">
              <a:buAutoNum type="arabicPlain" startAt="9"/>
            </a:pPr>
            <a:r>
              <a:rPr lang="en-US" sz="2400" dirty="0"/>
              <a:t>- 3 + 1 -     </a:t>
            </a:r>
            <a:r>
              <a:rPr lang="en-GB" sz="2400" dirty="0"/>
              <a:t>…</a:t>
            </a:r>
          </a:p>
          <a:p>
            <a:pPr marL="457200" indent="-457200" algn="ctr">
              <a:buAutoNum type="arabicPlain" startAt="9"/>
            </a:pPr>
            <a:endParaRPr lang="en-GB" sz="800" dirty="0"/>
          </a:p>
        </p:txBody>
      </p:sp>
      <p:sp>
        <p:nvSpPr>
          <p:cNvPr id="837638" name="Text Box 6"/>
          <p:cNvSpPr txBox="1">
            <a:spLocks noChangeArrowheads="1"/>
          </p:cNvSpPr>
          <p:nvPr/>
        </p:nvSpPr>
        <p:spPr bwMode="auto">
          <a:xfrm>
            <a:off x="343675" y="2535287"/>
            <a:ext cx="65053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The series is geometric with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US" sz="2400" dirty="0"/>
              <a:t> = 9 and </a:t>
            </a:r>
            <a:r>
              <a:rPr lang="en-US" sz="2400" i="1" dirty="0">
                <a:latin typeface="Times New Roman" pitchFamily="18" charset="0"/>
              </a:rPr>
              <a:t>r</a:t>
            </a:r>
            <a:r>
              <a:rPr lang="en-US" sz="2400" dirty="0"/>
              <a:t> = - 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7418885" y="431077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6700168" y="614997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7746428" y="431076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i="1" dirty="0" err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7545534" y="892741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r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7383201" y="864177"/>
            <a:ext cx="136019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718717" y="40742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6600"/>
              </a:solidFill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0" y="591343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1046260" y="407422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</a:t>
            </a:r>
            <a:r>
              <a:rPr lang="en-GB" sz="2400" i="1" dirty="0" err="1">
                <a:solidFill>
                  <a:srgbClr val="006600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845366" y="869087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r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683033" y="840523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2328000" y="348981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37" name="Text Box 28"/>
          <p:cNvSpPr txBox="1">
            <a:spLocks noChangeArrowheads="1"/>
          </p:cNvSpPr>
          <p:nvPr/>
        </p:nvSpPr>
        <p:spPr bwMode="auto">
          <a:xfrm>
            <a:off x="1609283" y="3673733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2655543" y="3489812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i="1" dirty="0" err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39" name="Text Box 28"/>
          <p:cNvSpPr txBox="1">
            <a:spLocks noChangeArrowheads="1"/>
          </p:cNvSpPr>
          <p:nvPr/>
        </p:nvSpPr>
        <p:spPr bwMode="auto">
          <a:xfrm>
            <a:off x="2454649" y="3951477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r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2292316" y="3922913"/>
            <a:ext cx="136019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2379296" y="4631761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9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42" name="Text Box 28"/>
          <p:cNvSpPr txBox="1">
            <a:spLocks noChangeArrowheads="1"/>
          </p:cNvSpPr>
          <p:nvPr/>
        </p:nvSpPr>
        <p:spPr bwMode="auto">
          <a:xfrm>
            <a:off x="1607192" y="4787119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2653452" y="4437045"/>
            <a:ext cx="174278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3600" dirty="0">
                <a:solidFill>
                  <a:srgbClr val="0000FF"/>
                </a:solidFill>
              </a:rPr>
              <a:t>(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000FF"/>
                </a:solidFill>
              </a:rPr>
              <a:t>  </a:t>
            </a:r>
            <a:r>
              <a:rPr lang="en-GB" sz="3600" dirty="0">
                <a:solidFill>
                  <a:srgbClr val="0000FF"/>
                </a:solidFill>
              </a:rPr>
              <a:t>) 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44" name="Text Box 28"/>
          <p:cNvSpPr txBox="1">
            <a:spLocks noChangeArrowheads="1"/>
          </p:cNvSpPr>
          <p:nvPr/>
        </p:nvSpPr>
        <p:spPr bwMode="auto">
          <a:xfrm>
            <a:off x="2452558" y="5064863"/>
            <a:ext cx="15760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</a:t>
            </a:r>
            <a:r>
              <a:rPr lang="en-GB" sz="3600" dirty="0">
                <a:solidFill>
                  <a:srgbClr val="0000FF"/>
                </a:solidFill>
              </a:rPr>
              <a:t>(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  </a:t>
            </a:r>
            <a:r>
              <a:rPr lang="en-GB" sz="3600" dirty="0">
                <a:solidFill>
                  <a:srgbClr val="0000FF"/>
                </a:solidFill>
              </a:rPr>
              <a:t>)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2290225" y="5036299"/>
            <a:ext cx="23040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5075833" y="1705030"/>
            <a:ext cx="325730" cy="697720"/>
            <a:chOff x="7332526" y="4067780"/>
            <a:chExt cx="325730" cy="697720"/>
          </a:xfrm>
        </p:grpSpPr>
        <p:sp>
          <p:nvSpPr>
            <p:cNvPr id="2" name="Rectangle 1"/>
            <p:cNvSpPr/>
            <p:nvPr/>
          </p:nvSpPr>
          <p:spPr>
            <a:xfrm>
              <a:off x="7352186" y="4067780"/>
              <a:ext cx="2888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  <a:endParaRPr lang="en-GB" dirty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3</a:t>
              </a:r>
              <a:endParaRPr lang="en-GB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6664598" y="2443989"/>
            <a:ext cx="325730" cy="697720"/>
            <a:chOff x="7332526" y="4067780"/>
            <a:chExt cx="325730" cy="697720"/>
          </a:xfrm>
        </p:grpSpPr>
        <p:sp>
          <p:nvSpPr>
            <p:cNvPr id="33" name="Rectangle 32"/>
            <p:cNvSpPr/>
            <p:nvPr/>
          </p:nvSpPr>
          <p:spPr>
            <a:xfrm>
              <a:off x="7352186" y="4067780"/>
              <a:ext cx="2888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  <a:endParaRPr lang="en-GB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3</a:t>
              </a:r>
              <a:endParaRPr lang="en-GB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3652514" y="4427086"/>
            <a:ext cx="325730" cy="697720"/>
            <a:chOff x="7332526" y="4067780"/>
            <a:chExt cx="325730" cy="697720"/>
          </a:xfrm>
        </p:grpSpPr>
        <p:sp>
          <p:nvSpPr>
            <p:cNvPr id="47" name="Rectangle 46"/>
            <p:cNvSpPr/>
            <p:nvPr/>
          </p:nvSpPr>
          <p:spPr>
            <a:xfrm>
              <a:off x="7352186" y="4067780"/>
              <a:ext cx="2888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1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3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3947934" y="4390878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GB" sz="2400" i="1" dirty="0"/>
          </a:p>
        </p:txBody>
      </p:sp>
      <p:grpSp>
        <p:nvGrpSpPr>
          <p:cNvPr id="50" name="Group 49"/>
          <p:cNvGrpSpPr/>
          <p:nvPr/>
        </p:nvGrpSpPr>
        <p:grpSpPr>
          <a:xfrm>
            <a:off x="3402889" y="5093335"/>
            <a:ext cx="325730" cy="697720"/>
            <a:chOff x="7332526" y="4067780"/>
            <a:chExt cx="325730" cy="697720"/>
          </a:xfrm>
        </p:grpSpPr>
        <p:sp>
          <p:nvSpPr>
            <p:cNvPr id="51" name="Rectangle 50"/>
            <p:cNvSpPr/>
            <p:nvPr/>
          </p:nvSpPr>
          <p:spPr>
            <a:xfrm>
              <a:off x="7352186" y="4067780"/>
              <a:ext cx="2888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1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3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5472862" y="4607858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9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55" name="Text Box 4"/>
          <p:cNvSpPr txBox="1">
            <a:spLocks noChangeArrowheads="1"/>
          </p:cNvSpPr>
          <p:nvPr/>
        </p:nvSpPr>
        <p:spPr bwMode="auto">
          <a:xfrm>
            <a:off x="5747018" y="4413142"/>
            <a:ext cx="174278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3600" dirty="0">
                <a:solidFill>
                  <a:srgbClr val="0000FF"/>
                </a:solidFill>
              </a:rPr>
              <a:t>(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000FF"/>
                </a:solidFill>
              </a:rPr>
              <a:t>  </a:t>
            </a:r>
            <a:r>
              <a:rPr lang="en-GB" sz="3600" dirty="0">
                <a:solidFill>
                  <a:srgbClr val="0000FF"/>
                </a:solidFill>
              </a:rPr>
              <a:t>) 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5383791" y="5012396"/>
            <a:ext cx="23040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6746080" y="4403183"/>
            <a:ext cx="325730" cy="697720"/>
            <a:chOff x="7332526" y="4067780"/>
            <a:chExt cx="325730" cy="697720"/>
          </a:xfrm>
        </p:grpSpPr>
        <p:sp>
          <p:nvSpPr>
            <p:cNvPr id="59" name="Rectangle 58"/>
            <p:cNvSpPr/>
            <p:nvPr/>
          </p:nvSpPr>
          <p:spPr>
            <a:xfrm>
              <a:off x="7352186" y="4067780"/>
              <a:ext cx="2888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1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3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Rectangle 61"/>
          <p:cNvSpPr/>
          <p:nvPr/>
        </p:nvSpPr>
        <p:spPr>
          <a:xfrm>
            <a:off x="7041500" y="4366975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GB" sz="2400" i="1" dirty="0"/>
          </a:p>
        </p:txBody>
      </p:sp>
      <p:grpSp>
        <p:nvGrpSpPr>
          <p:cNvPr id="63" name="Group 62"/>
          <p:cNvGrpSpPr/>
          <p:nvPr/>
        </p:nvGrpSpPr>
        <p:grpSpPr>
          <a:xfrm>
            <a:off x="6341812" y="5069432"/>
            <a:ext cx="347014" cy="697720"/>
            <a:chOff x="7311242" y="4067780"/>
            <a:chExt cx="347014" cy="697720"/>
          </a:xfrm>
        </p:grpSpPr>
        <p:sp>
          <p:nvSpPr>
            <p:cNvPr id="64" name="Rectangle 63"/>
            <p:cNvSpPr/>
            <p:nvPr/>
          </p:nvSpPr>
          <p:spPr>
            <a:xfrm>
              <a:off x="7311242" y="4067780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4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3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Text Box 4"/>
          <p:cNvSpPr txBox="1">
            <a:spLocks noChangeArrowheads="1"/>
          </p:cNvSpPr>
          <p:nvPr/>
        </p:nvSpPr>
        <p:spPr bwMode="auto">
          <a:xfrm>
            <a:off x="2492407" y="5886672"/>
            <a:ext cx="174278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3600" dirty="0">
                <a:solidFill>
                  <a:srgbClr val="0000FF"/>
                </a:solidFill>
              </a:rPr>
              <a:t>(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000FF"/>
                </a:solidFill>
              </a:rPr>
              <a:t>  </a:t>
            </a:r>
            <a:r>
              <a:rPr lang="en-GB" sz="3600" dirty="0">
                <a:solidFill>
                  <a:srgbClr val="0000FF"/>
                </a:solidFill>
              </a:rPr>
              <a:t>) 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3491469" y="5876713"/>
            <a:ext cx="325730" cy="697720"/>
            <a:chOff x="7332526" y="4067780"/>
            <a:chExt cx="325730" cy="697720"/>
          </a:xfrm>
        </p:grpSpPr>
        <p:sp>
          <p:nvSpPr>
            <p:cNvPr id="70" name="Rectangle 69"/>
            <p:cNvSpPr/>
            <p:nvPr/>
          </p:nvSpPr>
          <p:spPr>
            <a:xfrm>
              <a:off x="7352186" y="4067780"/>
              <a:ext cx="2888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1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3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cxnSp>
          <p:nvCxnSpPr>
            <p:cNvPr id="72" name="Straight Connector 71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/>
        </p:nvGrpSpPr>
        <p:grpSpPr>
          <a:xfrm>
            <a:off x="2145899" y="6010761"/>
            <a:ext cx="466794" cy="697720"/>
            <a:chOff x="7268175" y="4067780"/>
            <a:chExt cx="466794" cy="697720"/>
          </a:xfrm>
        </p:grpSpPr>
        <p:sp>
          <p:nvSpPr>
            <p:cNvPr id="74" name="Rectangle 73"/>
            <p:cNvSpPr/>
            <p:nvPr/>
          </p:nvSpPr>
          <p:spPr>
            <a:xfrm>
              <a:off x="7268175" y="4067780"/>
              <a:ext cx="4667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27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4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cxnSp>
          <p:nvCxnSpPr>
            <p:cNvPr id="76" name="Straight Connector 75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 Box 28"/>
          <p:cNvSpPr txBox="1">
            <a:spLocks noChangeArrowheads="1"/>
          </p:cNvSpPr>
          <p:nvPr/>
        </p:nvSpPr>
        <p:spPr bwMode="auto">
          <a:xfrm>
            <a:off x="1556478" y="6082622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78" name="Text Box 28"/>
          <p:cNvSpPr txBox="1">
            <a:spLocks noChangeArrowheads="1"/>
          </p:cNvSpPr>
          <p:nvPr/>
        </p:nvSpPr>
        <p:spPr bwMode="auto">
          <a:xfrm>
            <a:off x="4816994" y="4770799"/>
            <a:ext cx="3417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780584" y="5839596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GB" sz="2400" i="1" dirty="0"/>
          </a:p>
        </p:txBody>
      </p:sp>
      <p:sp>
        <p:nvSpPr>
          <p:cNvPr id="79" name="Text Box 4"/>
          <p:cNvSpPr txBox="1">
            <a:spLocks noChangeArrowheads="1"/>
          </p:cNvSpPr>
          <p:nvPr/>
        </p:nvSpPr>
        <p:spPr bwMode="auto">
          <a:xfrm>
            <a:off x="303213" y="2996952"/>
            <a:ext cx="29113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Using this formula:</a:t>
            </a:r>
          </a:p>
        </p:txBody>
      </p:sp>
      <p:sp>
        <p:nvSpPr>
          <p:cNvPr id="80" name="Rectangle 2">
            <a:extLst>
              <a:ext uri="{FF2B5EF4-FFF2-40B4-BE49-F238E27FC236}">
                <a16:creationId xmlns:a16="http://schemas.microsoft.com/office/drawing/2014/main" id="{5577F213-2721-4522-B434-BDE0E5A64D79}"/>
              </a:ext>
            </a:extLst>
          </p:cNvPr>
          <p:cNvSpPr txBox="1">
            <a:spLocks noChangeArrowheads="1"/>
          </p:cNvSpPr>
          <p:nvPr/>
        </p:nvSpPr>
        <p:spPr>
          <a:xfrm>
            <a:off x="227528" y="137017"/>
            <a:ext cx="8229600" cy="492664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sum of a geometric series</a:t>
            </a:r>
            <a:endParaRPr lang="en-GB" sz="2800" dirty="0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3E8CAF54-A246-4DD5-9CD1-AE6533872E45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8FD80D9D-3FFF-4289-AC2D-BF9DB5E1601E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06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7638" grpId="0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  <p:bldP spid="7" grpId="0"/>
      <p:bldP spid="54" grpId="0"/>
      <p:bldP spid="55" grpId="0"/>
      <p:bldP spid="62" grpId="0"/>
      <p:bldP spid="68" grpId="0"/>
      <p:bldP spid="77" grpId="0"/>
      <p:bldP spid="78" grpId="0"/>
      <p:bldP spid="67" grpId="0"/>
      <p:bldP spid="7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634" name="Text Box 2"/>
          <p:cNvSpPr txBox="1">
            <a:spLocks noChangeArrowheads="1"/>
          </p:cNvSpPr>
          <p:nvPr/>
        </p:nvSpPr>
        <p:spPr bwMode="auto">
          <a:xfrm>
            <a:off x="251520" y="1445875"/>
            <a:ext cx="8712968" cy="120032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A geometric sequence has first term 5 and common ratio 2. The sum of the first n terms of the sequence is 635. </a:t>
            </a:r>
          </a:p>
          <a:p>
            <a:pPr algn="ctr"/>
            <a:r>
              <a:rPr lang="en-GB" sz="2400" dirty="0"/>
              <a:t>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2400" dirty="0"/>
              <a:t>.</a:t>
            </a:r>
          </a:p>
        </p:txBody>
      </p:sp>
      <p:sp>
        <p:nvSpPr>
          <p:cNvPr id="837638" name="Text Box 6"/>
          <p:cNvSpPr txBox="1">
            <a:spLocks noChangeArrowheads="1"/>
          </p:cNvSpPr>
          <p:nvPr/>
        </p:nvSpPr>
        <p:spPr bwMode="auto">
          <a:xfrm>
            <a:off x="338420" y="2672795"/>
            <a:ext cx="71641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The sequence is geometric with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US" sz="2400" dirty="0"/>
              <a:t> = 5 and </a:t>
            </a:r>
            <a:r>
              <a:rPr lang="en-US" sz="2400" i="1" dirty="0">
                <a:latin typeface="Times New Roman" pitchFamily="18" charset="0"/>
              </a:rPr>
              <a:t>r</a:t>
            </a:r>
            <a:r>
              <a:rPr lang="en-US" sz="2400" dirty="0"/>
              <a:t> = 2.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7418885" y="431077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6700168" y="614997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7746428" y="431076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i="1" dirty="0" err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7545534" y="892741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r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7383201" y="864177"/>
            <a:ext cx="136019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718717" y="40742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6600"/>
              </a:solidFill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0" y="591343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1046260" y="407422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</a:t>
            </a:r>
            <a:r>
              <a:rPr lang="en-GB" sz="2400" i="1" dirty="0" err="1">
                <a:solidFill>
                  <a:srgbClr val="006600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845366" y="869087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r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683033" y="840523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490804" y="3411318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4537064" y="3227397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</a:t>
            </a:r>
            <a:r>
              <a:rPr lang="en-GB" sz="2400" i="1" dirty="0" err="1">
                <a:solidFill>
                  <a:srgbClr val="006600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4336170" y="3689062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r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4173837" y="3660498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4236444" y="3212976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6600"/>
              </a:solidFill>
            </a:endParaRPr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auto">
          <a:xfrm>
            <a:off x="3203848" y="4335584"/>
            <a:ext cx="9813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635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4537064" y="4151663"/>
            <a:ext cx="11448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(2</a:t>
            </a:r>
            <a:r>
              <a:rPr lang="en-GB" sz="2400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33" name="Text Box 28"/>
          <p:cNvSpPr txBox="1">
            <a:spLocks noChangeArrowheads="1"/>
          </p:cNvSpPr>
          <p:nvPr/>
        </p:nvSpPr>
        <p:spPr bwMode="auto">
          <a:xfrm>
            <a:off x="4336170" y="4613328"/>
            <a:ext cx="10422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US" sz="2400" dirty="0">
                <a:solidFill>
                  <a:srgbClr val="006600"/>
                </a:solidFill>
              </a:rPr>
              <a:t>2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4173837" y="4584764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4236444" y="4137242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5</a:t>
            </a: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4522868" y="5227832"/>
            <a:ext cx="11448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(2</a:t>
            </a:r>
            <a:r>
              <a:rPr lang="en-GB" sz="2400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4222248" y="5256496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5</a:t>
            </a:r>
          </a:p>
        </p:txBody>
      </p:sp>
      <p:sp>
        <p:nvSpPr>
          <p:cNvPr id="38" name="Text Box 28"/>
          <p:cNvSpPr txBox="1">
            <a:spLocks noChangeArrowheads="1"/>
          </p:cNvSpPr>
          <p:nvPr/>
        </p:nvSpPr>
        <p:spPr bwMode="auto">
          <a:xfrm>
            <a:off x="3275856" y="5211465"/>
            <a:ext cx="9813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635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40" name="Rectangle 2">
            <a:extLst>
              <a:ext uri="{FF2B5EF4-FFF2-40B4-BE49-F238E27FC236}">
                <a16:creationId xmlns:a16="http://schemas.microsoft.com/office/drawing/2014/main" id="{239E4B53-A4A3-4043-9B55-A061517025E8}"/>
              </a:ext>
            </a:extLst>
          </p:cNvPr>
          <p:cNvSpPr txBox="1">
            <a:spLocks noChangeArrowheads="1"/>
          </p:cNvSpPr>
          <p:nvPr/>
        </p:nvSpPr>
        <p:spPr>
          <a:xfrm>
            <a:off x="227528" y="137017"/>
            <a:ext cx="8229600" cy="492664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sum of a geometric series</a:t>
            </a:r>
            <a:endParaRPr lang="en-GB" sz="2800" dirty="0"/>
          </a:p>
        </p:txBody>
      </p:sp>
      <p:sp>
        <p:nvSpPr>
          <p:cNvPr id="41" name="Text Box 13">
            <a:extLst>
              <a:ext uri="{FF2B5EF4-FFF2-40B4-BE49-F238E27FC236}">
                <a16:creationId xmlns:a16="http://schemas.microsoft.com/office/drawing/2014/main" id="{A89E1268-92B7-4BB0-A98E-0C9C4B0DB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890" y="5899664"/>
            <a:ext cx="71641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53BF63DB-7297-450F-A9FC-2A29654597BE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F170588E-5C6B-4EAF-BB60-B5ABA512187F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75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7638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5" grpId="0"/>
      <p:bldP spid="36" grpId="0"/>
      <p:bldP spid="37" grpId="0"/>
      <p:bldP spid="38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10EA8BE-9787-4735-8828-3BE156E2A21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19782" y="3591011"/>
            <a:ext cx="1523154" cy="2967335"/>
          </a:xfrm>
          <a:prstGeom prst="rect">
            <a:avLst/>
          </a:prstGeom>
        </p:spPr>
      </p:pic>
      <p:sp>
        <p:nvSpPr>
          <p:cNvPr id="6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68288" y="146050"/>
            <a:ext cx="8875712" cy="5572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Using a GDC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268288" y="2324688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a Graphing display calculator to solve the problem</a:t>
            </a:r>
          </a:p>
        </p:txBody>
      </p:sp>
      <p:sp>
        <p:nvSpPr>
          <p:cNvPr id="9" name="Rectangle 8">
            <a:hlinkClick r:id="rId4"/>
            <a:extLst>
              <a:ext uri="{FF2B5EF4-FFF2-40B4-BE49-F238E27FC236}">
                <a16:creationId xmlns:a16="http://schemas.microsoft.com/office/drawing/2014/main" id="{2E69D509-5C68-4505-9F00-199022C1BCA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4"/>
            <a:extLst>
              <a:ext uri="{FF2B5EF4-FFF2-40B4-BE49-F238E27FC236}">
                <a16:creationId xmlns:a16="http://schemas.microsoft.com/office/drawing/2014/main" id="{0CBD4775-0DF8-4980-B1AB-85F96AB21AF0}"/>
              </a:ext>
            </a:extLst>
          </p:cNvPr>
          <p:cNvSpPr/>
          <p:nvPr/>
        </p:nvSpPr>
        <p:spPr>
          <a:xfrm>
            <a:off x="82296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C5A1BEB2-B6BF-487A-A388-D55E4C02F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9782" y="3084232"/>
            <a:ext cx="1523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CASIO</a:t>
            </a:r>
            <a:endParaRPr lang="en-GB" dirty="0"/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6FCE249E-7C11-413F-9380-5EB4759C2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15" y="703263"/>
            <a:ext cx="8712968" cy="120032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A geometric sequence has first term 5 and common ratio 2. The sum of the first n terms of the sequence is 635. </a:t>
            </a:r>
          </a:p>
          <a:p>
            <a:pPr algn="ctr"/>
            <a:r>
              <a:rPr lang="en-GB" sz="2400" dirty="0"/>
              <a:t>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2400" dirty="0"/>
              <a:t>.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86181341-D25C-4371-B51B-E5E5016E8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15" y="1883903"/>
            <a:ext cx="71641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</p:spTree>
    <p:extLst>
      <p:ext uri="{BB962C8B-B14F-4D97-AF65-F5344CB8AC3E}">
        <p14:creationId xmlns:p14="http://schemas.microsoft.com/office/powerpoint/2010/main" val="263431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45A498D-E824-4D76-AD24-A3D0D25B36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320040"/>
            <a:ext cx="3015226" cy="5760720"/>
          </a:xfrm>
          <a:prstGeom prst="rect">
            <a:avLst/>
          </a:prstGeom>
        </p:spPr>
      </p:pic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185174" y="158067"/>
            <a:ext cx="5326426" cy="6604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 dirty="0"/>
              <a:t> </a:t>
            </a: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 sz="4000" dirty="0">
                <a:solidFill>
                  <a:schemeClr val="accent2"/>
                </a:solidFill>
                <a:latin typeface="Comic Sans MS" panose="030F0702030302020204" pitchFamily="66" charset="0"/>
              </a:rPr>
              <a:t> - Casio</a:t>
            </a:r>
            <a:endParaRPr lang="en-GB" sz="4000" cap="none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615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GB"/>
          </a:p>
        </p:txBody>
      </p:sp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998000"/>
            <a:ext cx="54000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Select TABLE from the main MENU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688375" y="1050226"/>
            <a:ext cx="40102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</a:p>
          <a:p>
            <a:pPr algn="ctr" eaLnBrk="1" hangingPunct="1"/>
            <a:r>
              <a:rPr lang="en-GB" dirty="0"/>
              <a:t>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B0B93E28-A4FE-4469-A97C-E810552708AA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2D4602AB-8E57-4FD5-82D9-721DF70EC5F6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0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B399F53B-1AAE-4215-9DA5-BDA6FF78F804}" vid="{0DD45F9A-902E-4534-A6C3-0C40942CC5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490</TotalTime>
  <Words>1269</Words>
  <Application>Microsoft Office PowerPoint</Application>
  <PresentationFormat>On-screen Show (4:3)</PresentationFormat>
  <Paragraphs>350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Comic Sans MS</vt:lpstr>
      <vt:lpstr>Eras Light ITC</vt:lpstr>
      <vt:lpstr>Times New Roman</vt:lpstr>
      <vt:lpstr>Wingdings</vt:lpstr>
      <vt:lpstr>Wingdings 2</vt:lpstr>
      <vt:lpstr>Theme1</vt:lpstr>
      <vt:lpstr>Geometric series</vt:lpstr>
      <vt:lpstr>PowerPoint Presentation</vt:lpstr>
      <vt:lpstr>The sum of a geometric series</vt:lpstr>
      <vt:lpstr>PowerPoint Presentation</vt:lpstr>
      <vt:lpstr>PowerPoint Presentation</vt:lpstr>
      <vt:lpstr>PowerPoint Presentation</vt:lpstr>
      <vt:lpstr>PowerPoint Presentation</vt:lpstr>
      <vt:lpstr>Using a GDC</vt:lpstr>
      <vt:lpstr>Using the GDC - Casio</vt:lpstr>
      <vt:lpstr>Using the GDC - Casio</vt:lpstr>
      <vt:lpstr>Using the GDC - Casio</vt:lpstr>
      <vt:lpstr>Using the GDC - Casio</vt:lpstr>
      <vt:lpstr>Using the GDC - Casio</vt:lpstr>
      <vt:lpstr>Using the GDC - Casio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Geometric series</dc:title>
  <dc:creator>Mathssupport</dc:creator>
  <cp:lastModifiedBy>Orlando Hurtado</cp:lastModifiedBy>
  <cp:revision>24</cp:revision>
  <dcterms:created xsi:type="dcterms:W3CDTF">2020-03-17T07:28:26Z</dcterms:created>
  <dcterms:modified xsi:type="dcterms:W3CDTF">2023-08-11T11:43:06Z</dcterms:modified>
</cp:coreProperties>
</file>