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5" r:id="rId4"/>
    <p:sldId id="264" r:id="rId5"/>
    <p:sldId id="263" r:id="rId6"/>
    <p:sldId id="262" r:id="rId7"/>
    <p:sldId id="260" r:id="rId8"/>
    <p:sldId id="258" r:id="rId9"/>
    <p:sldId id="259" r:id="rId10"/>
    <p:sldId id="31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lando Hurtado" initials="OH" lastIdx="1" clrIdx="0">
    <p:extLst>
      <p:ext uri="{19B8F6BF-5375-455C-9EA6-DF929625EA0E}">
        <p15:presenceInfo xmlns:p15="http://schemas.microsoft.com/office/powerpoint/2012/main" userId="44bccb8fae460da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10066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0DA7793-B8B3-4A17-930A-1197A98763BE}"/>
              </a:ext>
            </a:extLst>
          </p:cNvPr>
          <p:cNvSpPr/>
          <p:nvPr userDrawn="1"/>
        </p:nvSpPr>
        <p:spPr>
          <a:xfrm>
            <a:off x="563839" y="6504687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5" name="27 Marcador de fecha">
            <a:extLst>
              <a:ext uri="{FF2B5EF4-FFF2-40B4-BE49-F238E27FC236}">
                <a16:creationId xmlns:a16="http://schemas.microsoft.com/office/drawing/2014/main" id="{BFE0F909-50AD-4E93-B8D8-B94DE160668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D1E669A-ACE8-4AF7-8003-0195B072F432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6 Marcador de pie de página">
            <a:extLst>
              <a:ext uri="{FF2B5EF4-FFF2-40B4-BE49-F238E27FC236}">
                <a16:creationId xmlns:a16="http://schemas.microsoft.com/office/drawing/2014/main" id="{BB5731D4-B95E-4CB1-BC29-C870279A401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ED7518B-8A4E-4EA8-936E-AA089F1C66B7}"/>
              </a:ext>
            </a:extLst>
          </p:cNvPr>
          <p:cNvSpPr/>
          <p:nvPr userDrawn="1"/>
        </p:nvSpPr>
        <p:spPr>
          <a:xfrm>
            <a:off x="722313" y="645595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382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mathssuppor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439148" y="6485701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hyperlink" Target="http://www.mathssupport.org/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63550" indent="-463550" algn="l"/>
            <a:r>
              <a:rPr lang="en-US" dirty="0">
                <a:latin typeface="Comic Sans MS" panose="030F0702030302020204" pitchFamily="66" charset="0"/>
              </a:rPr>
              <a:t>LO: Perform calculations with numbers expressed in standard form</a:t>
            </a:r>
            <a:endParaRPr lang="en-GB" dirty="0">
              <a:latin typeface="Comic Sans MS" panose="030F0702030302020204" pitchFamily="66" charset="0"/>
            </a:endParaRPr>
          </a:p>
          <a:p>
            <a:pPr algn="l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Calculations with numbers expressed in standard form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304A55C-4A78-44E4-A56E-0BD10C11E5A7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B35F658C-BC10-4F07-9503-8D5426CFAD41}"/>
              </a:ext>
            </a:extLst>
          </p:cNvPr>
          <p:cNvSpPr/>
          <p:nvPr/>
        </p:nvSpPr>
        <p:spPr>
          <a:xfrm>
            <a:off x="448408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549BFF7-237D-47AA-9015-4A430B2C375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219700" y="254684"/>
            <a:ext cx="3467100" cy="476250"/>
          </a:xfrm>
        </p:spPr>
        <p:txBody>
          <a:bodyPr/>
          <a:lstStyle/>
          <a:p>
            <a:fld id="{95298DA3-E5D5-4DEB-A35E-01647A8338D2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589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31751" y="338138"/>
            <a:ext cx="7773988" cy="61118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Ordering numbers in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39788" y="1196975"/>
            <a:ext cx="746442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Write these numbers in order from smallest to largest:</a:t>
            </a:r>
          </a:p>
          <a:p>
            <a:pPr algn="ctr"/>
            <a:r>
              <a:rPr lang="en-US" altLang="en-US"/>
              <a:t>5.3 × 10</a:t>
            </a:r>
            <a:r>
              <a:rPr lang="en-US" altLang="en-US" baseline="30000"/>
              <a:t>-4</a:t>
            </a:r>
            <a:r>
              <a:rPr lang="en-US" altLang="en-US"/>
              <a:t>,	6.8 × 10</a:t>
            </a:r>
            <a:r>
              <a:rPr lang="en-US" altLang="en-US" baseline="30000"/>
              <a:t>-5</a:t>
            </a:r>
            <a:r>
              <a:rPr lang="en-US" altLang="en-US"/>
              <a:t>,	4.7 × 10</a:t>
            </a:r>
            <a:r>
              <a:rPr lang="en-US" altLang="en-US" baseline="30000"/>
              <a:t>-3</a:t>
            </a:r>
            <a:r>
              <a:rPr lang="en-US" altLang="en-US"/>
              <a:t>,	1.5 × 10</a:t>
            </a:r>
            <a:r>
              <a:rPr lang="en-US" altLang="en-US" baseline="30000"/>
              <a:t>-4</a:t>
            </a:r>
            <a:r>
              <a:rPr lang="en-US" altLang="en-US"/>
              <a:t>.</a:t>
            </a:r>
            <a:endParaRPr lang="en-US" altLang="en-US" baseline="3000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32011" y="2295525"/>
            <a:ext cx="83326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To order numbers that are written in standard form start by comparing the powers of 10.</a:t>
            </a:r>
            <a:endParaRPr lang="en-GB" altLang="en-US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2011" y="3262313"/>
            <a:ext cx="83326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Remember, 10</a:t>
            </a:r>
            <a:r>
              <a:rPr lang="en-US" altLang="en-US" baseline="30000" dirty="0"/>
              <a:t>-5</a:t>
            </a:r>
            <a:r>
              <a:rPr lang="en-US" altLang="en-US" dirty="0"/>
              <a:t> is smaller than 10</a:t>
            </a:r>
            <a:r>
              <a:rPr lang="en-US" altLang="en-US" baseline="30000" dirty="0"/>
              <a:t>-4</a:t>
            </a:r>
            <a:r>
              <a:rPr lang="en-US" altLang="en-US" dirty="0"/>
              <a:t>. That means that 6.8 × 10</a:t>
            </a:r>
            <a:r>
              <a:rPr lang="en-US" altLang="en-US" baseline="30000" dirty="0"/>
              <a:t>-5</a:t>
            </a:r>
            <a:r>
              <a:rPr lang="en-US" altLang="en-US" dirty="0"/>
              <a:t> is the smallest number in the list.</a:t>
            </a:r>
            <a:endParaRPr lang="en-GB" altLang="en-US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32011" y="4230688"/>
            <a:ext cx="83326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When two or more numbers have the same power of ten we can compare the number parts. 5.3 × 10</a:t>
            </a:r>
            <a:r>
              <a:rPr lang="en-US" altLang="en-US" baseline="30000" dirty="0"/>
              <a:t>-4 </a:t>
            </a:r>
            <a:r>
              <a:rPr lang="en-US" altLang="en-US" dirty="0"/>
              <a:t>is larger than </a:t>
            </a:r>
          </a:p>
          <a:p>
            <a:r>
              <a:rPr lang="en-US" altLang="en-US" dirty="0"/>
              <a:t>1.5 × 10</a:t>
            </a:r>
            <a:r>
              <a:rPr lang="en-US" altLang="en-US" baseline="30000" dirty="0"/>
              <a:t>-4 </a:t>
            </a:r>
            <a:r>
              <a:rPr lang="en-US" altLang="en-US" dirty="0"/>
              <a:t>so the correct order is: </a:t>
            </a:r>
            <a:endParaRPr lang="en-GB" altLang="en-US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092200" y="5564188"/>
            <a:ext cx="696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6.8 × 10</a:t>
            </a:r>
            <a:r>
              <a:rPr lang="en-US" altLang="en-US" baseline="30000"/>
              <a:t>-5</a:t>
            </a:r>
            <a:r>
              <a:rPr lang="en-US" altLang="en-US"/>
              <a:t>,	1.5 × 10</a:t>
            </a:r>
            <a:r>
              <a:rPr lang="en-US" altLang="en-US" baseline="30000"/>
              <a:t>-4</a:t>
            </a:r>
            <a:r>
              <a:rPr lang="en-US" altLang="en-US"/>
              <a:t>,	5.3 × 10</a:t>
            </a:r>
            <a:r>
              <a:rPr lang="en-US" altLang="en-US" baseline="30000"/>
              <a:t>-4</a:t>
            </a:r>
            <a:r>
              <a:rPr lang="en-US" altLang="en-US"/>
              <a:t>,	4.7 × 10</a:t>
            </a:r>
            <a:r>
              <a:rPr lang="en-US" altLang="en-US" baseline="30000"/>
              <a:t>-3</a:t>
            </a:r>
            <a:endParaRPr lang="en-GB" altLang="en-US" baseline="3000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20DF8DB0-24E0-4D97-8CA0-0A7D5317B765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ABE9FC6-9C0F-408A-B491-CA1BEC62660C}"/>
              </a:ext>
            </a:extLst>
          </p:cNvPr>
          <p:cNvSpPr/>
          <p:nvPr/>
        </p:nvSpPr>
        <p:spPr>
          <a:xfrm>
            <a:off x="448408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60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2245472" y="1368332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2 </a:t>
            </a:r>
            <a:r>
              <a:rPr lang="en-US" altLang="en-US"/>
              <a:t>× 10</a:t>
            </a:r>
            <a:r>
              <a:rPr lang="en-US" altLang="en-US" baseline="30000"/>
              <a:t>5</a:t>
            </a:r>
            <a:r>
              <a:rPr lang="en-US" altLang="en-US"/>
              <a:t> multiplied by 7.2 × 10</a:t>
            </a:r>
            <a:r>
              <a:rPr lang="en-US" altLang="en-US" baseline="30000"/>
              <a:t>3 </a:t>
            </a:r>
            <a:r>
              <a:rPr lang="en-US" altLang="en-US"/>
              <a:t>?</a:t>
            </a:r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773860" y="2158907"/>
            <a:ext cx="8588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To multiply these numbers together we can multiply the number parts together and then the powers of ten together. 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1934322" y="3430494"/>
            <a:ext cx="2955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2 </a:t>
            </a:r>
            <a:r>
              <a:rPr lang="en-US" altLang="en-US"/>
              <a:t>× 10</a:t>
            </a:r>
            <a:r>
              <a:rPr lang="en-US" altLang="en-US" baseline="30000"/>
              <a:t>5</a:t>
            </a:r>
            <a:r>
              <a:rPr lang="en-US" altLang="en-US"/>
              <a:t> × 7.2 × 10</a:t>
            </a:r>
            <a:r>
              <a:rPr lang="en-US" altLang="en-US" baseline="30000"/>
              <a:t>3 </a:t>
            </a:r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4794997" y="3430494"/>
            <a:ext cx="3127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(2 </a:t>
            </a:r>
            <a:r>
              <a:rPr lang="en-US" altLang="en-US"/>
              <a:t>× 7.2) × (10</a:t>
            </a:r>
            <a:r>
              <a:rPr lang="en-US" altLang="en-US" baseline="30000"/>
              <a:t>5</a:t>
            </a:r>
            <a:r>
              <a:rPr lang="en-US" altLang="en-US"/>
              <a:t> × 10</a:t>
            </a:r>
            <a:r>
              <a:rPr lang="en-US" altLang="en-US" baseline="30000"/>
              <a:t>3</a:t>
            </a:r>
            <a:r>
              <a:rPr lang="en-US" altLang="en-US"/>
              <a:t>)</a:t>
            </a: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4590210" y="4103594"/>
            <a:ext cx="1922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14.4 </a:t>
            </a:r>
            <a:r>
              <a:rPr lang="en-US" altLang="en-US"/>
              <a:t>× 10</a:t>
            </a:r>
            <a:r>
              <a:rPr lang="en-US" altLang="en-US" baseline="30000"/>
              <a:t>8</a:t>
            </a:r>
            <a:r>
              <a:rPr lang="en-GB" altLang="en-US"/>
              <a:t> 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773860" y="4751294"/>
            <a:ext cx="858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answer is </a:t>
            </a:r>
            <a:r>
              <a:rPr lang="en-GB" altLang="en-US" b="1"/>
              <a:t>not</a:t>
            </a:r>
            <a:r>
              <a:rPr lang="en-GB" altLang="en-US"/>
              <a:t> in standard form and must be converted!</a:t>
            </a:r>
          </a:p>
        </p:txBody>
      </p:sp>
      <p:sp>
        <p:nvSpPr>
          <p:cNvPr id="9" name="Rectangle 39"/>
          <p:cNvSpPr>
            <a:spLocks noChangeArrowheads="1"/>
          </p:cNvSpPr>
          <p:nvPr/>
        </p:nvSpPr>
        <p:spPr bwMode="auto">
          <a:xfrm>
            <a:off x="3390060" y="5398994"/>
            <a:ext cx="181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14.4 </a:t>
            </a:r>
            <a:r>
              <a:rPr lang="en-US" altLang="en-US"/>
              <a:t>× 10</a:t>
            </a:r>
            <a:r>
              <a:rPr lang="en-US" altLang="en-US" baseline="30000"/>
              <a:t>8 </a:t>
            </a:r>
            <a:r>
              <a:rPr lang="en-GB" altLang="en-US"/>
              <a:t>=</a:t>
            </a:r>
          </a:p>
        </p:txBody>
      </p:sp>
      <p:sp>
        <p:nvSpPr>
          <p:cNvPr id="10" name="Rectangle 41"/>
          <p:cNvSpPr>
            <a:spLocks noChangeArrowheads="1"/>
          </p:cNvSpPr>
          <p:nvPr/>
        </p:nvSpPr>
        <p:spPr bwMode="auto">
          <a:xfrm>
            <a:off x="5118847" y="5398994"/>
            <a:ext cx="2262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1.44 </a:t>
            </a:r>
            <a:r>
              <a:rPr lang="en-US" altLang="en-US"/>
              <a:t>× 10</a:t>
            </a:r>
            <a:r>
              <a:rPr lang="en-GB" altLang="en-US"/>
              <a:t> </a:t>
            </a:r>
            <a:r>
              <a:rPr lang="en-US" altLang="en-US"/>
              <a:t>× 10</a:t>
            </a:r>
            <a:r>
              <a:rPr lang="en-US" altLang="en-US" baseline="30000"/>
              <a:t>8</a:t>
            </a:r>
            <a:endParaRPr lang="en-GB" altLang="en-US" baseline="3000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4848972" y="5903819"/>
            <a:ext cx="1922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1.44 </a:t>
            </a:r>
            <a:r>
              <a:rPr lang="en-US" altLang="en-US"/>
              <a:t>× 10</a:t>
            </a:r>
            <a:r>
              <a:rPr lang="en-US" altLang="en-US" baseline="30000"/>
              <a:t>9</a:t>
            </a:r>
            <a:r>
              <a:rPr lang="en-GB" altLang="en-US"/>
              <a:t> 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87B3C9E-0E9C-46EE-AD42-37FCDE49F668}"/>
              </a:ext>
            </a:extLst>
          </p:cNvPr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6D026C78-9AC2-478E-9D0A-0DEDDE652315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85A80DFC-10FE-491A-A0D9-AC0BAA3659A6}"/>
              </a:ext>
            </a:extLst>
          </p:cNvPr>
          <p:cNvSpPr/>
          <p:nvPr/>
        </p:nvSpPr>
        <p:spPr>
          <a:xfrm>
            <a:off x="448408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66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60867" y="1341438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1.2 </a:t>
            </a:r>
            <a:r>
              <a:rPr lang="en-US" altLang="en-US"/>
              <a:t>× 10</a:t>
            </a:r>
            <a:r>
              <a:rPr lang="en-US" altLang="en-US" baseline="30000"/>
              <a:t>-6</a:t>
            </a:r>
            <a:r>
              <a:rPr lang="en-US" altLang="en-US"/>
              <a:t> divided by 4.8 × 10</a:t>
            </a:r>
            <a:r>
              <a:rPr lang="en-US" altLang="en-US" baseline="30000"/>
              <a:t>7 </a:t>
            </a:r>
            <a:r>
              <a:rPr lang="en-US" altLang="en-US"/>
              <a:t>?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79730" y="2132013"/>
            <a:ext cx="8588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To divide these numbers we can divide the number parts and then divide the powers of ten. 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203605" y="3403600"/>
            <a:ext cx="367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(1.2 </a:t>
            </a:r>
            <a:r>
              <a:rPr lang="en-US" altLang="en-US"/>
              <a:t>× 10</a:t>
            </a:r>
            <a:r>
              <a:rPr lang="en-US" altLang="en-US" baseline="30000"/>
              <a:t>-6</a:t>
            </a:r>
            <a:r>
              <a:rPr lang="en-US" altLang="en-US"/>
              <a:t>) ÷ (4.8 × 10</a:t>
            </a:r>
            <a:r>
              <a:rPr lang="en-US" altLang="en-US" baseline="30000"/>
              <a:t>7</a:t>
            </a:r>
            <a:r>
              <a:rPr lang="en-US" altLang="en-US"/>
              <a:t>)</a:t>
            </a:r>
            <a:r>
              <a:rPr lang="en-US" altLang="en-US" baseline="30000"/>
              <a:t> </a:t>
            </a:r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773892" y="3403600"/>
            <a:ext cx="3427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(1.2 </a:t>
            </a:r>
            <a:r>
              <a:rPr lang="en-US" altLang="en-US"/>
              <a:t>÷ 4.8) × (10</a:t>
            </a:r>
            <a:r>
              <a:rPr lang="en-US" altLang="en-US" baseline="30000"/>
              <a:t>-6</a:t>
            </a:r>
            <a:r>
              <a:rPr lang="en-US" altLang="en-US"/>
              <a:t> ÷ 10</a:t>
            </a:r>
            <a:r>
              <a:rPr lang="en-US" altLang="en-US" baseline="30000"/>
              <a:t>7</a:t>
            </a:r>
            <a:r>
              <a:rPr lang="en-US" altLang="en-US"/>
              <a:t>)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496080" y="4076700"/>
            <a:ext cx="210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0.25 </a:t>
            </a:r>
            <a:r>
              <a:rPr lang="en-US" altLang="en-US"/>
              <a:t>× 10</a:t>
            </a:r>
            <a:r>
              <a:rPr lang="en-US" altLang="en-US" baseline="30000"/>
              <a:t>-13</a:t>
            </a:r>
            <a:r>
              <a:rPr lang="en-GB" altLang="en-US"/>
              <a:t> 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79730" y="4724400"/>
            <a:ext cx="858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answer is </a:t>
            </a:r>
            <a:r>
              <a:rPr lang="en-GB" altLang="en-US" b="1"/>
              <a:t>not</a:t>
            </a:r>
            <a:r>
              <a:rPr lang="en-GB" altLang="en-US"/>
              <a:t> in standard form and must be converted.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076855" y="5372100"/>
            <a:ext cx="2019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0.25 </a:t>
            </a:r>
            <a:r>
              <a:rPr lang="en-US" altLang="en-US"/>
              <a:t>× 10</a:t>
            </a:r>
            <a:r>
              <a:rPr lang="en-US" altLang="en-US" baseline="30000"/>
              <a:t>-13</a:t>
            </a:r>
            <a:r>
              <a:rPr lang="en-GB" altLang="en-US"/>
              <a:t> =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024717" y="5372100"/>
            <a:ext cx="245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2.5 </a:t>
            </a:r>
            <a:r>
              <a:rPr lang="en-US" altLang="en-US"/>
              <a:t>× 10</a:t>
            </a:r>
            <a:r>
              <a:rPr lang="en-US" altLang="en-US" baseline="30000"/>
              <a:t>-1</a:t>
            </a:r>
            <a:r>
              <a:rPr lang="en-GB" altLang="en-US"/>
              <a:t> </a:t>
            </a:r>
            <a:r>
              <a:rPr lang="en-US" altLang="en-US"/>
              <a:t>× 10</a:t>
            </a:r>
            <a:r>
              <a:rPr lang="en-US" altLang="en-US" baseline="30000"/>
              <a:t>-13</a:t>
            </a:r>
            <a:endParaRPr lang="en-GB" altLang="en-US" baseline="3000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754842" y="5876925"/>
            <a:ext cx="193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2.5 </a:t>
            </a:r>
            <a:r>
              <a:rPr lang="en-US" altLang="en-US"/>
              <a:t>× 10</a:t>
            </a:r>
            <a:r>
              <a:rPr lang="en-US" altLang="en-US" baseline="30000"/>
              <a:t>-14</a:t>
            </a:r>
            <a:r>
              <a:rPr lang="en-GB" altLang="en-US"/>
              <a:t> 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19FC0317-0A83-47C3-8E8D-F1B373D905F2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0C3C62D1-9508-4DE2-858E-0A86234553E6}"/>
              </a:ext>
            </a:extLst>
          </p:cNvPr>
          <p:cNvSpPr/>
          <p:nvPr/>
        </p:nvSpPr>
        <p:spPr>
          <a:xfrm>
            <a:off x="448408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31869" y="3573463"/>
            <a:ext cx="4743450" cy="889000"/>
            <a:chOff x="930" y="2976"/>
            <a:chExt cx="2988" cy="560"/>
          </a:xfrm>
        </p:grpSpPr>
        <p:sp>
          <p:nvSpPr>
            <p:cNvPr id="3" name="Text Box 23"/>
            <p:cNvSpPr txBox="1">
              <a:spLocks noChangeArrowheads="1"/>
            </p:cNvSpPr>
            <p:nvPr/>
          </p:nvSpPr>
          <p:spPr bwMode="auto">
            <a:xfrm>
              <a:off x="930" y="3112"/>
              <a:ext cx="19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Time to reach Mars  =</a:t>
              </a:r>
            </a:p>
          </p:txBody>
        </p: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2925" y="2976"/>
              <a:ext cx="993" cy="560"/>
              <a:chOff x="2925" y="3067"/>
              <a:chExt cx="993" cy="560"/>
            </a:xfrm>
          </p:grpSpPr>
          <p:sp>
            <p:nvSpPr>
              <p:cNvPr id="5" name="Rectangle 25"/>
              <p:cNvSpPr>
                <a:spLocks noChangeArrowheads="1"/>
              </p:cNvSpPr>
              <p:nvPr/>
            </p:nvSpPr>
            <p:spPr bwMode="auto">
              <a:xfrm>
                <a:off x="2925" y="3067"/>
                <a:ext cx="99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8.32 × 10</a:t>
                </a:r>
                <a:r>
                  <a:rPr lang="en-US" altLang="en-US" baseline="30000"/>
                  <a:t>7</a:t>
                </a:r>
                <a:endParaRPr lang="en-GB" altLang="en-US" baseline="30000"/>
              </a:p>
            </p:txBody>
          </p:sp>
          <p:sp>
            <p:nvSpPr>
              <p:cNvPr id="6" name="Line 26"/>
              <p:cNvSpPr>
                <a:spLocks noChangeShapeType="1"/>
              </p:cNvSpPr>
              <p:nvPr/>
            </p:nvSpPr>
            <p:spPr bwMode="auto">
              <a:xfrm>
                <a:off x="2945" y="3347"/>
                <a:ext cx="9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Rectangle 27"/>
              <p:cNvSpPr>
                <a:spLocks noChangeArrowheads="1"/>
              </p:cNvSpPr>
              <p:nvPr/>
            </p:nvSpPr>
            <p:spPr bwMode="auto">
              <a:xfrm>
                <a:off x="2978" y="3339"/>
                <a:ext cx="88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2.6 </a:t>
                </a:r>
                <a:r>
                  <a:rPr lang="en-US" altLang="en-US"/>
                  <a:t>× 10</a:t>
                </a:r>
                <a:r>
                  <a:rPr lang="en-US" altLang="en-US" baseline="30000"/>
                  <a:t>3</a:t>
                </a:r>
                <a:endParaRPr lang="en-GB" altLang="en-US" baseline="30000"/>
              </a:p>
            </p:txBody>
          </p:sp>
        </p:grpSp>
      </p:grp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4519519" y="4581525"/>
            <a:ext cx="2573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3.2 </a:t>
            </a:r>
            <a:r>
              <a:rPr lang="en-US" altLang="en-US"/>
              <a:t>× 10</a:t>
            </a:r>
            <a:r>
              <a:rPr lang="en-US" altLang="en-US" baseline="30000"/>
              <a:t>4 </a:t>
            </a:r>
            <a:r>
              <a:rPr lang="en-GB" altLang="en-US"/>
              <a:t>hours </a:t>
            </a:r>
            <a:endParaRPr lang="en-US" altLang="en-US"/>
          </a:p>
        </p:txBody>
      </p: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558707" y="2457450"/>
            <a:ext cx="8196262" cy="819150"/>
            <a:chOff x="191" y="1910"/>
            <a:chExt cx="5163" cy="516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91" y="2024"/>
              <a:ext cx="10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Rearrange</a:t>
              </a:r>
            </a:p>
          </p:txBody>
        </p: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1326" y="1910"/>
              <a:ext cx="1648" cy="515"/>
              <a:chOff x="2641" y="2024"/>
              <a:chExt cx="1648" cy="515"/>
            </a:xfrm>
          </p:grpSpPr>
          <p:sp>
            <p:nvSpPr>
              <p:cNvPr id="18" name="Text Box 8"/>
              <p:cNvSpPr txBox="1">
                <a:spLocks noChangeArrowheads="1"/>
              </p:cNvSpPr>
              <p:nvPr/>
            </p:nvSpPr>
            <p:spPr bwMode="auto">
              <a:xfrm>
                <a:off x="2641" y="2137"/>
                <a:ext cx="80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speed =</a:t>
                </a:r>
              </a:p>
            </p:txBody>
          </p:sp>
          <p:grpSp>
            <p:nvGrpSpPr>
              <p:cNvPr id="19" name="Group 12"/>
              <p:cNvGrpSpPr>
                <a:grpSpLocks/>
              </p:cNvGrpSpPr>
              <p:nvPr/>
            </p:nvGrpSpPr>
            <p:grpSpPr bwMode="auto">
              <a:xfrm>
                <a:off x="3457" y="2024"/>
                <a:ext cx="832" cy="515"/>
                <a:chOff x="3457" y="2126"/>
                <a:chExt cx="832" cy="515"/>
              </a:xfrm>
            </p:grpSpPr>
            <p:sp>
              <p:nvSpPr>
                <p:cNvPr id="2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457" y="2126"/>
                  <a:ext cx="83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altLang="en-US"/>
                    <a:t>distance</a:t>
                  </a:r>
                </a:p>
              </p:txBody>
            </p:sp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auto">
                <a:xfrm>
                  <a:off x="3465" y="2384"/>
                  <a:ext cx="81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633" y="2353"/>
                  <a:ext cx="47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altLang="en-US"/>
                    <a:t>time</a:t>
                  </a:r>
                </a:p>
              </p:txBody>
            </p:sp>
          </p:grpSp>
        </p:grpSp>
        <p:grpSp>
          <p:nvGrpSpPr>
            <p:cNvPr id="12" name="Group 19"/>
            <p:cNvGrpSpPr>
              <a:grpSpLocks/>
            </p:cNvGrpSpPr>
            <p:nvPr/>
          </p:nvGrpSpPr>
          <p:grpSpPr bwMode="auto">
            <a:xfrm>
              <a:off x="3878" y="1911"/>
              <a:ext cx="1476" cy="515"/>
              <a:chOff x="2780" y="2643"/>
              <a:chExt cx="1476" cy="515"/>
            </a:xfrm>
          </p:grpSpPr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2780" y="2756"/>
                <a:ext cx="6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time =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3424" y="2643"/>
                <a:ext cx="8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distance</a:t>
                </a: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3432" y="2901"/>
                <a:ext cx="8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3520" y="2870"/>
                <a:ext cx="6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speed</a:t>
                </a:r>
              </a:p>
            </p:txBody>
          </p:sp>
        </p:grpSp>
        <p:sp>
          <p:nvSpPr>
            <p:cNvPr id="13" name="Rectangle 31"/>
            <p:cNvSpPr>
              <a:spLocks noChangeArrowheads="1"/>
            </p:cNvSpPr>
            <p:nvPr/>
          </p:nvSpPr>
          <p:spPr bwMode="auto">
            <a:xfrm>
              <a:off x="3085" y="2024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to give</a:t>
              </a:r>
            </a:p>
          </p:txBody>
        </p:sp>
      </p:grpSp>
      <p:sp>
        <p:nvSpPr>
          <p:cNvPr id="23" name="AutoShape 33"/>
          <p:cNvSpPr>
            <a:spLocks noChangeArrowheads="1"/>
          </p:cNvSpPr>
          <p:nvPr/>
        </p:nvSpPr>
        <p:spPr bwMode="auto">
          <a:xfrm>
            <a:off x="3459069" y="5302250"/>
            <a:ext cx="1800225" cy="863600"/>
          </a:xfrm>
          <a:prstGeom prst="wedgeRoundRectCallout">
            <a:avLst>
              <a:gd name="adj1" fmla="val 40565"/>
              <a:gd name="adj2" fmla="val -7610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This is 8.32 </a:t>
            </a:r>
            <a:r>
              <a:rPr lang="en-US" altLang="en-US"/>
              <a:t>÷ 2.6</a:t>
            </a:r>
          </a:p>
        </p:txBody>
      </p:sp>
      <p:sp>
        <p:nvSpPr>
          <p:cNvPr id="24" name="AutoShape 34"/>
          <p:cNvSpPr>
            <a:spLocks noChangeArrowheads="1"/>
          </p:cNvSpPr>
          <p:nvPr/>
        </p:nvSpPr>
        <p:spPr bwMode="auto">
          <a:xfrm>
            <a:off x="5691094" y="5302250"/>
            <a:ext cx="1800225" cy="863600"/>
          </a:xfrm>
          <a:prstGeom prst="wedgeRoundRectCallout">
            <a:avLst>
              <a:gd name="adj1" fmla="val -41269"/>
              <a:gd name="adj2" fmla="val -7977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This is </a:t>
            </a:r>
          </a:p>
          <a:p>
            <a:pPr algn="ctr"/>
            <a:r>
              <a:rPr lang="en-US" altLang="en-US"/>
              <a:t>10</a:t>
            </a:r>
            <a:r>
              <a:rPr lang="en-US" altLang="en-US" baseline="30000"/>
              <a:t>7</a:t>
            </a:r>
            <a:r>
              <a:rPr lang="en-GB" altLang="en-US"/>
              <a:t> </a:t>
            </a:r>
            <a:r>
              <a:rPr lang="en-US" altLang="en-US"/>
              <a:t>÷ 10</a:t>
            </a:r>
            <a:r>
              <a:rPr lang="en-US" altLang="en-US" baseline="30000"/>
              <a:t>3</a:t>
            </a: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579344" y="1268413"/>
            <a:ext cx="842486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How long would it take a space ship travelling at an average speed of 2.6 </a:t>
            </a:r>
            <a:r>
              <a:rPr lang="en-US" altLang="en-US"/>
              <a:t>× 10</a:t>
            </a:r>
            <a:r>
              <a:rPr lang="en-US" altLang="en-US" baseline="30000"/>
              <a:t>3</a:t>
            </a:r>
            <a:r>
              <a:rPr lang="en-US" altLang="en-US"/>
              <a:t> km/h to reach Mars 8.32 × 10</a:t>
            </a:r>
            <a:r>
              <a:rPr lang="en-US" altLang="en-US" baseline="30000"/>
              <a:t>7</a:t>
            </a:r>
            <a:r>
              <a:rPr lang="en-US" altLang="en-US"/>
              <a:t> km away? </a:t>
            </a: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>
          <a:xfrm>
            <a:off x="632525" y="177148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6239DE07-A79E-4002-B148-A45C8DFB9F09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89EB7390-9C2E-4C23-8DB3-22C21DF7B1B8}"/>
              </a:ext>
            </a:extLst>
          </p:cNvPr>
          <p:cNvSpPr/>
          <p:nvPr/>
        </p:nvSpPr>
        <p:spPr>
          <a:xfrm>
            <a:off x="448408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1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601787" y="1138238"/>
            <a:ext cx="6121400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Use your calculator to work out how long 3.2 </a:t>
            </a:r>
            <a:r>
              <a:rPr lang="en-US" altLang="en-US"/>
              <a:t>× 10</a:t>
            </a:r>
            <a:r>
              <a:rPr lang="en-US" altLang="en-US" baseline="30000"/>
              <a:t>4 </a:t>
            </a:r>
            <a:r>
              <a:rPr lang="en-GB" altLang="en-US"/>
              <a:t>hours is in years. 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698687" y="2099446"/>
            <a:ext cx="86292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 can enter 3.2 </a:t>
            </a:r>
            <a:r>
              <a:rPr lang="en-US" altLang="en-US" dirty="0"/>
              <a:t>× 10</a:t>
            </a:r>
            <a:r>
              <a:rPr lang="en-US" altLang="en-US" baseline="30000" dirty="0"/>
              <a:t>4 </a:t>
            </a:r>
            <a:r>
              <a:rPr lang="en-GB" altLang="en-US" dirty="0"/>
              <a:t>into your calculator using the EXP key: </a:t>
            </a:r>
          </a:p>
        </p:txBody>
      </p: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717800" y="2997204"/>
            <a:ext cx="3989386" cy="822326"/>
            <a:chOff x="1338" y="1888"/>
            <a:chExt cx="2513" cy="518"/>
          </a:xfrm>
        </p:grpSpPr>
        <p:grpSp>
          <p:nvGrpSpPr>
            <p:cNvPr id="6" name="Group 48"/>
            <p:cNvGrpSpPr>
              <a:grpSpLocks/>
            </p:cNvGrpSpPr>
            <p:nvPr/>
          </p:nvGrpSpPr>
          <p:grpSpPr bwMode="auto">
            <a:xfrm>
              <a:off x="1338" y="1888"/>
              <a:ext cx="518" cy="518"/>
              <a:chOff x="1338" y="1888"/>
              <a:chExt cx="518" cy="518"/>
            </a:xfrm>
          </p:grpSpPr>
          <p:pic>
            <p:nvPicPr>
              <p:cNvPr id="19" name="Picture 32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38" y="1888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Text Box 33"/>
              <p:cNvSpPr txBox="1">
                <a:spLocks noChangeArrowheads="1"/>
              </p:cNvSpPr>
              <p:nvPr/>
            </p:nvSpPr>
            <p:spPr bwMode="auto">
              <a:xfrm>
                <a:off x="1470" y="199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 dirty="0"/>
                  <a:t>3</a:t>
                </a:r>
              </a:p>
            </p:txBody>
          </p:sp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1834" y="1888"/>
              <a:ext cx="518" cy="518"/>
              <a:chOff x="1834" y="1888"/>
              <a:chExt cx="518" cy="518"/>
            </a:xfrm>
          </p:grpSpPr>
          <p:pic>
            <p:nvPicPr>
              <p:cNvPr id="17" name="Picture 35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4" y="1888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Text Box 36"/>
              <p:cNvSpPr txBox="1">
                <a:spLocks noChangeArrowheads="1"/>
              </p:cNvSpPr>
              <p:nvPr/>
            </p:nvSpPr>
            <p:spPr bwMode="auto">
              <a:xfrm>
                <a:off x="1979" y="1972"/>
                <a:ext cx="16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 i="1">
                    <a:latin typeface="Times New Roman" panose="02020603050405020304" pitchFamily="18" charset="0"/>
                  </a:rPr>
                  <a:t>.</a:t>
                </a:r>
                <a:endParaRPr lang="en-GB" altLang="en-US" b="1" i="1" baseline="300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" name="Group 49"/>
            <p:cNvGrpSpPr>
              <a:grpSpLocks/>
            </p:cNvGrpSpPr>
            <p:nvPr/>
          </p:nvGrpSpPr>
          <p:grpSpPr bwMode="auto">
            <a:xfrm>
              <a:off x="2330" y="1888"/>
              <a:ext cx="518" cy="518"/>
              <a:chOff x="2330" y="1888"/>
              <a:chExt cx="518" cy="518"/>
            </a:xfrm>
          </p:grpSpPr>
          <p:pic>
            <p:nvPicPr>
              <p:cNvPr id="15" name="Picture 38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30" y="1888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" name="Text Box 39"/>
              <p:cNvSpPr txBox="1">
                <a:spLocks noChangeArrowheads="1"/>
              </p:cNvSpPr>
              <p:nvPr/>
            </p:nvSpPr>
            <p:spPr bwMode="auto">
              <a:xfrm>
                <a:off x="2451" y="201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 dirty="0"/>
                  <a:t>2</a:t>
                </a:r>
              </a:p>
            </p:txBody>
          </p:sp>
        </p:grpSp>
        <p:grpSp>
          <p:nvGrpSpPr>
            <p:cNvPr id="9" name="Group 47"/>
            <p:cNvGrpSpPr>
              <a:grpSpLocks/>
            </p:cNvGrpSpPr>
            <p:nvPr/>
          </p:nvGrpSpPr>
          <p:grpSpPr bwMode="auto">
            <a:xfrm>
              <a:off x="2835" y="1888"/>
              <a:ext cx="518" cy="518"/>
              <a:chOff x="2857" y="1888"/>
              <a:chExt cx="518" cy="518"/>
            </a:xfrm>
          </p:grpSpPr>
          <p:pic>
            <p:nvPicPr>
              <p:cNvPr id="13" name="Picture 41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57" y="1888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Text Box 42"/>
              <p:cNvSpPr txBox="1">
                <a:spLocks noChangeArrowheads="1"/>
              </p:cNvSpPr>
              <p:nvPr/>
            </p:nvSpPr>
            <p:spPr bwMode="auto">
              <a:xfrm>
                <a:off x="2876" y="2030"/>
                <a:ext cx="428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sz="1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lang="en-GB" altLang="en-US" sz="1800" b="1" dirty="0"/>
                  <a:t>10</a:t>
                </a:r>
                <a:r>
                  <a:rPr lang="en-GB" altLang="en-US" sz="1800" b="1" i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</p:grpSp>
        <p:grpSp>
          <p:nvGrpSpPr>
            <p:cNvPr id="10" name="Group 50"/>
            <p:cNvGrpSpPr>
              <a:grpSpLocks/>
            </p:cNvGrpSpPr>
            <p:nvPr/>
          </p:nvGrpSpPr>
          <p:grpSpPr bwMode="auto">
            <a:xfrm>
              <a:off x="3333" y="1888"/>
              <a:ext cx="518" cy="518"/>
              <a:chOff x="3333" y="1888"/>
              <a:chExt cx="518" cy="518"/>
            </a:xfrm>
          </p:grpSpPr>
          <p:pic>
            <p:nvPicPr>
              <p:cNvPr id="11" name="Picture 44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3" y="1888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 Box 45"/>
              <p:cNvSpPr txBox="1">
                <a:spLocks noChangeArrowheads="1"/>
              </p:cNvSpPr>
              <p:nvPr/>
            </p:nvSpPr>
            <p:spPr bwMode="auto">
              <a:xfrm>
                <a:off x="3441" y="2001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 dirty="0"/>
                  <a:t>4</a:t>
                </a:r>
              </a:p>
            </p:txBody>
          </p:sp>
        </p:grpSp>
      </p:grp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742156" y="4035319"/>
            <a:ext cx="7100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Divide by 24 to give the equivalent number of days.</a:t>
            </a:r>
          </a:p>
        </p:txBody>
      </p:sp>
      <p:sp>
        <p:nvSpPr>
          <p:cNvPr id="22" name="Text Box 53"/>
          <p:cNvSpPr txBox="1">
            <a:spLocks noChangeArrowheads="1"/>
          </p:cNvSpPr>
          <p:nvPr/>
        </p:nvSpPr>
        <p:spPr bwMode="auto">
          <a:xfrm>
            <a:off x="742156" y="4808431"/>
            <a:ext cx="737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Divide by 365 to give the equivalent number of years.</a:t>
            </a:r>
          </a:p>
        </p:txBody>
      </p:sp>
      <p:sp>
        <p:nvSpPr>
          <p:cNvPr id="23" name="Rectangle 55"/>
          <p:cNvSpPr>
            <a:spLocks noChangeArrowheads="1"/>
          </p:cNvSpPr>
          <p:nvPr/>
        </p:nvSpPr>
        <p:spPr bwMode="auto">
          <a:xfrm>
            <a:off x="2672803" y="5909137"/>
            <a:ext cx="50193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3.2 </a:t>
            </a:r>
            <a:r>
              <a:rPr lang="en-US" altLang="en-US" dirty="0"/>
              <a:t>× 10</a:t>
            </a:r>
            <a:r>
              <a:rPr lang="en-US" altLang="en-US" baseline="30000" dirty="0"/>
              <a:t>4 </a:t>
            </a:r>
            <a:r>
              <a:rPr lang="en-GB" altLang="en-US" dirty="0"/>
              <a:t>hours is about 3.65</a:t>
            </a:r>
            <a:r>
              <a:rPr lang="en-US" altLang="en-US" dirty="0"/>
              <a:t> years.</a:t>
            </a:r>
          </a:p>
        </p:txBody>
      </p:sp>
      <p:pic>
        <p:nvPicPr>
          <p:cNvPr id="24" name="Picture 2" descr="http://www.getprice.com.au/images/uploadimg/319/_1_fx82AUPLUS_large.jpg"/>
          <p:cNvPicPr>
            <a:picLocks noChangeAspect="1" noChangeArrowheads="1"/>
          </p:cNvPicPr>
          <p:nvPr/>
        </p:nvPicPr>
        <p:blipFill>
          <a:blip r:embed="rId3" cstate="print"/>
          <a:srcRect l="42129" t="85679" r="43828" b="6761"/>
          <a:stretch>
            <a:fillRect/>
          </a:stretch>
        </p:blipFill>
        <p:spPr bwMode="auto">
          <a:xfrm>
            <a:off x="8115970" y="2597660"/>
            <a:ext cx="432048" cy="432048"/>
          </a:xfrm>
          <a:prstGeom prst="rect">
            <a:avLst/>
          </a:prstGeom>
          <a:noFill/>
        </p:spPr>
      </p:pic>
      <p:sp>
        <p:nvSpPr>
          <p:cNvPr id="25" name="Rectangle 55"/>
          <p:cNvSpPr>
            <a:spLocks noChangeArrowheads="1"/>
          </p:cNvSpPr>
          <p:nvPr/>
        </p:nvSpPr>
        <p:spPr bwMode="auto">
          <a:xfrm>
            <a:off x="3878777" y="5351356"/>
            <a:ext cx="2249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3.652968037</a:t>
            </a:r>
            <a:endParaRPr lang="en-US" altLang="en-US" dirty="0"/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B30E65DE-CDC8-47ED-8841-D71E362DE252}"/>
              </a:ext>
            </a:extLst>
          </p:cNvPr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3A9B00DD-044E-4EEA-9941-8C6158353D3E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2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352800" y="609600"/>
            <a:ext cx="5524500" cy="1168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The mass of the Earth is approximately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6 000 000 000 000 000 000 000 000 kg.  Write this number in standard form.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27650" y="2057400"/>
            <a:ext cx="18669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6.0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24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350" y="2705100"/>
            <a:ext cx="6800850" cy="1168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The mass of Jupiter is approximately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2 390 000 000 000 000 000 000 000 000 kg. Write this number in standard form.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51100" y="4057650"/>
            <a:ext cx="25146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2.39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27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0" y="-26894"/>
            <a:ext cx="3276600" cy="2620963"/>
            <a:chOff x="335" y="1062"/>
            <a:chExt cx="3876" cy="2904"/>
          </a:xfrm>
        </p:grpSpPr>
        <p:pic>
          <p:nvPicPr>
            <p:cNvPr id="7" name="Picture 7" descr="jupiter-earth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" y="1062"/>
              <a:ext cx="3876" cy="2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288" y="2376"/>
              <a:ext cx="852" cy="6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40" y="1128"/>
              <a:ext cx="1212" cy="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74700" y="4953000"/>
            <a:ext cx="680085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FFFF"/>
                </a:solidFill>
                <a:latin typeface="Comic Sans MS" panose="030F0702030302020204" pitchFamily="66" charset="0"/>
              </a:rPr>
              <a:t>How many times more massive is Jupiter than Earth?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156200" y="5715000"/>
            <a:ext cx="19812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3.98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0" y="2590800"/>
            <a:ext cx="35052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rot="5400000">
            <a:off x="1943100" y="1333500"/>
            <a:ext cx="2667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0" y="0"/>
            <a:ext cx="35052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rot="5400000">
            <a:off x="-1333500" y="1333500"/>
            <a:ext cx="2667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653752" y="5514535"/>
                <a:ext cx="2115196" cy="833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2.39</m:t>
                          </m:r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sup>
                          </m:sSup>
                        </m:num>
                        <m:den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6.0</m:t>
                          </m:r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den>
                      </m:f>
                      <m:r>
                        <a:rPr lang="en-US" altLang="en-US" sz="24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752" y="5514535"/>
                <a:ext cx="2115196" cy="8334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">
            <a:extLst>
              <a:ext uri="{FF2B5EF4-FFF2-40B4-BE49-F238E27FC236}">
                <a16:creationId xmlns:a16="http://schemas.microsoft.com/office/drawing/2014/main" id="{120CAA84-EED1-4448-8D90-6DDE0C76B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784E331-4560-4D33-A980-0156ECBFEEEB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8E582A17-12C7-4791-AAF9-FFD7582E3D4F}"/>
              </a:ext>
            </a:extLst>
          </p:cNvPr>
          <p:cNvSpPr/>
          <p:nvPr/>
        </p:nvSpPr>
        <p:spPr>
          <a:xfrm>
            <a:off x="378070" y="6593210"/>
            <a:ext cx="1824082" cy="2321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B0F0"/>
                </a:solidFill>
              </a:rPr>
              <a:t>www.mathssupport.org</a:t>
            </a:r>
            <a:endParaRPr lang="en-GB" sz="1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9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nimBg="1" autoUpdateAnimBg="0"/>
      <p:bldP spid="4" grpId="0" animBg="1" autoUpdateAnimBg="0"/>
      <p:bldP spid="5" grpId="0" animBg="1" autoUpdateAnimBg="0"/>
      <p:bldP spid="10" grpId="0" animBg="1" autoUpdateAnimBg="0"/>
      <p:bldP spid="11" grpId="0" animBg="1" autoUpdateAnimBg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1219200"/>
            <a:ext cx="8305800" cy="3589338"/>
            <a:chOff x="240" y="768"/>
            <a:chExt cx="5232" cy="2261"/>
          </a:xfrm>
        </p:grpSpPr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240" y="768"/>
              <a:ext cx="5232" cy="64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Taking the distance to the moon is 3.84 x 10</a:t>
              </a:r>
              <a:r>
                <a:rPr lang="en-GB" altLang="en-US" sz="2000" baseline="30000" dirty="0">
                  <a:latin typeface="Comic Sans MS" panose="030F0702030302020204" pitchFamily="66" charset="0"/>
                </a:rPr>
                <a:t>5</a:t>
              </a:r>
              <a:r>
                <a:rPr lang="en-GB" altLang="en-US" sz="2000" dirty="0">
                  <a:latin typeface="Comic Sans MS" panose="030F0702030302020204" pitchFamily="66" charset="0"/>
                </a:rPr>
                <a:t> km and the average speed of a space ship as 8.0 x 10</a:t>
              </a:r>
              <a:r>
                <a:rPr lang="en-GB" altLang="en-US" sz="2000" baseline="30000" dirty="0">
                  <a:latin typeface="Comic Sans MS" panose="030F0702030302020204" pitchFamily="66" charset="0"/>
                </a:rPr>
                <a:t>3</a:t>
              </a:r>
              <a:r>
                <a:rPr lang="en-GB" altLang="en-US" sz="2000" dirty="0">
                  <a:latin typeface="Comic Sans MS" panose="030F0702030302020204" pitchFamily="66" charset="0"/>
                </a:rPr>
                <a:t> km/h, find the time taken for it to travel to the moon. </a:t>
              </a:r>
            </a:p>
          </p:txBody>
        </p:sp>
        <p:pic>
          <p:nvPicPr>
            <p:cNvPr id="4" name="Picture 5" descr="earth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440"/>
              <a:ext cx="2029" cy="1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lunar%20eclipse%205-15-03%20A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968"/>
              <a:ext cx="641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36059" y="5147102"/>
                <a:ext cx="993221" cy="7937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059" y="5147102"/>
                <a:ext cx="993221" cy="7937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03923" y="5147102"/>
                <a:ext cx="1012841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923" y="5147102"/>
                <a:ext cx="1012841" cy="7935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764263" y="5079712"/>
                <a:ext cx="2001894" cy="8386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3.84</m:t>
                          </m:r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8.0</m:t>
                          </m:r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263" y="5079712"/>
                <a:ext cx="2001894" cy="8386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943600" y="5359307"/>
            <a:ext cx="1371600" cy="369332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latin typeface="Comic Sans MS" pitchFamily="66" charset="0"/>
              </a:rPr>
              <a:t>= 48 hours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94322" y="5359307"/>
            <a:ext cx="441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ym typeface="Symbol" panose="05050102010706020507" pitchFamily="18" charset="2"/>
              </a:rPr>
              <a:t></a:t>
            </a:r>
            <a:endParaRPr lang="en-GB" sz="2400" b="1" dirty="0"/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ED3758D7-757D-4A09-9AA0-4A5236DE1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8"/>
            <a:extLst>
              <a:ext uri="{FF2B5EF4-FFF2-40B4-BE49-F238E27FC236}">
                <a16:creationId xmlns:a16="http://schemas.microsoft.com/office/drawing/2014/main" id="{702F9439-D118-4C12-86DC-39016D6D5165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8"/>
            <a:extLst>
              <a:ext uri="{FF2B5EF4-FFF2-40B4-BE49-F238E27FC236}">
                <a16:creationId xmlns:a16="http://schemas.microsoft.com/office/drawing/2014/main" id="{824DE656-14E0-49F9-9002-5E38DB8D9B48}"/>
              </a:ext>
            </a:extLst>
          </p:cNvPr>
          <p:cNvSpPr/>
          <p:nvPr/>
        </p:nvSpPr>
        <p:spPr>
          <a:xfrm>
            <a:off x="378070" y="6593210"/>
            <a:ext cx="1824082" cy="2321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B0F0"/>
                </a:solidFill>
              </a:rPr>
              <a:t>www.mathssupport.org</a:t>
            </a:r>
            <a:endParaRPr lang="en-GB" sz="1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23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 autoUpdateAnimBg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52599" y="5486400"/>
            <a:ext cx="5576047" cy="461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5.8 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 + 2.2 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= </a:t>
            </a:r>
            <a:r>
              <a:rPr lang="en-GB" altLang="en-US" dirty="0">
                <a:solidFill>
                  <a:srgbClr val="FFFFCC"/>
                </a:solidFill>
                <a:latin typeface="Comic Sans MS" panose="030F0702030302020204" pitchFamily="66" charset="0"/>
              </a:rPr>
              <a:t>2.78 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>
                <a:solidFill>
                  <a:srgbClr val="FFFFCC"/>
                </a:solidFill>
                <a:latin typeface="Comic Sans MS" panose="030F0702030302020204" pitchFamily="66" charset="0"/>
              </a:rPr>
              <a:t>km.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04800" y="1143000"/>
            <a:ext cx="8458200" cy="3079750"/>
            <a:chOff x="192" y="720"/>
            <a:chExt cx="5328" cy="1940"/>
          </a:xfrm>
        </p:grpSpPr>
        <p:pic>
          <p:nvPicPr>
            <p:cNvPr id="4" name="Picture 4" descr="Satellite 0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248"/>
              <a:ext cx="720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 descr="Satellit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200"/>
              <a:ext cx="563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3552" y="1632"/>
              <a:ext cx="1968" cy="102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Two satellites travel distances of 5.8 x 10</a:t>
              </a:r>
              <a:r>
                <a:rPr lang="en-GB" altLang="en-US" sz="2000" baseline="30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4</a:t>
              </a: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 and 2.2 x 10</a:t>
              </a:r>
              <a:r>
                <a:rPr lang="en-GB" altLang="en-US" sz="2000" baseline="30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5</a:t>
              </a: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 km. Find the combined distance travelled. </a:t>
              </a:r>
            </a:p>
          </p:txBody>
        </p:sp>
        <p:pic>
          <p:nvPicPr>
            <p:cNvPr id="7" name="Picture 8" descr="earth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768"/>
              <a:ext cx="2029" cy="1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lunar%20eclipse%205-15-03%20A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720"/>
              <a:ext cx="641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hlinkClick r:id="rId7"/>
            <a:extLst>
              <a:ext uri="{FF2B5EF4-FFF2-40B4-BE49-F238E27FC236}">
                <a16:creationId xmlns:a16="http://schemas.microsoft.com/office/drawing/2014/main" id="{01694C89-C266-4E5E-A439-106037C545E5}"/>
              </a:ext>
            </a:extLst>
          </p:cNvPr>
          <p:cNvSpPr/>
          <p:nvPr/>
        </p:nvSpPr>
        <p:spPr>
          <a:xfrm>
            <a:off x="8101232" y="611597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7"/>
            <a:extLst>
              <a:ext uri="{FF2B5EF4-FFF2-40B4-BE49-F238E27FC236}">
                <a16:creationId xmlns:a16="http://schemas.microsoft.com/office/drawing/2014/main" id="{245F6C90-777B-4354-8593-887FCA94E5DA}"/>
              </a:ext>
            </a:extLst>
          </p:cNvPr>
          <p:cNvSpPr/>
          <p:nvPr/>
        </p:nvSpPr>
        <p:spPr>
          <a:xfrm>
            <a:off x="378070" y="6593210"/>
            <a:ext cx="1824082" cy="2321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B0F0"/>
                </a:solidFill>
              </a:rPr>
              <a:t>www.mathssupport.org</a:t>
            </a:r>
            <a:endParaRPr lang="en-GB" sz="1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20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672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Calculations with numbers expressed in standard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16</cp:revision>
  <dcterms:created xsi:type="dcterms:W3CDTF">2020-03-16T11:03:43Z</dcterms:created>
  <dcterms:modified xsi:type="dcterms:W3CDTF">2023-08-11T11:13:26Z</dcterms:modified>
</cp:coreProperties>
</file>