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9" r:id="rId2"/>
    <p:sldId id="268" r:id="rId3"/>
    <p:sldId id="260" r:id="rId4"/>
    <p:sldId id="264" r:id="rId5"/>
    <p:sldId id="269" r:id="rId6"/>
    <p:sldId id="270" r:id="rId7"/>
    <p:sldId id="273" r:id="rId8"/>
    <p:sldId id="271" r:id="rId9"/>
    <p:sldId id="275" r:id="rId10"/>
    <p:sldId id="272" r:id="rId11"/>
    <p:sldId id="265" r:id="rId12"/>
    <p:sldId id="274" r:id="rId13"/>
    <p:sldId id="256" r:id="rId14"/>
    <p:sldId id="257" r:id="rId15"/>
    <p:sldId id="258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B6744-1A38-40A3-80D8-870F2E2AC3C5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C929-0FAB-4058-85FE-AB80B850EE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92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808C-D470-479D-97DF-E3C8681C10ED}" type="slidenum">
              <a:rPr lang="en-GB"/>
              <a:pPr/>
              <a:t>5</a:t>
            </a:fld>
            <a:endParaRPr lang="en-GB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4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6BBF7-6FFF-440E-B629-AAC6A6235005}" type="slidenum">
              <a:rPr lang="en-GB"/>
              <a:pPr/>
              <a:t>7</a:t>
            </a:fld>
            <a:endParaRPr lang="en-GB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4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6024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3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0455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6903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76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6490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5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17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7117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040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479378-A64B-4159-8247-41C863E93F04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5224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ECC4ECB0-B82A-49F7-95F2-FA6DE191F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948268" cy="1600200"/>
          </a:xfrm>
        </p:spPr>
        <p:txBody>
          <a:bodyPr/>
          <a:lstStyle/>
          <a:p>
            <a:pPr marL="688975" indent="-688975"/>
            <a:r>
              <a:rPr lang="en-US" dirty="0"/>
              <a:t>LO: To sketch the graph of a function from the main properties of the function.</a:t>
            </a:r>
          </a:p>
          <a:p>
            <a:pPr marL="688975" indent="-688975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2B6E5-E397-4080-81A2-6339961F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Graphical behaviour of functions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631497B-35F9-494D-B9EB-3752BAD5962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C6E32A9-7838-437B-A002-5E3BD58B2E5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E0F2B7-B42D-4D53-AA4B-8DF8BC54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57CC-6492-4042-B060-7DF4987C838C}" type="datetime4">
              <a:rPr lang="en-GB" smtClean="0"/>
              <a:t>05 August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3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654"/>
          <p:cNvGrpSpPr>
            <a:grpSpLocks/>
          </p:cNvGrpSpPr>
          <p:nvPr/>
        </p:nvGrpSpPr>
        <p:grpSpPr bwMode="auto">
          <a:xfrm>
            <a:off x="3659698" y="1989980"/>
            <a:ext cx="5291138" cy="3860800"/>
            <a:chOff x="1210" y="858"/>
            <a:chExt cx="3333" cy="2432"/>
          </a:xfrm>
        </p:grpSpPr>
        <p:sp>
          <p:nvSpPr>
            <p:cNvPr id="86" name="Text Box 645"/>
            <p:cNvSpPr txBox="1">
              <a:spLocks noChangeArrowheads="1"/>
            </p:cNvSpPr>
            <p:nvPr/>
          </p:nvSpPr>
          <p:spPr bwMode="auto">
            <a:xfrm>
              <a:off x="2614" y="2307"/>
              <a:ext cx="25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88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-15</a:t>
              </a:r>
            </a:p>
          </p:txBody>
        </p:sp>
        <p:grpSp>
          <p:nvGrpSpPr>
            <p:cNvPr id="50" name="Group 606"/>
            <p:cNvGrpSpPr>
              <a:grpSpLocks/>
            </p:cNvGrpSpPr>
            <p:nvPr/>
          </p:nvGrpSpPr>
          <p:grpSpPr bwMode="auto">
            <a:xfrm>
              <a:off x="1244" y="928"/>
              <a:ext cx="3140" cy="2362"/>
              <a:chOff x="1244" y="928"/>
              <a:chExt cx="3140" cy="2362"/>
            </a:xfrm>
          </p:grpSpPr>
          <p:sp>
            <p:nvSpPr>
              <p:cNvPr id="96" name="Line 604"/>
              <p:cNvSpPr>
                <a:spLocks noChangeShapeType="1"/>
              </p:cNvSpPr>
              <p:nvPr/>
            </p:nvSpPr>
            <p:spPr bwMode="auto">
              <a:xfrm>
                <a:off x="2820" y="928"/>
                <a:ext cx="0" cy="2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5" name="Group 602"/>
              <p:cNvGrpSpPr>
                <a:grpSpLocks/>
              </p:cNvGrpSpPr>
              <p:nvPr/>
            </p:nvGrpSpPr>
            <p:grpSpPr bwMode="auto">
              <a:xfrm>
                <a:off x="1244" y="930"/>
                <a:ext cx="3140" cy="2355"/>
                <a:chOff x="773" y="1715"/>
                <a:chExt cx="3140" cy="2355"/>
              </a:xfrm>
            </p:grpSpPr>
            <p:sp>
              <p:nvSpPr>
                <p:cNvPr id="3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3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9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0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1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2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3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4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6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9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0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1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2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3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4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7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8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9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0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1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2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3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4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5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7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8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9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1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2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3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4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5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6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7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8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1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2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3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4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5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6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7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8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9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1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2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3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4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5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6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7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7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4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6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8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0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2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4" name="Text Box 623"/>
            <p:cNvSpPr txBox="1">
              <a:spLocks noChangeArrowheads="1"/>
            </p:cNvSpPr>
            <p:nvPr/>
          </p:nvSpPr>
          <p:spPr bwMode="auto">
            <a:xfrm>
              <a:off x="1468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66" name="Text Box 625"/>
            <p:cNvSpPr txBox="1">
              <a:spLocks noChangeArrowheads="1"/>
            </p:cNvSpPr>
            <p:nvPr/>
          </p:nvSpPr>
          <p:spPr bwMode="auto">
            <a:xfrm>
              <a:off x="178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8" name="Text Box 627"/>
            <p:cNvSpPr txBox="1">
              <a:spLocks noChangeArrowheads="1"/>
            </p:cNvSpPr>
            <p:nvPr/>
          </p:nvSpPr>
          <p:spPr bwMode="auto">
            <a:xfrm>
              <a:off x="2092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70" name="Text Box 629"/>
            <p:cNvSpPr txBox="1">
              <a:spLocks noChangeArrowheads="1"/>
            </p:cNvSpPr>
            <p:nvPr/>
          </p:nvSpPr>
          <p:spPr bwMode="auto">
            <a:xfrm>
              <a:off x="2412" y="1703"/>
              <a:ext cx="23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2" name="Text Box 631"/>
            <p:cNvSpPr txBox="1">
              <a:spLocks noChangeArrowheads="1"/>
            </p:cNvSpPr>
            <p:nvPr/>
          </p:nvSpPr>
          <p:spPr bwMode="auto">
            <a:xfrm>
              <a:off x="1210" y="1714"/>
              <a:ext cx="1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3" name="Text Box 632"/>
            <p:cNvSpPr txBox="1">
              <a:spLocks noChangeArrowheads="1"/>
            </p:cNvSpPr>
            <p:nvPr/>
          </p:nvSpPr>
          <p:spPr bwMode="auto">
            <a:xfrm>
              <a:off x="4339" y="167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4" name="Text Box 633"/>
            <p:cNvSpPr txBox="1">
              <a:spLocks noChangeArrowheads="1"/>
            </p:cNvSpPr>
            <p:nvPr/>
          </p:nvSpPr>
          <p:spPr bwMode="auto">
            <a:xfrm>
              <a:off x="2807" y="858"/>
              <a:ext cx="17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75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9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1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1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0" name="Text Box 649"/>
            <p:cNvSpPr txBox="1">
              <a:spLocks noChangeArrowheads="1"/>
            </p:cNvSpPr>
            <p:nvPr/>
          </p:nvSpPr>
          <p:spPr bwMode="auto">
            <a:xfrm>
              <a:off x="2634" y="2931"/>
              <a:ext cx="26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5819" y="1765757"/>
            <a:ext cx="142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Increasing: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514" y="2194063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411574" y="1717992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and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379" y="260219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maximum: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276" y="35456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245" y="300398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minimum: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842" y="42201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66" y="4894387"/>
            <a:ext cx="186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Inflection point: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184" y="552497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x-intercepts: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21" y="6197472"/>
            <a:ext cx="136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y-intercept: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663"/>
          <p:cNvGrpSpPr>
            <a:grpSpLocks/>
          </p:cNvGrpSpPr>
          <p:nvPr/>
        </p:nvGrpSpPr>
        <p:grpSpPr bwMode="auto">
          <a:xfrm>
            <a:off x="7127218" y="5275203"/>
            <a:ext cx="139700" cy="149225"/>
            <a:chOff x="704" y="2464"/>
            <a:chExt cx="88" cy="94"/>
          </a:xfrm>
        </p:grpSpPr>
        <p:sp>
          <p:nvSpPr>
            <p:cNvPr id="46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5" name="Rectangle 504"/>
          <p:cNvSpPr/>
          <p:nvPr/>
        </p:nvSpPr>
        <p:spPr>
          <a:xfrm>
            <a:off x="6583246" y="3811455"/>
            <a:ext cx="1556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Point of inflection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506" name="Rectangle 505"/>
          <p:cNvSpPr/>
          <p:nvPr/>
        </p:nvSpPr>
        <p:spPr>
          <a:xfrm>
            <a:off x="7250586" y="5379003"/>
            <a:ext cx="1594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minimum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4391509" y="2326752"/>
            <a:ext cx="1636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maximum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5640599" y="258767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" name="Line 605"/>
          <p:cNvSpPr>
            <a:spLocks noChangeShapeType="1"/>
          </p:cNvSpPr>
          <p:nvPr/>
        </p:nvSpPr>
        <p:spPr bwMode="auto">
          <a:xfrm>
            <a:off x="3697195" y="6112980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" name="Line 605"/>
          <p:cNvSpPr>
            <a:spLocks noChangeShapeType="1"/>
          </p:cNvSpPr>
          <p:nvPr/>
        </p:nvSpPr>
        <p:spPr bwMode="auto">
          <a:xfrm>
            <a:off x="3713673" y="6413298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16" name="Straight Connector 515"/>
          <p:cNvCxnSpPr/>
          <p:nvPr/>
        </p:nvCxnSpPr>
        <p:spPr>
          <a:xfrm>
            <a:off x="7232896" y="589489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Oval 516"/>
          <p:cNvSpPr/>
          <p:nvPr/>
        </p:nvSpPr>
        <p:spPr>
          <a:xfrm>
            <a:off x="7186975" y="604704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5724479" y="589043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Oval 518"/>
          <p:cNvSpPr/>
          <p:nvPr/>
        </p:nvSpPr>
        <p:spPr>
          <a:xfrm>
            <a:off x="5670787" y="60471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0" name="Straight Connector 519"/>
          <p:cNvCxnSpPr/>
          <p:nvPr/>
        </p:nvCxnSpPr>
        <p:spPr>
          <a:xfrm>
            <a:off x="6521845" y="618068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Oval 520"/>
          <p:cNvSpPr/>
          <p:nvPr/>
        </p:nvSpPr>
        <p:spPr>
          <a:xfrm>
            <a:off x="6475924" y="634627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Rectangle 521"/>
          <p:cNvSpPr/>
          <p:nvPr/>
        </p:nvSpPr>
        <p:spPr>
          <a:xfrm>
            <a:off x="6643424" y="6105727"/>
            <a:ext cx="1556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3" name="Rectangle 522"/>
          <p:cNvSpPr/>
          <p:nvPr/>
        </p:nvSpPr>
        <p:spPr>
          <a:xfrm>
            <a:off x="4534430" y="6078345"/>
            <a:ext cx="1758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4" name="Rectangle 523"/>
          <p:cNvSpPr/>
          <p:nvPr/>
        </p:nvSpPr>
        <p:spPr>
          <a:xfrm>
            <a:off x="4294675" y="5775275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37788" y="5789188"/>
            <a:ext cx="1386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</a:t>
            </a:r>
          </a:p>
        </p:txBody>
      </p:sp>
      <p:sp>
        <p:nvSpPr>
          <p:cNvPr id="526" name="Rectangle 525"/>
          <p:cNvSpPr/>
          <p:nvPr/>
        </p:nvSpPr>
        <p:spPr>
          <a:xfrm>
            <a:off x="7338030" y="5769256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55" name="Group 666"/>
          <p:cNvGrpSpPr>
            <a:grpSpLocks/>
          </p:cNvGrpSpPr>
          <p:nvPr/>
        </p:nvGrpSpPr>
        <p:grpSpPr bwMode="auto">
          <a:xfrm>
            <a:off x="6385435" y="3903968"/>
            <a:ext cx="139700" cy="149225"/>
            <a:chOff x="704" y="2464"/>
            <a:chExt cx="88" cy="94"/>
          </a:xfrm>
        </p:grpSpPr>
        <p:sp>
          <p:nvSpPr>
            <p:cNvPr id="856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7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58" name="Text Box 12"/>
          <p:cNvSpPr txBox="1">
            <a:spLocks noChangeArrowheads="1"/>
          </p:cNvSpPr>
          <p:nvPr/>
        </p:nvSpPr>
        <p:spPr bwMode="auto">
          <a:xfrm>
            <a:off x="1607703" y="2139709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1, 2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59" name="Text Box 12"/>
          <p:cNvSpPr txBox="1">
            <a:spLocks noChangeArrowheads="1"/>
          </p:cNvSpPr>
          <p:nvPr/>
        </p:nvSpPr>
        <p:spPr bwMode="auto">
          <a:xfrm>
            <a:off x="2271092" y="2532164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1, 7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60" name="Text Box 12"/>
          <p:cNvSpPr txBox="1">
            <a:spLocks noChangeArrowheads="1"/>
          </p:cNvSpPr>
          <p:nvPr/>
        </p:nvSpPr>
        <p:spPr bwMode="auto">
          <a:xfrm>
            <a:off x="2285585" y="295141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2, -20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1" name="Text Box 5"/>
              <p:cNvSpPr txBox="1">
                <a:spLocks noChangeArrowheads="1"/>
              </p:cNvSpPr>
              <p:nvPr/>
            </p:nvSpPr>
            <p:spPr bwMode="auto">
              <a:xfrm>
                <a:off x="1482038" y="3333866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∞,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2038" y="3333866"/>
                <a:ext cx="1961760" cy="7838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5" name="Text Box 5"/>
              <p:cNvSpPr txBox="1">
                <a:spLocks noChangeArrowheads="1"/>
              </p:cNvSpPr>
              <p:nvPr/>
            </p:nvSpPr>
            <p:spPr bwMode="auto">
              <a:xfrm>
                <a:off x="1485731" y="4037748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 </m:t>
                          </m:r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5731" y="4037748"/>
                <a:ext cx="1961760" cy="7838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6" name="Text Box 5"/>
              <p:cNvSpPr txBox="1">
                <a:spLocks noChangeArrowheads="1"/>
              </p:cNvSpPr>
              <p:nvPr/>
            </p:nvSpPr>
            <p:spPr bwMode="auto">
              <a:xfrm>
                <a:off x="1501354" y="4748735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1354" y="4748735"/>
                <a:ext cx="1961760" cy="783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8" name="Text Box 5">
            <a:extLst>
              <a:ext uri="{FF2B5EF4-FFF2-40B4-BE49-F238E27FC236}">
                <a16:creationId xmlns:a16="http://schemas.microsoft.com/office/drawing/2014/main" id="{754AC872-E5F6-4C20-B903-D25F0DA6E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21" y="649862"/>
            <a:ext cx="8580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first and second derivatives, intercepts, asymptotes to sketch the graph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BF4CE35B-818E-4C5C-B9D1-D3220A57A4A2}"/>
              </a:ext>
            </a:extLst>
          </p:cNvPr>
          <p:cNvSpPr/>
          <p:nvPr/>
        </p:nvSpPr>
        <p:spPr>
          <a:xfrm>
            <a:off x="389184" y="12504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Sketching a graph</a:t>
            </a:r>
            <a:endParaRPr lang="en-GB" sz="3200" dirty="0"/>
          </a:p>
        </p:txBody>
      </p:sp>
      <p:sp>
        <p:nvSpPr>
          <p:cNvPr id="440" name="Text Box 5">
            <a:extLst>
              <a:ext uri="{FF2B5EF4-FFF2-40B4-BE49-F238E27FC236}">
                <a16:creationId xmlns:a16="http://schemas.microsoft.com/office/drawing/2014/main" id="{CC27DE92-B7D2-409F-B87A-BF410486E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" y="1434807"/>
            <a:ext cx="8580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In order to sketch the graph we need this information: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1" name="Rectangle: Rounded Corners 440">
            <a:extLst>
              <a:ext uri="{FF2B5EF4-FFF2-40B4-BE49-F238E27FC236}">
                <a16:creationId xmlns:a16="http://schemas.microsoft.com/office/drawing/2014/main" id="{E95ADE24-CB5C-4A1B-9218-6C479A5883CD}"/>
              </a:ext>
            </a:extLst>
          </p:cNvPr>
          <p:cNvSpPr/>
          <p:nvPr/>
        </p:nvSpPr>
        <p:spPr>
          <a:xfrm>
            <a:off x="361638" y="5540950"/>
            <a:ext cx="1503947" cy="102584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>
            <a:hlinkClick r:id="rId5"/>
            <a:extLst>
              <a:ext uri="{FF2B5EF4-FFF2-40B4-BE49-F238E27FC236}">
                <a16:creationId xmlns:a16="http://schemas.microsoft.com/office/drawing/2014/main" id="{898F3127-3E7E-4657-920A-046630B1DB04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3" name="Rectangle 442">
            <a:hlinkClick r:id="rId5"/>
            <a:extLst>
              <a:ext uri="{FF2B5EF4-FFF2-40B4-BE49-F238E27FC236}">
                <a16:creationId xmlns:a16="http://schemas.microsoft.com/office/drawing/2014/main" id="{A0C4E9CE-619D-4783-B54C-434437ECB36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" grpId="0"/>
      <p:bldP spid="515" grpId="0" animBg="1"/>
      <p:bldP spid="521" grpId="0" animBg="1"/>
      <p:bldP spid="522" grpId="0"/>
      <p:bldP spid="523" grpId="0"/>
      <p:bldP spid="861" grpId="0"/>
      <p:bldP spid="865" grpId="0"/>
      <p:bldP spid="866" grpId="0"/>
      <p:bldP spid="4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4399" y="916280"/>
            <a:ext cx="74765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dirty="0"/>
              <a:t>Find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-intercept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-intercepts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33781" y="1763058"/>
            <a:ext cx="71999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itchFamily="18" charset="0"/>
              </a:rPr>
              <a:t> </a:t>
            </a:r>
            <a:r>
              <a:rPr lang="en-US" dirty="0"/>
              <a:t>To find the 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/>
              <a:t>-intercepts equate to 0 and solve for </a:t>
            </a:r>
            <a:r>
              <a:rPr lang="en-US" i="1" dirty="0">
                <a:latin typeface="Times New Roman" pitchFamily="18" charset="0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721" y="363451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370721" y="3641255"/>
            <a:ext cx="3788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orbel" panose="020B0503020204020204" pitchFamily="34" charset="0"/>
              </a:rPr>
              <a:t>Using the quadratic formula to find </a:t>
            </a:r>
            <a:r>
              <a:rPr lang="en-US" sz="1800" i="1" dirty="0">
                <a:solidFill>
                  <a:srgbClr val="FF66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endParaRPr lang="en-GB" sz="1800" i="1" dirty="0">
              <a:solidFill>
                <a:srgbClr val="FF6600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3475" y="2643237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rbel" panose="020B0503020204020204" pitchFamily="34" charset="0"/>
              </a:rPr>
              <a:t>Factorising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873617" y="2218323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73617" y="2676789"/>
            <a:ext cx="2648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829311" y="313845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59382" y="3110956"/>
            <a:ext cx="2512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4227" y="3128855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4159382" y="4508309"/>
            <a:ext cx="3938588" cy="882651"/>
            <a:chOff x="1748" y="1992"/>
            <a:chExt cx="2481" cy="556"/>
          </a:xfrm>
        </p:grpSpPr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748" y="2125"/>
              <a:ext cx="3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GB" sz="2400" i="1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x</a:t>
              </a:r>
              <a:r>
                <a:rPr lang="en-GB" sz="2400" dirty="0">
                  <a:solidFill>
                    <a:schemeClr val="tx2"/>
                  </a:solidFill>
                </a:rPr>
                <a:t> =</a:t>
              </a:r>
            </a:p>
          </p:txBody>
        </p:sp>
        <p:grpSp>
          <p:nvGrpSpPr>
            <p:cNvPr id="21" name="Group 43"/>
            <p:cNvGrpSpPr>
              <a:grpSpLocks/>
            </p:cNvGrpSpPr>
            <p:nvPr/>
          </p:nvGrpSpPr>
          <p:grpSpPr bwMode="auto">
            <a:xfrm>
              <a:off x="2143" y="1992"/>
              <a:ext cx="2086" cy="556"/>
              <a:chOff x="2143" y="1992"/>
              <a:chExt cx="2086" cy="556"/>
            </a:xfrm>
          </p:grpSpPr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2143" y="2269"/>
                <a:ext cx="1939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2839" y="2257"/>
                <a:ext cx="56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GB" sz="2400" dirty="0">
                    <a:solidFill>
                      <a:schemeClr val="tx2"/>
                    </a:solidFill>
                  </a:rPr>
                  <a:t>2 ×</a:t>
                </a:r>
                <a:r>
                  <a:rPr lang="en-GB" sz="2400" dirty="0"/>
                  <a:t> </a:t>
                </a:r>
                <a:r>
                  <a:rPr lang="en-US" sz="2400" dirty="0">
                    <a:solidFill>
                      <a:srgbClr val="FF6600"/>
                    </a:solidFill>
                  </a:rPr>
                  <a:t>2</a:t>
                </a:r>
                <a:endParaRPr lang="en-GB" sz="2400" dirty="0">
                  <a:solidFill>
                    <a:srgbClr val="FF6600"/>
                  </a:solidFill>
                </a:endParaRPr>
              </a:p>
            </p:txBody>
          </p:sp>
          <p:grpSp>
            <p:nvGrpSpPr>
              <p:cNvPr id="24" name="Group 42"/>
              <p:cNvGrpSpPr>
                <a:grpSpLocks/>
              </p:cNvGrpSpPr>
              <p:nvPr/>
            </p:nvGrpSpPr>
            <p:grpSpPr bwMode="auto">
              <a:xfrm>
                <a:off x="2152" y="1992"/>
                <a:ext cx="2077" cy="271"/>
                <a:chOff x="2166" y="1992"/>
                <a:chExt cx="2077" cy="271"/>
              </a:xfrm>
            </p:grpSpPr>
            <p:sp>
              <p:nvSpPr>
                <p:cNvPr id="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166" y="1992"/>
                  <a:ext cx="2077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sz="2200" dirty="0">
                      <a:solidFill>
                        <a:srgbClr val="0066FF"/>
                      </a:solidFill>
                    </a:rPr>
                    <a:t>3</a:t>
                  </a:r>
                  <a:r>
                    <a:rPr lang="en-GB" sz="2200" dirty="0"/>
                    <a:t> </a:t>
                  </a:r>
                  <a:r>
                    <a:rPr lang="en-US" sz="2200" dirty="0">
                      <a:solidFill>
                        <a:schemeClr val="tx2"/>
                      </a:solidFill>
                      <a:sym typeface="Symbol" panose="05050102010706020507" pitchFamily="18" charset="2"/>
                    </a:rPr>
                    <a:t>±</a:t>
                  </a:r>
                  <a:r>
                    <a:rPr lang="en-GB" sz="2200" dirty="0">
                      <a:solidFill>
                        <a:schemeClr val="tx2"/>
                      </a:solidFill>
                      <a:sym typeface="Symbol" panose="05050102010706020507" pitchFamily="18" charset="2"/>
                    </a:rPr>
                    <a:t> </a:t>
                  </a:r>
                  <a:r>
                    <a:rPr lang="en-US" sz="2200" dirty="0">
                      <a:solidFill>
                        <a:srgbClr val="0066FF"/>
                      </a:solidFill>
                      <a:sym typeface="Symbol" panose="05050102010706020507" pitchFamily="18" charset="2"/>
                    </a:rPr>
                    <a:t>(-3)</a:t>
                  </a:r>
                  <a:r>
                    <a:rPr lang="en-GB" sz="2200" baseline="30000" dirty="0">
                      <a:solidFill>
                        <a:schemeClr val="tx2"/>
                      </a:solidFill>
                      <a:sym typeface="Symbol" panose="05050102010706020507" pitchFamily="18" charset="2"/>
                    </a:rPr>
                    <a:t>2</a:t>
                  </a:r>
                  <a:r>
                    <a:rPr lang="en-GB" sz="2200" dirty="0">
                      <a:solidFill>
                        <a:schemeClr val="tx2"/>
                      </a:solidFill>
                      <a:sym typeface="Symbol" panose="05050102010706020507" pitchFamily="18" charset="2"/>
                    </a:rPr>
                    <a:t> – (4 × </a:t>
                  </a:r>
                  <a:r>
                    <a:rPr lang="en-US" sz="2200" dirty="0">
                      <a:solidFill>
                        <a:srgbClr val="FF6600"/>
                      </a:solidFill>
                      <a:sym typeface="Symbol" panose="05050102010706020507" pitchFamily="18" charset="2"/>
                    </a:rPr>
                    <a:t>2</a:t>
                  </a:r>
                  <a:r>
                    <a:rPr lang="en-GB" sz="2200" dirty="0">
                      <a:solidFill>
                        <a:srgbClr val="FF6600"/>
                      </a:solidFill>
                      <a:sym typeface="Symbol" panose="05050102010706020507" pitchFamily="18" charset="2"/>
                    </a:rPr>
                    <a:t> </a:t>
                  </a:r>
                  <a:r>
                    <a:rPr lang="en-GB" sz="2200" dirty="0">
                      <a:solidFill>
                        <a:schemeClr val="tx2"/>
                      </a:solidFill>
                      <a:sym typeface="Symbol" panose="05050102010706020507" pitchFamily="18" charset="2"/>
                    </a:rPr>
                    <a:t>×</a:t>
                  </a:r>
                  <a:r>
                    <a:rPr lang="en-GB" sz="2200" dirty="0">
                      <a:solidFill>
                        <a:srgbClr val="FF6600"/>
                      </a:solidFill>
                      <a:sym typeface="Symbol" panose="05050102010706020507" pitchFamily="18" charset="2"/>
                    </a:rPr>
                    <a:t> </a:t>
                  </a:r>
                  <a:r>
                    <a:rPr lang="en-US" sz="2200" dirty="0">
                      <a:solidFill>
                        <a:srgbClr val="009900"/>
                      </a:solidFill>
                      <a:sym typeface="Symbol" panose="05050102010706020507" pitchFamily="18" charset="2"/>
                    </a:rPr>
                    <a:t>-12</a:t>
                  </a:r>
                  <a:r>
                    <a:rPr lang="en-GB" sz="2200" dirty="0">
                      <a:sym typeface="Symbol" panose="05050102010706020507" pitchFamily="18" charset="2"/>
                    </a:rPr>
                    <a:t>)</a:t>
                  </a:r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613" y="2019"/>
                  <a:ext cx="1499" cy="2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aphicFrame>
        <p:nvGraphicFramePr>
          <p:cNvPr id="2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24165"/>
              </p:ext>
            </p:extLst>
          </p:nvPr>
        </p:nvGraphicFramePr>
        <p:xfrm>
          <a:off x="4259062" y="3600119"/>
          <a:ext cx="2425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680" imgH="838080" progId="Equation.DSMT4">
                  <p:embed/>
                </p:oleObj>
              </mc:Choice>
              <mc:Fallback>
                <p:oleObj name="Equation" r:id="rId2" imgW="2425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062" y="3600119"/>
                        <a:ext cx="2425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3292592" y="5374282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2"/>
                </a:solidFill>
              </a:rPr>
              <a:t> = -1.81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186880" y="5390960"/>
            <a:ext cx="1250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4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chemeClr val="tx2"/>
                </a:solidFill>
              </a:rPr>
              <a:t> = 3.31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8610" y="6012814"/>
            <a:ext cx="1580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/>
              <a:t>-intercept</a:t>
            </a:r>
            <a:endParaRPr lang="en-GB" sz="2400" dirty="0"/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7909492" y="6012814"/>
            <a:ext cx="94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0, 0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163254" y="6012817"/>
            <a:ext cx="94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0, 0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2997021" y="6012815"/>
            <a:ext cx="1422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-1.81, 0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4345677" y="6012815"/>
            <a:ext cx="1353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3.31, 0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7351" y="6026226"/>
            <a:ext cx="1705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-intercepts</a:t>
            </a:r>
            <a:endParaRPr lang="en-GB" sz="2400" dirty="0"/>
          </a:p>
        </p:txBody>
      </p:sp>
      <p:sp>
        <p:nvSpPr>
          <p:cNvPr id="36" name="Rectangle 35"/>
          <p:cNvSpPr/>
          <p:nvPr/>
        </p:nvSpPr>
        <p:spPr>
          <a:xfrm>
            <a:off x="5597968" y="6012814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9CDD2B92-C0CF-4F58-90F8-BE3ED1A15661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03FF7690-FAAA-4A21-949E-C03C49EE308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3" grpId="0"/>
      <p:bldP spid="15" grpId="0"/>
      <p:bldP spid="17" grpId="0"/>
      <p:bldP spid="18" grpId="0"/>
      <p:bldP spid="6" grpId="0"/>
      <p:bldP spid="29" grpId="0"/>
      <p:bldP spid="30" grpId="0"/>
      <p:bldP spid="7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654"/>
          <p:cNvGrpSpPr>
            <a:grpSpLocks/>
          </p:cNvGrpSpPr>
          <p:nvPr/>
        </p:nvGrpSpPr>
        <p:grpSpPr bwMode="auto">
          <a:xfrm>
            <a:off x="3659698" y="1989980"/>
            <a:ext cx="5291138" cy="3860800"/>
            <a:chOff x="1210" y="858"/>
            <a:chExt cx="3333" cy="2432"/>
          </a:xfrm>
        </p:grpSpPr>
        <p:sp>
          <p:nvSpPr>
            <p:cNvPr id="86" name="Text Box 645"/>
            <p:cNvSpPr txBox="1">
              <a:spLocks noChangeArrowheads="1"/>
            </p:cNvSpPr>
            <p:nvPr/>
          </p:nvSpPr>
          <p:spPr bwMode="auto">
            <a:xfrm>
              <a:off x="2614" y="2307"/>
              <a:ext cx="25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88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-15</a:t>
              </a:r>
            </a:p>
          </p:txBody>
        </p:sp>
        <p:grpSp>
          <p:nvGrpSpPr>
            <p:cNvPr id="50" name="Group 606"/>
            <p:cNvGrpSpPr>
              <a:grpSpLocks/>
            </p:cNvGrpSpPr>
            <p:nvPr/>
          </p:nvGrpSpPr>
          <p:grpSpPr bwMode="auto">
            <a:xfrm>
              <a:off x="1244" y="928"/>
              <a:ext cx="3140" cy="2362"/>
              <a:chOff x="1244" y="928"/>
              <a:chExt cx="3140" cy="2362"/>
            </a:xfrm>
          </p:grpSpPr>
          <p:sp>
            <p:nvSpPr>
              <p:cNvPr id="96" name="Line 604"/>
              <p:cNvSpPr>
                <a:spLocks noChangeShapeType="1"/>
              </p:cNvSpPr>
              <p:nvPr/>
            </p:nvSpPr>
            <p:spPr bwMode="auto">
              <a:xfrm>
                <a:off x="2820" y="928"/>
                <a:ext cx="0" cy="2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5" name="Group 602"/>
              <p:cNvGrpSpPr>
                <a:grpSpLocks/>
              </p:cNvGrpSpPr>
              <p:nvPr/>
            </p:nvGrpSpPr>
            <p:grpSpPr bwMode="auto">
              <a:xfrm>
                <a:off x="1244" y="930"/>
                <a:ext cx="3140" cy="2355"/>
                <a:chOff x="773" y="1715"/>
                <a:chExt cx="3140" cy="2355"/>
              </a:xfrm>
            </p:grpSpPr>
            <p:sp>
              <p:nvSpPr>
                <p:cNvPr id="3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3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9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0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1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2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3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4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6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9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0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1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2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3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4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7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8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9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0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1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2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3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4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5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7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8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9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1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2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3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4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5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6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7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8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1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2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3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4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5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6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7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8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9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1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2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3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4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5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6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7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7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4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6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8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0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2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4" name="Text Box 623"/>
            <p:cNvSpPr txBox="1">
              <a:spLocks noChangeArrowheads="1"/>
            </p:cNvSpPr>
            <p:nvPr/>
          </p:nvSpPr>
          <p:spPr bwMode="auto">
            <a:xfrm>
              <a:off x="1468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66" name="Text Box 625"/>
            <p:cNvSpPr txBox="1">
              <a:spLocks noChangeArrowheads="1"/>
            </p:cNvSpPr>
            <p:nvPr/>
          </p:nvSpPr>
          <p:spPr bwMode="auto">
            <a:xfrm>
              <a:off x="178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8" name="Text Box 627"/>
            <p:cNvSpPr txBox="1">
              <a:spLocks noChangeArrowheads="1"/>
            </p:cNvSpPr>
            <p:nvPr/>
          </p:nvSpPr>
          <p:spPr bwMode="auto">
            <a:xfrm>
              <a:off x="2092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70" name="Text Box 629"/>
            <p:cNvSpPr txBox="1">
              <a:spLocks noChangeArrowheads="1"/>
            </p:cNvSpPr>
            <p:nvPr/>
          </p:nvSpPr>
          <p:spPr bwMode="auto">
            <a:xfrm>
              <a:off x="2412" y="1703"/>
              <a:ext cx="23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2" name="Text Box 631"/>
            <p:cNvSpPr txBox="1">
              <a:spLocks noChangeArrowheads="1"/>
            </p:cNvSpPr>
            <p:nvPr/>
          </p:nvSpPr>
          <p:spPr bwMode="auto">
            <a:xfrm>
              <a:off x="1210" y="1714"/>
              <a:ext cx="1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3" name="Text Box 632"/>
            <p:cNvSpPr txBox="1">
              <a:spLocks noChangeArrowheads="1"/>
            </p:cNvSpPr>
            <p:nvPr/>
          </p:nvSpPr>
          <p:spPr bwMode="auto">
            <a:xfrm>
              <a:off x="4339" y="167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4" name="Text Box 633"/>
            <p:cNvSpPr txBox="1">
              <a:spLocks noChangeArrowheads="1"/>
            </p:cNvSpPr>
            <p:nvPr/>
          </p:nvSpPr>
          <p:spPr bwMode="auto">
            <a:xfrm>
              <a:off x="2807" y="858"/>
              <a:ext cx="17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75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9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1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1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0" name="Text Box 649"/>
            <p:cNvSpPr txBox="1">
              <a:spLocks noChangeArrowheads="1"/>
            </p:cNvSpPr>
            <p:nvPr/>
          </p:nvSpPr>
          <p:spPr bwMode="auto">
            <a:xfrm>
              <a:off x="2634" y="2931"/>
              <a:ext cx="26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5819" y="1765757"/>
            <a:ext cx="142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Increasing: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514" y="2194063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411574" y="1717992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and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379" y="260219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maximum: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276" y="35456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245" y="300398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minimum: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842" y="42201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66" y="4894387"/>
            <a:ext cx="186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Inflection point: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184" y="552497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x-intercepts: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21" y="6197472"/>
            <a:ext cx="136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y-intercept: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663"/>
          <p:cNvGrpSpPr>
            <a:grpSpLocks/>
          </p:cNvGrpSpPr>
          <p:nvPr/>
        </p:nvGrpSpPr>
        <p:grpSpPr bwMode="auto">
          <a:xfrm>
            <a:off x="7127218" y="5275203"/>
            <a:ext cx="139700" cy="149225"/>
            <a:chOff x="704" y="2464"/>
            <a:chExt cx="88" cy="94"/>
          </a:xfrm>
        </p:grpSpPr>
        <p:sp>
          <p:nvSpPr>
            <p:cNvPr id="46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99" name="Group 666"/>
          <p:cNvGrpSpPr>
            <a:grpSpLocks/>
          </p:cNvGrpSpPr>
          <p:nvPr/>
        </p:nvGrpSpPr>
        <p:grpSpPr bwMode="auto">
          <a:xfrm>
            <a:off x="5270716" y="3265573"/>
            <a:ext cx="139700" cy="149225"/>
            <a:chOff x="704" y="2464"/>
            <a:chExt cx="88" cy="94"/>
          </a:xfrm>
        </p:grpSpPr>
        <p:sp>
          <p:nvSpPr>
            <p:cNvPr id="500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1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02" name="Group 666"/>
          <p:cNvGrpSpPr>
            <a:grpSpLocks/>
          </p:cNvGrpSpPr>
          <p:nvPr/>
        </p:nvGrpSpPr>
        <p:grpSpPr bwMode="auto">
          <a:xfrm>
            <a:off x="7793926" y="3268268"/>
            <a:ext cx="139700" cy="149225"/>
            <a:chOff x="704" y="2464"/>
            <a:chExt cx="88" cy="94"/>
          </a:xfrm>
        </p:grpSpPr>
        <p:sp>
          <p:nvSpPr>
            <p:cNvPr id="503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4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5" name="Rectangle 504"/>
          <p:cNvSpPr/>
          <p:nvPr/>
        </p:nvSpPr>
        <p:spPr>
          <a:xfrm>
            <a:off x="6583246" y="3811455"/>
            <a:ext cx="1556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Point of inflection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506" name="Rectangle 505"/>
          <p:cNvSpPr/>
          <p:nvPr/>
        </p:nvSpPr>
        <p:spPr>
          <a:xfrm>
            <a:off x="7250586" y="5379003"/>
            <a:ext cx="1594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minimum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4391509" y="2326752"/>
            <a:ext cx="1636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maximum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5640599" y="258767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" name="Line 605"/>
          <p:cNvSpPr>
            <a:spLocks noChangeShapeType="1"/>
          </p:cNvSpPr>
          <p:nvPr/>
        </p:nvSpPr>
        <p:spPr bwMode="auto">
          <a:xfrm>
            <a:off x="3697195" y="6112980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" name="Line 605"/>
          <p:cNvSpPr>
            <a:spLocks noChangeShapeType="1"/>
          </p:cNvSpPr>
          <p:nvPr/>
        </p:nvSpPr>
        <p:spPr bwMode="auto">
          <a:xfrm>
            <a:off x="3713673" y="6413298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16" name="Straight Connector 515"/>
          <p:cNvCxnSpPr/>
          <p:nvPr/>
        </p:nvCxnSpPr>
        <p:spPr>
          <a:xfrm>
            <a:off x="7232896" y="589489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Oval 516"/>
          <p:cNvSpPr/>
          <p:nvPr/>
        </p:nvSpPr>
        <p:spPr>
          <a:xfrm>
            <a:off x="7186975" y="604704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5724479" y="589043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Oval 518"/>
          <p:cNvSpPr/>
          <p:nvPr/>
        </p:nvSpPr>
        <p:spPr>
          <a:xfrm>
            <a:off x="5670787" y="60471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0" name="Straight Connector 519"/>
          <p:cNvCxnSpPr/>
          <p:nvPr/>
        </p:nvCxnSpPr>
        <p:spPr>
          <a:xfrm>
            <a:off x="6521845" y="618068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Oval 520"/>
          <p:cNvSpPr/>
          <p:nvPr/>
        </p:nvSpPr>
        <p:spPr>
          <a:xfrm>
            <a:off x="6475924" y="634627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Rectangle 521"/>
          <p:cNvSpPr/>
          <p:nvPr/>
        </p:nvSpPr>
        <p:spPr>
          <a:xfrm>
            <a:off x="6643424" y="6105727"/>
            <a:ext cx="1556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3" name="Rectangle 522"/>
          <p:cNvSpPr/>
          <p:nvPr/>
        </p:nvSpPr>
        <p:spPr>
          <a:xfrm>
            <a:off x="4534430" y="6078345"/>
            <a:ext cx="1758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4" name="Rectangle 523"/>
          <p:cNvSpPr/>
          <p:nvPr/>
        </p:nvSpPr>
        <p:spPr>
          <a:xfrm>
            <a:off x="4294675" y="5775275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37788" y="5789188"/>
            <a:ext cx="1386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</a:t>
            </a:r>
          </a:p>
        </p:txBody>
      </p:sp>
      <p:sp>
        <p:nvSpPr>
          <p:cNvPr id="526" name="Rectangle 525"/>
          <p:cNvSpPr/>
          <p:nvPr/>
        </p:nvSpPr>
        <p:spPr>
          <a:xfrm>
            <a:off x="7338030" y="5769256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52" name="Group 666"/>
          <p:cNvGrpSpPr>
            <a:grpSpLocks/>
          </p:cNvGrpSpPr>
          <p:nvPr/>
        </p:nvGrpSpPr>
        <p:grpSpPr bwMode="auto">
          <a:xfrm>
            <a:off x="6129849" y="3272410"/>
            <a:ext cx="139700" cy="149225"/>
            <a:chOff x="704" y="2464"/>
            <a:chExt cx="88" cy="94"/>
          </a:xfrm>
        </p:grpSpPr>
        <p:sp>
          <p:nvSpPr>
            <p:cNvPr id="853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4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55" name="Group 666"/>
          <p:cNvGrpSpPr>
            <a:grpSpLocks/>
          </p:cNvGrpSpPr>
          <p:nvPr/>
        </p:nvGrpSpPr>
        <p:grpSpPr bwMode="auto">
          <a:xfrm>
            <a:off x="6385435" y="3903968"/>
            <a:ext cx="139700" cy="149225"/>
            <a:chOff x="704" y="2464"/>
            <a:chExt cx="88" cy="94"/>
          </a:xfrm>
        </p:grpSpPr>
        <p:sp>
          <p:nvSpPr>
            <p:cNvPr id="856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7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58" name="Text Box 12"/>
          <p:cNvSpPr txBox="1">
            <a:spLocks noChangeArrowheads="1"/>
          </p:cNvSpPr>
          <p:nvPr/>
        </p:nvSpPr>
        <p:spPr bwMode="auto">
          <a:xfrm>
            <a:off x="1607703" y="2139709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1, 2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59" name="Text Box 12"/>
          <p:cNvSpPr txBox="1">
            <a:spLocks noChangeArrowheads="1"/>
          </p:cNvSpPr>
          <p:nvPr/>
        </p:nvSpPr>
        <p:spPr bwMode="auto">
          <a:xfrm>
            <a:off x="2271092" y="2532164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1, 7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60" name="Text Box 12"/>
          <p:cNvSpPr txBox="1">
            <a:spLocks noChangeArrowheads="1"/>
          </p:cNvSpPr>
          <p:nvPr/>
        </p:nvSpPr>
        <p:spPr bwMode="auto">
          <a:xfrm>
            <a:off x="2285585" y="295141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2, -20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1" name="Text Box 5"/>
              <p:cNvSpPr txBox="1">
                <a:spLocks noChangeArrowheads="1"/>
              </p:cNvSpPr>
              <p:nvPr/>
            </p:nvSpPr>
            <p:spPr bwMode="auto">
              <a:xfrm>
                <a:off x="1482038" y="3333866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∞,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2038" y="3333866"/>
                <a:ext cx="1961760" cy="7838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2" name="Text Box 12"/>
          <p:cNvSpPr txBox="1">
            <a:spLocks noChangeArrowheads="1"/>
          </p:cNvSpPr>
          <p:nvPr/>
        </p:nvSpPr>
        <p:spPr bwMode="auto">
          <a:xfrm>
            <a:off x="1588573" y="6124662"/>
            <a:ext cx="94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0, 0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63" name="Text Box 12"/>
          <p:cNvSpPr txBox="1">
            <a:spLocks noChangeArrowheads="1"/>
          </p:cNvSpPr>
          <p:nvPr/>
        </p:nvSpPr>
        <p:spPr bwMode="auto">
          <a:xfrm>
            <a:off x="1638961" y="5457687"/>
            <a:ext cx="941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0, 0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64" name="Text Box 12"/>
          <p:cNvSpPr txBox="1">
            <a:spLocks noChangeArrowheads="1"/>
          </p:cNvSpPr>
          <p:nvPr/>
        </p:nvSpPr>
        <p:spPr bwMode="auto">
          <a:xfrm>
            <a:off x="2440683" y="5468691"/>
            <a:ext cx="1284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-1.8, 0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5" name="Text Box 5"/>
              <p:cNvSpPr txBox="1">
                <a:spLocks noChangeArrowheads="1"/>
              </p:cNvSpPr>
              <p:nvPr/>
            </p:nvSpPr>
            <p:spPr bwMode="auto">
              <a:xfrm>
                <a:off x="1485731" y="4037748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 </m:t>
                          </m:r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5731" y="4037748"/>
                <a:ext cx="1961760" cy="7838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6" name="Text Box 5"/>
              <p:cNvSpPr txBox="1">
                <a:spLocks noChangeArrowheads="1"/>
              </p:cNvSpPr>
              <p:nvPr/>
            </p:nvSpPr>
            <p:spPr bwMode="auto">
              <a:xfrm>
                <a:off x="1501354" y="4748735"/>
                <a:ext cx="1961760" cy="783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1354" y="4748735"/>
                <a:ext cx="1961760" cy="7838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7" name="Text Box 12"/>
          <p:cNvSpPr txBox="1">
            <a:spLocks noChangeArrowheads="1"/>
          </p:cNvSpPr>
          <p:nvPr/>
        </p:nvSpPr>
        <p:spPr bwMode="auto">
          <a:xfrm>
            <a:off x="1624178" y="5796380"/>
            <a:ext cx="1353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3.31, 0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2" name="Freeform 1"/>
          <p:cNvSpPr/>
          <p:nvPr/>
        </p:nvSpPr>
        <p:spPr>
          <a:xfrm>
            <a:off x="4864113" y="2111602"/>
            <a:ext cx="3260394" cy="3732076"/>
          </a:xfrm>
          <a:custGeom>
            <a:avLst/>
            <a:gdLst>
              <a:gd name="connsiteX0" fmla="*/ 0 w 3119717"/>
              <a:gd name="connsiteY0" fmla="*/ 2958353 h 2992002"/>
              <a:gd name="connsiteX1" fmla="*/ 389964 w 3119717"/>
              <a:gd name="connsiteY1" fmla="*/ 954742 h 2992002"/>
              <a:gd name="connsiteX2" fmla="*/ 753035 w 3119717"/>
              <a:gd name="connsiteY2" fmla="*/ 282389 h 2992002"/>
              <a:gd name="connsiteX3" fmla="*/ 1250576 w 3119717"/>
              <a:gd name="connsiteY3" fmla="*/ 981636 h 2992002"/>
              <a:gd name="connsiteX4" fmla="*/ 1506070 w 3119717"/>
              <a:gd name="connsiteY4" fmla="*/ 1600200 h 2992002"/>
              <a:gd name="connsiteX5" fmla="*/ 2259106 w 3119717"/>
              <a:gd name="connsiteY5" fmla="*/ 2985247 h 2992002"/>
              <a:gd name="connsiteX6" fmla="*/ 2918011 w 3119717"/>
              <a:gd name="connsiteY6" fmla="*/ 968189 h 2992002"/>
              <a:gd name="connsiteX7" fmla="*/ 3119717 w 3119717"/>
              <a:gd name="connsiteY7" fmla="*/ 0 h 2992002"/>
              <a:gd name="connsiteX0" fmla="*/ 0 w 3204123"/>
              <a:gd name="connsiteY0" fmla="*/ 3436655 h 3436655"/>
              <a:gd name="connsiteX1" fmla="*/ 474370 w 3204123"/>
              <a:gd name="connsiteY1" fmla="*/ 954742 h 3436655"/>
              <a:gd name="connsiteX2" fmla="*/ 837441 w 3204123"/>
              <a:gd name="connsiteY2" fmla="*/ 282389 h 3436655"/>
              <a:gd name="connsiteX3" fmla="*/ 1334982 w 3204123"/>
              <a:gd name="connsiteY3" fmla="*/ 981636 h 3436655"/>
              <a:gd name="connsiteX4" fmla="*/ 1590476 w 3204123"/>
              <a:gd name="connsiteY4" fmla="*/ 1600200 h 3436655"/>
              <a:gd name="connsiteX5" fmla="*/ 2343512 w 3204123"/>
              <a:gd name="connsiteY5" fmla="*/ 2985247 h 3436655"/>
              <a:gd name="connsiteX6" fmla="*/ 3002417 w 3204123"/>
              <a:gd name="connsiteY6" fmla="*/ 968189 h 3436655"/>
              <a:gd name="connsiteX7" fmla="*/ 3204123 w 3204123"/>
              <a:gd name="connsiteY7" fmla="*/ 0 h 3436655"/>
              <a:gd name="connsiteX0" fmla="*/ 0 w 3260394"/>
              <a:gd name="connsiteY0" fmla="*/ 3732076 h 3732076"/>
              <a:gd name="connsiteX1" fmla="*/ 474370 w 3260394"/>
              <a:gd name="connsiteY1" fmla="*/ 1250163 h 3732076"/>
              <a:gd name="connsiteX2" fmla="*/ 837441 w 3260394"/>
              <a:gd name="connsiteY2" fmla="*/ 577810 h 3732076"/>
              <a:gd name="connsiteX3" fmla="*/ 1334982 w 3260394"/>
              <a:gd name="connsiteY3" fmla="*/ 1277057 h 3732076"/>
              <a:gd name="connsiteX4" fmla="*/ 1590476 w 3260394"/>
              <a:gd name="connsiteY4" fmla="*/ 1895621 h 3732076"/>
              <a:gd name="connsiteX5" fmla="*/ 2343512 w 3260394"/>
              <a:gd name="connsiteY5" fmla="*/ 3280668 h 3732076"/>
              <a:gd name="connsiteX6" fmla="*/ 3002417 w 3260394"/>
              <a:gd name="connsiteY6" fmla="*/ 1263610 h 3732076"/>
              <a:gd name="connsiteX7" fmla="*/ 3260394 w 3260394"/>
              <a:gd name="connsiteY7" fmla="*/ 0 h 3732076"/>
              <a:gd name="connsiteX0" fmla="*/ 0 w 3260394"/>
              <a:gd name="connsiteY0" fmla="*/ 3732076 h 3732076"/>
              <a:gd name="connsiteX1" fmla="*/ 474370 w 3260394"/>
              <a:gd name="connsiteY1" fmla="*/ 1250163 h 3732076"/>
              <a:gd name="connsiteX2" fmla="*/ 851508 w 3260394"/>
              <a:gd name="connsiteY2" fmla="*/ 577810 h 3732076"/>
              <a:gd name="connsiteX3" fmla="*/ 1334982 w 3260394"/>
              <a:gd name="connsiteY3" fmla="*/ 1277057 h 3732076"/>
              <a:gd name="connsiteX4" fmla="*/ 1590476 w 3260394"/>
              <a:gd name="connsiteY4" fmla="*/ 1895621 h 3732076"/>
              <a:gd name="connsiteX5" fmla="*/ 2343512 w 3260394"/>
              <a:gd name="connsiteY5" fmla="*/ 3280668 h 3732076"/>
              <a:gd name="connsiteX6" fmla="*/ 3002417 w 3260394"/>
              <a:gd name="connsiteY6" fmla="*/ 1263610 h 3732076"/>
              <a:gd name="connsiteX7" fmla="*/ 3260394 w 3260394"/>
              <a:gd name="connsiteY7" fmla="*/ 0 h 3732076"/>
              <a:gd name="connsiteX0" fmla="*/ 0 w 3260394"/>
              <a:gd name="connsiteY0" fmla="*/ 3732076 h 3732076"/>
              <a:gd name="connsiteX1" fmla="*/ 474370 w 3260394"/>
              <a:gd name="connsiteY1" fmla="*/ 1250163 h 3732076"/>
              <a:gd name="connsiteX2" fmla="*/ 851508 w 3260394"/>
              <a:gd name="connsiteY2" fmla="*/ 577810 h 3732076"/>
              <a:gd name="connsiteX3" fmla="*/ 1334982 w 3260394"/>
              <a:gd name="connsiteY3" fmla="*/ 1277057 h 3732076"/>
              <a:gd name="connsiteX4" fmla="*/ 1590476 w 3260394"/>
              <a:gd name="connsiteY4" fmla="*/ 1895621 h 3732076"/>
              <a:gd name="connsiteX5" fmla="*/ 2343512 w 3260394"/>
              <a:gd name="connsiteY5" fmla="*/ 3252533 h 3732076"/>
              <a:gd name="connsiteX6" fmla="*/ 3002417 w 3260394"/>
              <a:gd name="connsiteY6" fmla="*/ 1263610 h 3732076"/>
              <a:gd name="connsiteX7" fmla="*/ 3260394 w 3260394"/>
              <a:gd name="connsiteY7" fmla="*/ 0 h 373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0394" h="3732076">
                <a:moveTo>
                  <a:pt x="0" y="3732076"/>
                </a:moveTo>
                <a:cubicBezTo>
                  <a:pt x="132229" y="2953267"/>
                  <a:pt x="332452" y="1775874"/>
                  <a:pt x="474370" y="1250163"/>
                </a:cubicBezTo>
                <a:cubicBezTo>
                  <a:pt x="616288" y="724452"/>
                  <a:pt x="708073" y="573328"/>
                  <a:pt x="851508" y="577810"/>
                </a:cubicBezTo>
                <a:cubicBezTo>
                  <a:pt x="994943" y="582292"/>
                  <a:pt x="1211821" y="1057422"/>
                  <a:pt x="1334982" y="1277057"/>
                </a:cubicBezTo>
                <a:cubicBezTo>
                  <a:pt x="1458143" y="1496692"/>
                  <a:pt x="1422388" y="1566375"/>
                  <a:pt x="1590476" y="1895621"/>
                </a:cubicBezTo>
                <a:cubicBezTo>
                  <a:pt x="1758564" y="2224867"/>
                  <a:pt x="2108189" y="3357868"/>
                  <a:pt x="2343512" y="3252533"/>
                </a:cubicBezTo>
                <a:cubicBezTo>
                  <a:pt x="2578835" y="3147198"/>
                  <a:pt x="2858982" y="1761151"/>
                  <a:pt x="3002417" y="1263610"/>
                </a:cubicBezTo>
                <a:cubicBezTo>
                  <a:pt x="3145852" y="766069"/>
                  <a:pt x="3231258" y="235324"/>
                  <a:pt x="3260394" y="0"/>
                </a:cubicBezTo>
              </a:path>
            </a:pathLst>
          </a:cu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8" name="Text Box 5">
            <a:extLst>
              <a:ext uri="{FF2B5EF4-FFF2-40B4-BE49-F238E27FC236}">
                <a16:creationId xmlns:a16="http://schemas.microsoft.com/office/drawing/2014/main" id="{219400C3-8989-4D54-9070-1A547D525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21" y="649862"/>
            <a:ext cx="8580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first and second derivatives, intercepts, asymptotes to sketch the graph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329AD8E0-A8F8-4246-8406-F3A3286414EE}"/>
              </a:ext>
            </a:extLst>
          </p:cNvPr>
          <p:cNvSpPr/>
          <p:nvPr/>
        </p:nvSpPr>
        <p:spPr>
          <a:xfrm>
            <a:off x="389184" y="12504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Sketching a graph</a:t>
            </a:r>
            <a:endParaRPr lang="en-GB" sz="3200" dirty="0"/>
          </a:p>
        </p:txBody>
      </p:sp>
      <p:sp>
        <p:nvSpPr>
          <p:cNvPr id="440" name="Text Box 5">
            <a:extLst>
              <a:ext uri="{FF2B5EF4-FFF2-40B4-BE49-F238E27FC236}">
                <a16:creationId xmlns:a16="http://schemas.microsoft.com/office/drawing/2014/main" id="{4C84F75B-8D73-43E2-8B31-B685C08CD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" y="1434807"/>
            <a:ext cx="8580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In order to sketch the graph we need this information: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1" name="Rectangle 440">
            <a:hlinkClick r:id="rId5"/>
            <a:extLst>
              <a:ext uri="{FF2B5EF4-FFF2-40B4-BE49-F238E27FC236}">
                <a16:creationId xmlns:a16="http://schemas.microsoft.com/office/drawing/2014/main" id="{3419510B-7B54-4CEB-B9C9-CCA25DF083BB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2" name="Rectangle 441">
            <a:hlinkClick r:id="rId5"/>
            <a:extLst>
              <a:ext uri="{FF2B5EF4-FFF2-40B4-BE49-F238E27FC236}">
                <a16:creationId xmlns:a16="http://schemas.microsoft.com/office/drawing/2014/main" id="{42D460FA-0B53-4D35-8AB7-51F6A5BF071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" grpId="0"/>
      <p:bldP spid="863" grpId="0"/>
      <p:bldP spid="864" grpId="0"/>
      <p:bldP spid="867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cap="none" dirty="0">
                <a:latin typeface="Comic Sans MS" panose="030F0702030302020204" pitchFamily="66" charset="0"/>
              </a:rPr>
              <a:t>Relationship between the graphs of </a:t>
            </a:r>
            <a:r>
              <a:rPr lang="en-US" sz="44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400" cap="none" dirty="0">
                <a:latin typeface="Comic Sans MS" panose="030F0702030302020204" pitchFamily="66" charset="0"/>
              </a:rPr>
              <a:t>, </a:t>
            </a:r>
            <a:r>
              <a:rPr lang="en-US" sz="44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4400" cap="none" dirty="0">
                <a:latin typeface="Comic Sans MS" panose="030F0702030302020204" pitchFamily="66" charset="0"/>
              </a:rPr>
              <a:t>’ and </a:t>
            </a:r>
            <a:r>
              <a:rPr lang="en-US" sz="44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4400" cap="none" dirty="0">
                <a:latin typeface="Comic Sans MS" panose="030F0702030302020204" pitchFamily="66" charset="0"/>
              </a:rPr>
              <a:t>”</a:t>
            </a:r>
            <a:endParaRPr lang="en-GB" sz="4400" cap="none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4F65D145-A00B-421F-A41C-BA1604658B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862AD086-3D44-41BE-8F44-9F8A35A7CDB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3563888" y="5377117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2666306" y="1704709"/>
            <a:ext cx="1949127" cy="3748261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07504" y="1590210"/>
            <a:ext cx="5397500" cy="5051425"/>
            <a:chOff x="1064" y="536"/>
            <a:chExt cx="3400" cy="318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995"/>
              <a:chOff x="1244" y="616"/>
              <a:chExt cx="3140" cy="2995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983"/>
                <a:chOff x="773" y="1401"/>
                <a:chExt cx="3140" cy="2983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9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78" y="218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8" y="53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</p:grp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193891" y="845889"/>
            <a:ext cx="8801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graph changes from decreasing to increasing and has a relative minimum at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3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513735" y="1688612"/>
            <a:ext cx="346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This means that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latin typeface="Comic Sans MS" panose="030F0702030302020204" pitchFamily="66" charset="0"/>
              </a:rPr>
              <a:t>’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equals zero at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3</a:t>
            </a:r>
            <a:endParaRPr lang="en-GB" dirty="0"/>
          </a:p>
          <a:p>
            <a:r>
              <a:rPr lang="en-GB" dirty="0"/>
              <a:t>And changes from negative to positive.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636288" y="4282382"/>
            <a:ext cx="10621" cy="108211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7" y="105170"/>
            <a:ext cx="7820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 the graph shown is a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sketch the graphs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</a:p>
        </p:txBody>
      </p:sp>
      <p:cxnSp>
        <p:nvCxnSpPr>
          <p:cNvPr id="5" name="Straight Connector 4"/>
          <p:cNvCxnSpPr>
            <a:stCxn id="2618" idx="2"/>
            <a:endCxn id="2063" idx="2"/>
          </p:cNvCxnSpPr>
          <p:nvPr/>
        </p:nvCxnSpPr>
        <p:spPr>
          <a:xfrm flipV="1">
            <a:off x="2511773" y="1966448"/>
            <a:ext cx="2243138" cy="4486275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216" idx="0"/>
            <a:endCxn id="2228" idx="0"/>
          </p:cNvCxnSpPr>
          <p:nvPr/>
        </p:nvCxnSpPr>
        <p:spPr>
          <a:xfrm>
            <a:off x="1016348" y="3711110"/>
            <a:ext cx="3987800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5620891" y="3420598"/>
            <a:ext cx="339376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graph of f is always concave up. This means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is always positive. Since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is the derivative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</a:t>
            </a:r>
            <a:r>
              <a:rPr lang="en-US" dirty="0">
                <a:latin typeface="Comic Sans MS" panose="030F0702030302020204" pitchFamily="66" charset="0"/>
              </a:rPr>
              <a:t>’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), a linear function,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must be a positive constant</a:t>
            </a:r>
            <a:r>
              <a:rPr lang="en-GB" dirty="0"/>
              <a:t>.</a:t>
            </a:r>
          </a:p>
        </p:txBody>
      </p:sp>
      <p:grpSp>
        <p:nvGrpSpPr>
          <p:cNvPr id="477" name="Group 666"/>
          <p:cNvGrpSpPr>
            <a:grpSpLocks/>
          </p:cNvGrpSpPr>
          <p:nvPr/>
        </p:nvGrpSpPr>
        <p:grpSpPr bwMode="auto">
          <a:xfrm>
            <a:off x="3569048" y="4136401"/>
            <a:ext cx="139700" cy="149225"/>
            <a:chOff x="704" y="2464"/>
            <a:chExt cx="88" cy="94"/>
          </a:xfrm>
        </p:grpSpPr>
        <p:sp>
          <p:nvSpPr>
            <p:cNvPr id="478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096540" y="5892124"/>
            <a:ext cx="644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latin typeface="Comic Sans MS" panose="030F0702030302020204" pitchFamily="66" charset="0"/>
              </a:rPr>
              <a:t>’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2191083" y="1966497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0527" y="3399749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</a:t>
            </a:r>
            <a:endParaRPr lang="en-GB" dirty="0"/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6008EB49-F6FA-4B67-820A-55B996ED3A24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9" name="Rectangle 468">
            <a:hlinkClick r:id="rId2"/>
            <a:extLst>
              <a:ext uri="{FF2B5EF4-FFF2-40B4-BE49-F238E27FC236}">
                <a16:creationId xmlns:a16="http://schemas.microsoft.com/office/drawing/2014/main" id="{749AF4E0-2D40-4668-9BEB-87FE7325200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9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520" grpId="0"/>
      <p:bldP spid="47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579242" y="412544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900231" y="1704709"/>
            <a:ext cx="3446461" cy="3748261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07504" y="1590210"/>
            <a:ext cx="5397500" cy="5051425"/>
            <a:chOff x="1064" y="536"/>
            <a:chExt cx="3400" cy="318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995"/>
              <a:chOff x="1244" y="616"/>
              <a:chExt cx="3140" cy="2995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983"/>
                <a:chOff x="773" y="1401"/>
                <a:chExt cx="3140" cy="2983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9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17" y="227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78" y="218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8" y="53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</p:grp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193891" y="845889"/>
            <a:ext cx="8801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Since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 equals zero when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-1</a:t>
            </a:r>
            <a:r>
              <a:rPr lang="en-GB" dirty="0"/>
              <a:t> </a:t>
            </a:r>
            <a:r>
              <a:rPr lang="en-US" dirty="0"/>
              <a:t>and changes from positive to negative, the graph of f has a relative maximum when 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-1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513734" y="1632340"/>
            <a:ext cx="363026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200" dirty="0"/>
              <a:t>Since 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200" dirty="0">
                <a:latin typeface="Comic Sans MS" panose="030F0702030302020204" pitchFamily="66" charset="0"/>
              </a:rPr>
              <a:t>’</a:t>
            </a:r>
            <a:r>
              <a:rPr lang="en-GB" sz="2200" dirty="0"/>
              <a:t>(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200" dirty="0"/>
              <a:t>) equals zero when 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7 </a:t>
            </a:r>
            <a:r>
              <a:rPr lang="en-GB" sz="2200" dirty="0"/>
              <a:t>and changes from negative to positive the graph of f has a relative minimum when   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7 </a:t>
            </a:r>
            <a:r>
              <a:rPr lang="en-GB" sz="2200" dirty="0"/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621546" y="4240030"/>
            <a:ext cx="8746" cy="233731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7" y="105170"/>
            <a:ext cx="77357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 the graph shown is a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</a:t>
            </a:r>
            <a:r>
              <a:rPr lang="en-US" dirty="0"/>
              <a:t>, sketch the graphs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</a:p>
        </p:txBody>
      </p:sp>
      <p:cxnSp>
        <p:nvCxnSpPr>
          <p:cNvPr id="5" name="Straight Connector 4"/>
          <p:cNvCxnSpPr>
            <a:stCxn id="2618" idx="2"/>
            <a:endCxn id="2063" idx="2"/>
          </p:cNvCxnSpPr>
          <p:nvPr/>
        </p:nvCxnSpPr>
        <p:spPr>
          <a:xfrm flipV="1">
            <a:off x="2511773" y="1966448"/>
            <a:ext cx="2243138" cy="4486275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5537192" y="3376887"/>
            <a:ext cx="339376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Since 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200" dirty="0">
                <a:latin typeface="Comic Sans MS" panose="030F0702030302020204" pitchFamily="66" charset="0"/>
              </a:rPr>
              <a:t>’</a:t>
            </a:r>
            <a:r>
              <a:rPr lang="en-GB" sz="2200" dirty="0"/>
              <a:t>(</a:t>
            </a:r>
            <a:r>
              <a:rPr lang="en-GB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200" dirty="0"/>
              <a:t>) has a relative minimum when 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3</a:t>
            </a:r>
            <a:r>
              <a:rPr lang="en-GB" sz="2200" dirty="0"/>
              <a:t> </a:t>
            </a:r>
            <a:r>
              <a:rPr lang="en-US" sz="2200" dirty="0"/>
              <a:t> the graph of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200" dirty="0">
                <a:latin typeface="Comic Sans MS" panose="030F0702030302020204" pitchFamily="66" charset="0"/>
              </a:rPr>
              <a:t>”</a:t>
            </a:r>
            <a:r>
              <a:rPr lang="en-US" sz="2200" dirty="0"/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/>
              <a:t>) equals zero when </a:t>
            </a:r>
            <a:r>
              <a:rPr lang="en-US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3</a:t>
            </a:r>
            <a:endParaRPr lang="en-GB" sz="2200" dirty="0"/>
          </a:p>
        </p:txBody>
      </p:sp>
      <p:grpSp>
        <p:nvGrpSpPr>
          <p:cNvPr id="477" name="Group 666"/>
          <p:cNvGrpSpPr>
            <a:grpSpLocks/>
          </p:cNvGrpSpPr>
          <p:nvPr/>
        </p:nvGrpSpPr>
        <p:grpSpPr bwMode="auto">
          <a:xfrm>
            <a:off x="4552901" y="4141323"/>
            <a:ext cx="139700" cy="149225"/>
            <a:chOff x="704" y="2464"/>
            <a:chExt cx="88" cy="94"/>
          </a:xfrm>
        </p:grpSpPr>
        <p:sp>
          <p:nvSpPr>
            <p:cNvPr id="478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008295" y="5383542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1506160" y="2391382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latin typeface="Comic Sans MS" panose="030F0702030302020204" pitchFamily="66" charset="0"/>
              </a:rPr>
              <a:t>’ </a:t>
            </a:r>
            <a:r>
              <a:rPr lang="en-GB" dirty="0"/>
              <a:t>(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16081" y="5888180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</a:t>
            </a:r>
            <a:endParaRPr lang="en-GB" dirty="0"/>
          </a:p>
        </p:txBody>
      </p:sp>
      <p:sp>
        <p:nvSpPr>
          <p:cNvPr id="468" name="Freeform 61"/>
          <p:cNvSpPr>
            <a:spLocks/>
          </p:cNvSpPr>
          <p:nvPr/>
        </p:nvSpPr>
        <p:spPr bwMode="auto">
          <a:xfrm>
            <a:off x="1389241" y="2398906"/>
            <a:ext cx="4185882" cy="4117318"/>
          </a:xfrm>
          <a:custGeom>
            <a:avLst/>
            <a:gdLst>
              <a:gd name="T0" fmla="*/ 0 w 1265"/>
              <a:gd name="T1" fmla="*/ 2618 h 2618"/>
              <a:gd name="T2" fmla="*/ 84 w 1265"/>
              <a:gd name="T3" fmla="*/ 1906 h 2618"/>
              <a:gd name="T4" fmla="*/ 369 w 1265"/>
              <a:gd name="T5" fmla="*/ 512 h 2618"/>
              <a:gd name="T6" fmla="*/ 812 w 1265"/>
              <a:gd name="T7" fmla="*/ 1902 h 2618"/>
              <a:gd name="T8" fmla="*/ 1060 w 1265"/>
              <a:gd name="T9" fmla="*/ 1906 h 2618"/>
              <a:gd name="T10" fmla="*/ 1265 w 1265"/>
              <a:gd name="T11" fmla="*/ 0 h 26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65"/>
              <a:gd name="T19" fmla="*/ 0 h 2618"/>
              <a:gd name="T20" fmla="*/ 1265 w 1265"/>
              <a:gd name="T21" fmla="*/ 2618 h 26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65" h="2618">
                <a:moveTo>
                  <a:pt x="0" y="2618"/>
                </a:moveTo>
                <a:cubicBezTo>
                  <a:pt x="13" y="2499"/>
                  <a:pt x="22" y="2257"/>
                  <a:pt x="84" y="1906"/>
                </a:cubicBezTo>
                <a:cubicBezTo>
                  <a:pt x="146" y="1555"/>
                  <a:pt x="248" y="513"/>
                  <a:pt x="369" y="512"/>
                </a:cubicBezTo>
                <a:cubicBezTo>
                  <a:pt x="490" y="511"/>
                  <a:pt x="697" y="1670"/>
                  <a:pt x="812" y="1902"/>
                </a:cubicBezTo>
                <a:cubicBezTo>
                  <a:pt x="927" y="2134"/>
                  <a:pt x="985" y="2223"/>
                  <a:pt x="1060" y="1906"/>
                </a:cubicBezTo>
                <a:cubicBezTo>
                  <a:pt x="1135" y="1589"/>
                  <a:pt x="1222" y="397"/>
                  <a:pt x="1265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470" name="Straight Connector 469"/>
          <p:cNvCxnSpPr/>
          <p:nvPr/>
        </p:nvCxnSpPr>
        <p:spPr>
          <a:xfrm>
            <a:off x="2649482" y="1916745"/>
            <a:ext cx="8746" cy="233731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1" name="Group 663"/>
          <p:cNvGrpSpPr>
            <a:grpSpLocks/>
          </p:cNvGrpSpPr>
          <p:nvPr/>
        </p:nvGrpSpPr>
        <p:grpSpPr bwMode="auto">
          <a:xfrm>
            <a:off x="3563888" y="5377117"/>
            <a:ext cx="139700" cy="149225"/>
            <a:chOff x="704" y="2464"/>
            <a:chExt cx="88" cy="94"/>
          </a:xfrm>
        </p:grpSpPr>
        <p:sp>
          <p:nvSpPr>
            <p:cNvPr id="47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474" name="Straight Connector 473"/>
          <p:cNvCxnSpPr/>
          <p:nvPr/>
        </p:nvCxnSpPr>
        <p:spPr>
          <a:xfrm>
            <a:off x="3636288" y="4282382"/>
            <a:ext cx="10621" cy="108211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5" name="Group 666"/>
          <p:cNvGrpSpPr>
            <a:grpSpLocks/>
          </p:cNvGrpSpPr>
          <p:nvPr/>
        </p:nvGrpSpPr>
        <p:grpSpPr bwMode="auto">
          <a:xfrm>
            <a:off x="3569048" y="4136401"/>
            <a:ext cx="139700" cy="149225"/>
            <a:chOff x="704" y="2464"/>
            <a:chExt cx="88" cy="94"/>
          </a:xfrm>
        </p:grpSpPr>
        <p:sp>
          <p:nvSpPr>
            <p:cNvPr id="480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5523375" y="4726334"/>
            <a:ext cx="360761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US" sz="2200" dirty="0">
                <a:solidFill>
                  <a:srgbClr val="010066"/>
                </a:solidFill>
              </a:rPr>
              <a:t> </a:t>
            </a:r>
            <a:r>
              <a:rPr lang="en-GB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200" dirty="0">
                <a:solidFill>
                  <a:srgbClr val="010066"/>
                </a:solidFill>
              </a:rPr>
              <a:t>(</a:t>
            </a:r>
            <a:r>
              <a:rPr lang="en-GB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200" dirty="0">
                <a:solidFill>
                  <a:srgbClr val="010066"/>
                </a:solidFill>
              </a:rPr>
              <a:t>)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concave down for x&lt;3</a:t>
            </a:r>
            <a:r>
              <a:rPr lang="en-GB" sz="2200" dirty="0">
                <a:solidFill>
                  <a:srgbClr val="010066"/>
                </a:solidFill>
              </a:rPr>
              <a:t> </a:t>
            </a:r>
            <a:r>
              <a:rPr lang="en-US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10066"/>
                </a:solidFill>
                <a:latin typeface="Comic Sans MS" panose="030F0702030302020204" pitchFamily="66" charset="0"/>
              </a:rPr>
              <a:t>”</a:t>
            </a:r>
            <a:r>
              <a:rPr lang="en-US" sz="2200" dirty="0">
                <a:solidFill>
                  <a:srgbClr val="010066"/>
                </a:solidFill>
              </a:rPr>
              <a:t>(</a:t>
            </a:r>
            <a:r>
              <a:rPr lang="en-US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10066"/>
                </a:solidFill>
              </a:rPr>
              <a:t>) </a:t>
            </a:r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negative for x&lt;3</a:t>
            </a:r>
            <a:endParaRPr lang="en-GB" sz="22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5536384" y="5659051"/>
            <a:ext cx="36076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US" sz="2200" dirty="0">
                <a:solidFill>
                  <a:srgbClr val="010066"/>
                </a:solidFill>
              </a:rPr>
              <a:t> </a:t>
            </a:r>
            <a:r>
              <a:rPr lang="en-GB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200" dirty="0">
                <a:solidFill>
                  <a:srgbClr val="010066"/>
                </a:solidFill>
              </a:rPr>
              <a:t>(</a:t>
            </a:r>
            <a:r>
              <a:rPr lang="en-GB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200" dirty="0">
                <a:solidFill>
                  <a:srgbClr val="010066"/>
                </a:solidFill>
              </a:rPr>
              <a:t>) </a:t>
            </a:r>
            <a:r>
              <a:rPr lang="en-GB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concave up for x&gt;3</a:t>
            </a:r>
            <a:r>
              <a:rPr lang="en-GB" sz="2200" dirty="0">
                <a:solidFill>
                  <a:srgbClr val="010066"/>
                </a:solidFill>
              </a:rPr>
              <a:t> </a:t>
            </a:r>
            <a:r>
              <a:rPr lang="en-US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200" dirty="0">
                <a:solidFill>
                  <a:srgbClr val="010066"/>
                </a:solidFill>
                <a:latin typeface="Comic Sans MS" panose="030F0702030302020204" pitchFamily="66" charset="0"/>
              </a:rPr>
              <a:t>”</a:t>
            </a:r>
            <a:r>
              <a:rPr lang="en-US" sz="2200" dirty="0">
                <a:solidFill>
                  <a:srgbClr val="010066"/>
                </a:solidFill>
              </a:rPr>
              <a:t>(</a:t>
            </a:r>
            <a:r>
              <a:rPr lang="en-US" sz="22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>
                <a:solidFill>
                  <a:srgbClr val="010066"/>
                </a:solidFill>
              </a:rPr>
              <a:t>) </a:t>
            </a:r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positive for x&gt;3</a:t>
            </a:r>
            <a:endParaRPr lang="en-GB" sz="22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3" name="Rectangle 482">
            <a:hlinkClick r:id="rId2"/>
            <a:extLst>
              <a:ext uri="{FF2B5EF4-FFF2-40B4-BE49-F238E27FC236}">
                <a16:creationId xmlns:a16="http://schemas.microsoft.com/office/drawing/2014/main" id="{732F98D0-110A-45C4-BFC8-52D14B36CDF4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4" name="Rectangle 483">
            <a:hlinkClick r:id="rId2"/>
            <a:extLst>
              <a:ext uri="{FF2B5EF4-FFF2-40B4-BE49-F238E27FC236}">
                <a16:creationId xmlns:a16="http://schemas.microsoft.com/office/drawing/2014/main" id="{D5F4D52F-F866-4073-8BCA-BC52F9C6318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520" grpId="0"/>
      <p:bldP spid="476" grpId="0"/>
      <p:bldP spid="17" grpId="0"/>
      <p:bldP spid="18" grpId="0"/>
      <p:bldP spid="468" grpId="0" animBg="1"/>
      <p:bldP spid="6" grpId="0"/>
      <p:bldP spid="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762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2367" y="958993"/>
            <a:ext cx="7451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first and second derivatives of a function tell us much about the graph of the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33391" y="2216509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know the </a:t>
            </a:r>
            <a:r>
              <a:rPr lang="en-US" b="1" dirty="0">
                <a:solidFill>
                  <a:srgbClr val="FF6600"/>
                </a:solidFill>
              </a:rPr>
              <a:t>critical numbers</a:t>
            </a:r>
            <a:r>
              <a:rPr lang="en-US" dirty="0"/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41916" y="4091311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there is a </a:t>
            </a:r>
            <a:r>
              <a:rPr lang="en-US" b="1" dirty="0">
                <a:solidFill>
                  <a:srgbClr val="FF6600"/>
                </a:solidFill>
              </a:rPr>
              <a:t>relative maximum</a:t>
            </a:r>
          </a:p>
        </p:txBody>
      </p:sp>
      <p:sp>
        <p:nvSpPr>
          <p:cNvPr id="9" name="Rectangle 8"/>
          <p:cNvSpPr/>
          <p:nvPr/>
        </p:nvSpPr>
        <p:spPr>
          <a:xfrm>
            <a:off x="384789" y="163653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First and second derivatives</a:t>
            </a:r>
            <a:endParaRPr lang="en-GB" sz="32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41916" y="4730520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there is a </a:t>
            </a:r>
            <a:r>
              <a:rPr lang="en-US" b="1" dirty="0">
                <a:solidFill>
                  <a:srgbClr val="FF6600"/>
                </a:solidFill>
              </a:rPr>
              <a:t>relative minimum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1916" y="5369729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there is a point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/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is </a:t>
            </a:r>
            <a:r>
              <a:rPr lang="en-US" b="1" dirty="0">
                <a:solidFill>
                  <a:srgbClr val="FF6600"/>
                </a:solidFill>
              </a:rPr>
              <a:t>undefined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02068" y="1785514"/>
            <a:ext cx="4036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With the first derivative: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41916" y="2855717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 graph is </a:t>
            </a:r>
            <a:r>
              <a:rPr lang="en-US" b="1" dirty="0">
                <a:solidFill>
                  <a:srgbClr val="FF6600"/>
                </a:solidFill>
              </a:rPr>
              <a:t>increasing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041916" y="3473514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 graph is </a:t>
            </a:r>
            <a:r>
              <a:rPr lang="en-US" b="1" dirty="0">
                <a:solidFill>
                  <a:srgbClr val="FF6600"/>
                </a:solidFill>
              </a:rPr>
              <a:t>decreasing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C12136AF-583C-4EB0-BB55-38E8147B1B27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7580BF98-CA7A-431D-A355-3099246446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28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2367" y="958993"/>
            <a:ext cx="7451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first and second derivatives of a function tell us much about the graph of the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21" y="119379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First and second derivatives</a:t>
            </a:r>
            <a:endParaRPr lang="en-GB" sz="32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2068" y="1900996"/>
            <a:ext cx="4036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With the second derivative: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033391" y="2337216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know the </a:t>
            </a:r>
            <a:r>
              <a:rPr lang="en-US" b="1" dirty="0">
                <a:solidFill>
                  <a:srgbClr val="FF6600"/>
                </a:solidFill>
              </a:rPr>
              <a:t>concavity </a:t>
            </a:r>
            <a:r>
              <a:rPr lang="en-US" dirty="0"/>
              <a:t>of the graph.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41916" y="2938885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 graph is </a:t>
            </a:r>
            <a:r>
              <a:rPr lang="en-US" b="1" dirty="0">
                <a:solidFill>
                  <a:srgbClr val="FF6600"/>
                </a:solidFill>
              </a:rPr>
              <a:t>concave up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041916" y="3610022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 graph is </a:t>
            </a:r>
            <a:r>
              <a:rPr lang="en-US" b="1" dirty="0">
                <a:solidFill>
                  <a:srgbClr val="FF6600"/>
                </a:solidFill>
              </a:rPr>
              <a:t>concave down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041916" y="4297314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there are </a:t>
            </a:r>
            <a:r>
              <a:rPr lang="en-US" b="1" dirty="0">
                <a:solidFill>
                  <a:srgbClr val="FF6600"/>
                </a:solidFill>
              </a:rPr>
              <a:t>points of inflection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02068" y="4906323"/>
            <a:ext cx="7451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can also use intercepts and asymptotes to help to complete the graph.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8E4DD2FE-83DA-4BA3-99B2-1323F4E9DE2E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CB57DE04-24F7-4039-8BB9-218E63C1208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654"/>
          <p:cNvGrpSpPr>
            <a:grpSpLocks/>
          </p:cNvGrpSpPr>
          <p:nvPr/>
        </p:nvGrpSpPr>
        <p:grpSpPr bwMode="auto">
          <a:xfrm>
            <a:off x="3659698" y="1989980"/>
            <a:ext cx="5291138" cy="3860800"/>
            <a:chOff x="1210" y="858"/>
            <a:chExt cx="3333" cy="2432"/>
          </a:xfrm>
        </p:grpSpPr>
        <p:sp>
          <p:nvSpPr>
            <p:cNvPr id="86" name="Text Box 645"/>
            <p:cNvSpPr txBox="1">
              <a:spLocks noChangeArrowheads="1"/>
            </p:cNvSpPr>
            <p:nvPr/>
          </p:nvSpPr>
          <p:spPr bwMode="auto">
            <a:xfrm>
              <a:off x="2614" y="2307"/>
              <a:ext cx="25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88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-15</a:t>
              </a:r>
            </a:p>
          </p:txBody>
        </p:sp>
        <p:grpSp>
          <p:nvGrpSpPr>
            <p:cNvPr id="50" name="Group 606"/>
            <p:cNvGrpSpPr>
              <a:grpSpLocks/>
            </p:cNvGrpSpPr>
            <p:nvPr/>
          </p:nvGrpSpPr>
          <p:grpSpPr bwMode="auto">
            <a:xfrm>
              <a:off x="1244" y="928"/>
              <a:ext cx="3140" cy="2362"/>
              <a:chOff x="1244" y="928"/>
              <a:chExt cx="3140" cy="2362"/>
            </a:xfrm>
          </p:grpSpPr>
          <p:sp>
            <p:nvSpPr>
              <p:cNvPr id="96" name="Line 604"/>
              <p:cNvSpPr>
                <a:spLocks noChangeShapeType="1"/>
              </p:cNvSpPr>
              <p:nvPr/>
            </p:nvSpPr>
            <p:spPr bwMode="auto">
              <a:xfrm>
                <a:off x="2820" y="928"/>
                <a:ext cx="0" cy="2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5" name="Group 602"/>
              <p:cNvGrpSpPr>
                <a:grpSpLocks/>
              </p:cNvGrpSpPr>
              <p:nvPr/>
            </p:nvGrpSpPr>
            <p:grpSpPr bwMode="auto">
              <a:xfrm>
                <a:off x="1244" y="930"/>
                <a:ext cx="3140" cy="2355"/>
                <a:chOff x="773" y="1715"/>
                <a:chExt cx="3140" cy="2355"/>
              </a:xfrm>
            </p:grpSpPr>
            <p:sp>
              <p:nvSpPr>
                <p:cNvPr id="3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3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9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0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1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2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3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4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6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9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0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1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2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3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4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7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8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9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0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1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2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3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4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5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7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8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9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1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2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3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4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5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6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7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8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1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2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3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4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5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6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7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8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9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1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2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3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4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5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6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7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7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4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6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8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0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2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4" name="Text Box 623"/>
            <p:cNvSpPr txBox="1">
              <a:spLocks noChangeArrowheads="1"/>
            </p:cNvSpPr>
            <p:nvPr/>
          </p:nvSpPr>
          <p:spPr bwMode="auto">
            <a:xfrm>
              <a:off x="1468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66" name="Text Box 625"/>
            <p:cNvSpPr txBox="1">
              <a:spLocks noChangeArrowheads="1"/>
            </p:cNvSpPr>
            <p:nvPr/>
          </p:nvSpPr>
          <p:spPr bwMode="auto">
            <a:xfrm>
              <a:off x="178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8" name="Text Box 627"/>
            <p:cNvSpPr txBox="1">
              <a:spLocks noChangeArrowheads="1"/>
            </p:cNvSpPr>
            <p:nvPr/>
          </p:nvSpPr>
          <p:spPr bwMode="auto">
            <a:xfrm>
              <a:off x="2092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70" name="Text Box 629"/>
            <p:cNvSpPr txBox="1">
              <a:spLocks noChangeArrowheads="1"/>
            </p:cNvSpPr>
            <p:nvPr/>
          </p:nvSpPr>
          <p:spPr bwMode="auto">
            <a:xfrm>
              <a:off x="2412" y="1703"/>
              <a:ext cx="23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2" name="Text Box 631"/>
            <p:cNvSpPr txBox="1">
              <a:spLocks noChangeArrowheads="1"/>
            </p:cNvSpPr>
            <p:nvPr/>
          </p:nvSpPr>
          <p:spPr bwMode="auto">
            <a:xfrm>
              <a:off x="1210" y="1714"/>
              <a:ext cx="1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3" name="Text Box 632"/>
            <p:cNvSpPr txBox="1">
              <a:spLocks noChangeArrowheads="1"/>
            </p:cNvSpPr>
            <p:nvPr/>
          </p:nvSpPr>
          <p:spPr bwMode="auto">
            <a:xfrm>
              <a:off x="4339" y="167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4" name="Text Box 633"/>
            <p:cNvSpPr txBox="1">
              <a:spLocks noChangeArrowheads="1"/>
            </p:cNvSpPr>
            <p:nvPr/>
          </p:nvSpPr>
          <p:spPr bwMode="auto">
            <a:xfrm>
              <a:off x="2807" y="858"/>
              <a:ext cx="17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75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9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1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1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0" name="Text Box 649"/>
            <p:cNvSpPr txBox="1">
              <a:spLocks noChangeArrowheads="1"/>
            </p:cNvSpPr>
            <p:nvPr/>
          </p:nvSpPr>
          <p:spPr bwMode="auto">
            <a:xfrm>
              <a:off x="2634" y="2931"/>
              <a:ext cx="26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-20</a:t>
              </a:r>
            </a:p>
          </p:txBody>
        </p:sp>
      </p:grp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70721" y="649862"/>
            <a:ext cx="8580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first and second derivatives, intercepts, asymptotes to sketch the graph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9184" y="12504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Sketching a graph</a:t>
            </a:r>
            <a:endParaRPr lang="en-GB" sz="3200" dirty="0"/>
          </a:p>
        </p:txBody>
      </p:sp>
      <p:sp>
        <p:nvSpPr>
          <p:cNvPr id="13" name="Rectangle 12"/>
          <p:cNvSpPr/>
          <p:nvPr/>
        </p:nvSpPr>
        <p:spPr>
          <a:xfrm>
            <a:off x="315819" y="1765757"/>
            <a:ext cx="142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Increasing: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514" y="2194063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379" y="260219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maximum: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276" y="35456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245" y="300398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minimum: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842" y="42201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66" y="4894387"/>
            <a:ext cx="186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Inflection point: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184" y="552497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x-intercepts: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21" y="6197472"/>
            <a:ext cx="136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y-intercept: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8" name="Text Box 5">
            <a:extLst>
              <a:ext uri="{FF2B5EF4-FFF2-40B4-BE49-F238E27FC236}">
                <a16:creationId xmlns:a16="http://schemas.microsoft.com/office/drawing/2014/main" id="{576AC4AF-2355-48FF-9C9B-6C593EBB7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" y="1434807"/>
            <a:ext cx="8580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In order to sketch the graph we need this information: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85270B5-DCEE-43D0-BF1F-40EDA3AF51C4}"/>
              </a:ext>
            </a:extLst>
          </p:cNvPr>
          <p:cNvSpPr/>
          <p:nvPr/>
        </p:nvSpPr>
        <p:spPr>
          <a:xfrm>
            <a:off x="262181" y="1854422"/>
            <a:ext cx="1388922" cy="65389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9" name="Rectangle 438">
            <a:hlinkClick r:id="rId2"/>
            <a:extLst>
              <a:ext uri="{FF2B5EF4-FFF2-40B4-BE49-F238E27FC236}">
                <a16:creationId xmlns:a16="http://schemas.microsoft.com/office/drawing/2014/main" id="{4CA520E0-D4F5-4A6F-8FBB-CFFDB8218137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0" name="Rectangle 439">
            <a:hlinkClick r:id="rId2"/>
            <a:extLst>
              <a:ext uri="{FF2B5EF4-FFF2-40B4-BE49-F238E27FC236}">
                <a16:creationId xmlns:a16="http://schemas.microsoft.com/office/drawing/2014/main" id="{FF388824-606C-4484-9E1F-E2DA03F6C46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38" grpId="0"/>
      <p:bldP spid="26" grpId="0"/>
      <p:bldP spid="27" grpId="0"/>
      <p:bldP spid="28" grpId="0"/>
      <p:bldP spid="29" grpId="0"/>
      <p:bldP spid="44" grpId="0"/>
      <p:bldP spid="438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Straight Connector 159"/>
          <p:cNvCxnSpPr/>
          <p:nvPr/>
        </p:nvCxnSpPr>
        <p:spPr>
          <a:xfrm>
            <a:off x="6877610" y="3870893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64" name="Text Box 4"/>
          <p:cNvSpPr txBox="1">
            <a:spLocks noChangeArrowheads="1"/>
          </p:cNvSpPr>
          <p:nvPr/>
        </p:nvSpPr>
        <p:spPr bwMode="auto">
          <a:xfrm>
            <a:off x="290958" y="5146742"/>
            <a:ext cx="7191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increasing on (–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∞,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1) and (2, ∞) since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latin typeface="Corbel" panose="020B0503020204020204" pitchFamily="34" charset="0"/>
                <a:sym typeface="Symbol" panose="05050102010706020507" pitchFamily="18" charset="2"/>
              </a:rPr>
              <a:t>’</a:t>
            </a:r>
            <a:r>
              <a:rPr lang="en-GB" sz="2400" dirty="0">
                <a:sym typeface="Symbol" panose="05050102010706020507" pitchFamily="18" charset="2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&gt; 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408810" y="830637"/>
            <a:ext cx="8304883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the intervals on which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increasing or decreasing.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90958" y="154057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Increasing and decreasing intervals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369198" y="4053773"/>
            <a:ext cx="3566160" cy="310701"/>
            <a:chOff x="4369198" y="4470630"/>
            <a:chExt cx="3566160" cy="310701"/>
          </a:xfrm>
        </p:grpSpPr>
        <p:sp>
          <p:nvSpPr>
            <p:cNvPr id="98" name="Line 605"/>
            <p:cNvSpPr>
              <a:spLocks noChangeShapeType="1"/>
            </p:cNvSpPr>
            <p:nvPr/>
          </p:nvSpPr>
          <p:spPr bwMode="auto">
            <a:xfrm>
              <a:off x="4369198" y="4486215"/>
              <a:ext cx="3566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Text Box 637"/>
            <p:cNvSpPr txBox="1">
              <a:spLocks noChangeArrowheads="1"/>
            </p:cNvSpPr>
            <p:nvPr/>
          </p:nvSpPr>
          <p:spPr bwMode="auto">
            <a:xfrm>
              <a:off x="6133147" y="4534978"/>
              <a:ext cx="292100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00" name="Text Box 612"/>
            <p:cNvSpPr txBox="1">
              <a:spLocks noChangeArrowheads="1"/>
            </p:cNvSpPr>
            <p:nvPr/>
          </p:nvSpPr>
          <p:spPr bwMode="auto">
            <a:xfrm>
              <a:off x="6459308" y="4530462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01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02" name="Text Box 614"/>
            <p:cNvSpPr txBox="1">
              <a:spLocks noChangeArrowheads="1"/>
            </p:cNvSpPr>
            <p:nvPr/>
          </p:nvSpPr>
          <p:spPr bwMode="auto">
            <a:xfrm>
              <a:off x="7059743" y="4536856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103" name="Text Box 628"/>
            <p:cNvSpPr txBox="1">
              <a:spLocks noChangeArrowheads="1"/>
            </p:cNvSpPr>
            <p:nvPr/>
          </p:nvSpPr>
          <p:spPr bwMode="auto">
            <a:xfrm>
              <a:off x="5150749" y="4530464"/>
              <a:ext cx="3810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104" name="Text Box 629"/>
            <p:cNvSpPr txBox="1">
              <a:spLocks noChangeArrowheads="1"/>
            </p:cNvSpPr>
            <p:nvPr/>
          </p:nvSpPr>
          <p:spPr bwMode="auto">
            <a:xfrm>
              <a:off x="5477325" y="4530463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105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53320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65084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62591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657667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169760" y="447698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1" name="Straight Connector 140"/>
          <p:cNvCxnSpPr/>
          <p:nvPr/>
        </p:nvCxnSpPr>
        <p:spPr>
          <a:xfrm>
            <a:off x="5954980" y="3870893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 Box 613"/>
          <p:cNvSpPr txBox="1">
            <a:spLocks noChangeArrowheads="1"/>
          </p:cNvSpPr>
          <p:nvPr/>
        </p:nvSpPr>
        <p:spPr bwMode="auto">
          <a:xfrm>
            <a:off x="7164804" y="371609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43" name="Text Box 613"/>
          <p:cNvSpPr txBox="1">
            <a:spLocks noChangeArrowheads="1"/>
          </p:cNvSpPr>
          <p:nvPr/>
        </p:nvSpPr>
        <p:spPr bwMode="auto">
          <a:xfrm>
            <a:off x="6217181" y="3723030"/>
            <a:ext cx="287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2101" y="169194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the first derivative of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823291" y="1689443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/>
          </a:p>
        </p:txBody>
      </p:sp>
      <p:sp>
        <p:nvSpPr>
          <p:cNvPr id="154" name="Rectangle 153"/>
          <p:cNvSpPr/>
          <p:nvPr/>
        </p:nvSpPr>
        <p:spPr>
          <a:xfrm>
            <a:off x="414350" y="2192601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the critical numbers where 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f’ (x) = 0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925562" y="2184192"/>
            <a:ext cx="2307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156" name="Rectangle 155"/>
          <p:cNvSpPr/>
          <p:nvPr/>
        </p:nvSpPr>
        <p:spPr>
          <a:xfrm>
            <a:off x="3908539" y="2564782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157" name="Rectangle 156"/>
          <p:cNvSpPr/>
          <p:nvPr/>
        </p:nvSpPr>
        <p:spPr>
          <a:xfrm>
            <a:off x="3925562" y="2996622"/>
            <a:ext cx="2480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+ 1)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158" name="Oval 157"/>
          <p:cNvSpPr/>
          <p:nvPr/>
        </p:nvSpPr>
        <p:spPr>
          <a:xfrm>
            <a:off x="5906587" y="402501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Oval 158"/>
          <p:cNvSpPr/>
          <p:nvPr/>
        </p:nvSpPr>
        <p:spPr>
          <a:xfrm>
            <a:off x="6833687" y="401231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Text Box 613"/>
          <p:cNvSpPr txBox="1">
            <a:spLocks noChangeArrowheads="1"/>
          </p:cNvSpPr>
          <p:nvPr/>
        </p:nvSpPr>
        <p:spPr bwMode="auto">
          <a:xfrm>
            <a:off x="5246521" y="372676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408811" y="341895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The critical numbers are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603935" y="3338220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sz="2400" dirty="0"/>
          </a:p>
        </p:txBody>
      </p:sp>
      <p:sp>
        <p:nvSpPr>
          <p:cNvPr id="164" name="Rectangle 163"/>
          <p:cNvSpPr/>
          <p:nvPr/>
        </p:nvSpPr>
        <p:spPr>
          <a:xfrm>
            <a:off x="4684850" y="333941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</a:t>
            </a:r>
            <a:endParaRPr lang="en-GB" sz="2400" dirty="0"/>
          </a:p>
        </p:txBody>
      </p:sp>
      <p:sp>
        <p:nvSpPr>
          <p:cNvPr id="165" name="Rectangle 164"/>
          <p:cNvSpPr/>
          <p:nvPr/>
        </p:nvSpPr>
        <p:spPr>
          <a:xfrm>
            <a:off x="394497" y="381193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Make a sign diagram for f’(x)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55693" y="4297317"/>
            <a:ext cx="467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Evaluate the derivative in the three intervals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94497" y="4702002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latin typeface="Corbel" panose="020B0503020204020204" pitchFamily="34" charset="0"/>
                <a:sym typeface="Symbol" panose="05050102010706020507" pitchFamily="18" charset="2"/>
              </a:rPr>
              <a:t>’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(–2) = 24</a:t>
            </a:r>
            <a:endParaRPr lang="en-GB" sz="2400" dirty="0"/>
          </a:p>
        </p:txBody>
      </p:sp>
      <p:sp>
        <p:nvSpPr>
          <p:cNvPr id="168" name="Rectangle 167"/>
          <p:cNvSpPr/>
          <p:nvPr/>
        </p:nvSpPr>
        <p:spPr>
          <a:xfrm>
            <a:off x="3161607" y="4663272"/>
            <a:ext cx="167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latin typeface="Corbel" panose="020B0503020204020204" pitchFamily="34" charset="0"/>
                <a:sym typeface="Symbol" panose="05050102010706020507" pitchFamily="18" charset="2"/>
              </a:rPr>
              <a:t>’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 = – 12</a:t>
            </a:r>
            <a:endParaRPr lang="en-GB" sz="2400" dirty="0"/>
          </a:p>
        </p:txBody>
      </p:sp>
      <p:sp>
        <p:nvSpPr>
          <p:cNvPr id="169" name="Rectangle 168"/>
          <p:cNvSpPr/>
          <p:nvPr/>
        </p:nvSpPr>
        <p:spPr>
          <a:xfrm>
            <a:off x="6171942" y="4642739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latin typeface="Corbel" panose="020B0503020204020204" pitchFamily="34" charset="0"/>
                <a:sym typeface="Symbol" panose="05050102010706020507" pitchFamily="18" charset="2"/>
              </a:rPr>
              <a:t>’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= 24</a:t>
            </a:r>
            <a:endParaRPr lang="en-GB" sz="2400" dirty="0"/>
          </a:p>
        </p:txBody>
      </p:sp>
      <p:sp>
        <p:nvSpPr>
          <p:cNvPr id="170" name="Text Box 4"/>
          <p:cNvSpPr txBox="1">
            <a:spLocks noChangeArrowheads="1"/>
          </p:cNvSpPr>
          <p:nvPr/>
        </p:nvSpPr>
        <p:spPr bwMode="auto">
          <a:xfrm>
            <a:off x="279493" y="5589989"/>
            <a:ext cx="57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decreasing on (–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1. 2) since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400" dirty="0">
                <a:latin typeface="Corbel" panose="020B0503020204020204" pitchFamily="34" charset="0"/>
                <a:sym typeface="Symbol" panose="05050102010706020507" pitchFamily="18" charset="2"/>
              </a:rPr>
              <a:t>’</a:t>
            </a:r>
            <a:r>
              <a:rPr lang="en-GB" sz="2400" dirty="0">
                <a:sym typeface="Symbol" panose="05050102010706020507" pitchFamily="18" charset="2"/>
              </a:rPr>
              <a:t> 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400" dirty="0">
                <a:sym typeface="Symbol" panose="05050102010706020507" pitchFamily="18" charset="2"/>
              </a:rPr>
              <a:t>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&lt; 0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921834" y="4726442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positive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83810" y="4688454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negative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7561678" y="4688454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positive</a:t>
            </a:r>
          </a:p>
        </p:txBody>
      </p:sp>
      <p:sp>
        <p:nvSpPr>
          <p:cNvPr id="46" name="Rectangle 45">
            <a:hlinkClick r:id="rId3"/>
            <a:extLst>
              <a:ext uri="{FF2B5EF4-FFF2-40B4-BE49-F238E27FC236}">
                <a16:creationId xmlns:a16="http://schemas.microsoft.com/office/drawing/2014/main" id="{CBF7A16B-55FE-4013-B0CA-4B6AC05FB5E6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D0D00CD8-E7F9-4A1F-B88E-F043895CA18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4" grpId="0"/>
      <p:bldP spid="142" grpId="0"/>
      <p:bldP spid="143" grpId="0"/>
      <p:bldP spid="23" grpId="0"/>
      <p:bldP spid="153" grpId="0"/>
      <p:bldP spid="154" grpId="0"/>
      <p:bldP spid="155" grpId="0"/>
      <p:bldP spid="156" grpId="0"/>
      <p:bldP spid="157" grpId="0"/>
      <p:bldP spid="158" grpId="0" animBg="1"/>
      <p:bldP spid="159" grpId="0" animBg="1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32" grpId="0"/>
      <p:bldP spid="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654"/>
          <p:cNvGrpSpPr>
            <a:grpSpLocks/>
          </p:cNvGrpSpPr>
          <p:nvPr/>
        </p:nvGrpSpPr>
        <p:grpSpPr bwMode="auto">
          <a:xfrm>
            <a:off x="3659698" y="1989980"/>
            <a:ext cx="5291138" cy="3860800"/>
            <a:chOff x="1210" y="858"/>
            <a:chExt cx="3333" cy="2432"/>
          </a:xfrm>
        </p:grpSpPr>
        <p:sp>
          <p:nvSpPr>
            <p:cNvPr id="86" name="Text Box 645"/>
            <p:cNvSpPr txBox="1">
              <a:spLocks noChangeArrowheads="1"/>
            </p:cNvSpPr>
            <p:nvPr/>
          </p:nvSpPr>
          <p:spPr bwMode="auto">
            <a:xfrm>
              <a:off x="2614" y="2307"/>
              <a:ext cx="25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88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-15</a:t>
              </a:r>
            </a:p>
          </p:txBody>
        </p:sp>
        <p:grpSp>
          <p:nvGrpSpPr>
            <p:cNvPr id="50" name="Group 606"/>
            <p:cNvGrpSpPr>
              <a:grpSpLocks/>
            </p:cNvGrpSpPr>
            <p:nvPr/>
          </p:nvGrpSpPr>
          <p:grpSpPr bwMode="auto">
            <a:xfrm>
              <a:off x="1244" y="928"/>
              <a:ext cx="3140" cy="2362"/>
              <a:chOff x="1244" y="928"/>
              <a:chExt cx="3140" cy="2362"/>
            </a:xfrm>
          </p:grpSpPr>
          <p:sp>
            <p:nvSpPr>
              <p:cNvPr id="96" name="Line 604"/>
              <p:cNvSpPr>
                <a:spLocks noChangeShapeType="1"/>
              </p:cNvSpPr>
              <p:nvPr/>
            </p:nvSpPr>
            <p:spPr bwMode="auto">
              <a:xfrm>
                <a:off x="2820" y="928"/>
                <a:ext cx="0" cy="2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5" name="Group 602"/>
              <p:cNvGrpSpPr>
                <a:grpSpLocks/>
              </p:cNvGrpSpPr>
              <p:nvPr/>
            </p:nvGrpSpPr>
            <p:grpSpPr bwMode="auto">
              <a:xfrm>
                <a:off x="1244" y="930"/>
                <a:ext cx="3140" cy="2355"/>
                <a:chOff x="773" y="1715"/>
                <a:chExt cx="3140" cy="2355"/>
              </a:xfrm>
            </p:grpSpPr>
            <p:sp>
              <p:nvSpPr>
                <p:cNvPr id="3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3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9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0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1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2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3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4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6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9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0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1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2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3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4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7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8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9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0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1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2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3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4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5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7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8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9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1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2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3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4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5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6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7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8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1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2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3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4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5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6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7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8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9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1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2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3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4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5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6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7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7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4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6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8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0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2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4" name="Text Box 623"/>
            <p:cNvSpPr txBox="1">
              <a:spLocks noChangeArrowheads="1"/>
            </p:cNvSpPr>
            <p:nvPr/>
          </p:nvSpPr>
          <p:spPr bwMode="auto">
            <a:xfrm>
              <a:off x="1468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66" name="Text Box 625"/>
            <p:cNvSpPr txBox="1">
              <a:spLocks noChangeArrowheads="1"/>
            </p:cNvSpPr>
            <p:nvPr/>
          </p:nvSpPr>
          <p:spPr bwMode="auto">
            <a:xfrm>
              <a:off x="178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8" name="Text Box 627"/>
            <p:cNvSpPr txBox="1">
              <a:spLocks noChangeArrowheads="1"/>
            </p:cNvSpPr>
            <p:nvPr/>
          </p:nvSpPr>
          <p:spPr bwMode="auto">
            <a:xfrm>
              <a:off x="2092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70" name="Text Box 629"/>
            <p:cNvSpPr txBox="1">
              <a:spLocks noChangeArrowheads="1"/>
            </p:cNvSpPr>
            <p:nvPr/>
          </p:nvSpPr>
          <p:spPr bwMode="auto">
            <a:xfrm>
              <a:off x="2412" y="1703"/>
              <a:ext cx="23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2" name="Text Box 631"/>
            <p:cNvSpPr txBox="1">
              <a:spLocks noChangeArrowheads="1"/>
            </p:cNvSpPr>
            <p:nvPr/>
          </p:nvSpPr>
          <p:spPr bwMode="auto">
            <a:xfrm>
              <a:off x="1210" y="1714"/>
              <a:ext cx="1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3" name="Text Box 632"/>
            <p:cNvSpPr txBox="1">
              <a:spLocks noChangeArrowheads="1"/>
            </p:cNvSpPr>
            <p:nvPr/>
          </p:nvSpPr>
          <p:spPr bwMode="auto">
            <a:xfrm>
              <a:off x="4339" y="167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4" name="Text Box 633"/>
            <p:cNvSpPr txBox="1">
              <a:spLocks noChangeArrowheads="1"/>
            </p:cNvSpPr>
            <p:nvPr/>
          </p:nvSpPr>
          <p:spPr bwMode="auto">
            <a:xfrm>
              <a:off x="2807" y="858"/>
              <a:ext cx="17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75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9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1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1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0" name="Text Box 649"/>
            <p:cNvSpPr txBox="1">
              <a:spLocks noChangeArrowheads="1"/>
            </p:cNvSpPr>
            <p:nvPr/>
          </p:nvSpPr>
          <p:spPr bwMode="auto">
            <a:xfrm>
              <a:off x="2634" y="2931"/>
              <a:ext cx="26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5819" y="1765757"/>
            <a:ext cx="142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Increasing: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514" y="2194063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411574" y="1717992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Times New Roman" pitchFamily="18" charset="0"/>
              </a:rPr>
              <a:t>)</a:t>
            </a:r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318379" y="260219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maximum: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276" y="35456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245" y="300398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minimum: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842" y="42201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66" y="4894387"/>
            <a:ext cx="186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Inflection point: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184" y="552497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x-intercepts: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21" y="6197472"/>
            <a:ext cx="136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y-intercept: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4" name="Line 605"/>
          <p:cNvSpPr>
            <a:spLocks noChangeShapeType="1"/>
          </p:cNvSpPr>
          <p:nvPr/>
        </p:nvSpPr>
        <p:spPr bwMode="auto">
          <a:xfrm>
            <a:off x="3697195" y="6112980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16" name="Straight Connector 515"/>
          <p:cNvCxnSpPr/>
          <p:nvPr/>
        </p:nvCxnSpPr>
        <p:spPr>
          <a:xfrm>
            <a:off x="7232896" y="589489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Oval 516"/>
          <p:cNvSpPr/>
          <p:nvPr/>
        </p:nvSpPr>
        <p:spPr>
          <a:xfrm>
            <a:off x="7186975" y="604704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5724479" y="589043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Oval 518"/>
          <p:cNvSpPr/>
          <p:nvPr/>
        </p:nvSpPr>
        <p:spPr>
          <a:xfrm>
            <a:off x="5670787" y="60471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4" name="Rectangle 523"/>
          <p:cNvSpPr/>
          <p:nvPr/>
        </p:nvSpPr>
        <p:spPr>
          <a:xfrm>
            <a:off x="4294675" y="5775275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37788" y="5789188"/>
            <a:ext cx="1386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</a:t>
            </a:r>
          </a:p>
        </p:txBody>
      </p:sp>
      <p:sp>
        <p:nvSpPr>
          <p:cNvPr id="526" name="Rectangle 525"/>
          <p:cNvSpPr/>
          <p:nvPr/>
        </p:nvSpPr>
        <p:spPr>
          <a:xfrm>
            <a:off x="7338030" y="5769256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8" name="Text Box 12"/>
          <p:cNvSpPr txBox="1">
            <a:spLocks noChangeArrowheads="1"/>
          </p:cNvSpPr>
          <p:nvPr/>
        </p:nvSpPr>
        <p:spPr bwMode="auto">
          <a:xfrm>
            <a:off x="1607703" y="2139709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1, 2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438" name="Text Box 12"/>
          <p:cNvSpPr txBox="1">
            <a:spLocks noChangeArrowheads="1"/>
          </p:cNvSpPr>
          <p:nvPr/>
        </p:nvSpPr>
        <p:spPr bwMode="auto">
          <a:xfrm>
            <a:off x="2849629" y="1720264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</a:p>
        </p:txBody>
      </p:sp>
      <p:sp>
        <p:nvSpPr>
          <p:cNvPr id="439" name="Text Box 12"/>
          <p:cNvSpPr txBox="1">
            <a:spLocks noChangeArrowheads="1"/>
          </p:cNvSpPr>
          <p:nvPr/>
        </p:nvSpPr>
        <p:spPr bwMode="auto">
          <a:xfrm>
            <a:off x="2312325" y="1723438"/>
            <a:ext cx="72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and </a:t>
            </a:r>
          </a:p>
        </p:txBody>
      </p:sp>
      <p:sp>
        <p:nvSpPr>
          <p:cNvPr id="440" name="Rectangle: Rounded Corners 439">
            <a:extLst>
              <a:ext uri="{FF2B5EF4-FFF2-40B4-BE49-F238E27FC236}">
                <a16:creationId xmlns:a16="http://schemas.microsoft.com/office/drawing/2014/main" id="{F8B741FD-743F-41F3-B67B-E348E1852D7C}"/>
              </a:ext>
            </a:extLst>
          </p:cNvPr>
          <p:cNvSpPr/>
          <p:nvPr/>
        </p:nvSpPr>
        <p:spPr>
          <a:xfrm>
            <a:off x="276795" y="2667997"/>
            <a:ext cx="2035530" cy="65389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1" name="Text Box 5">
            <a:extLst>
              <a:ext uri="{FF2B5EF4-FFF2-40B4-BE49-F238E27FC236}">
                <a16:creationId xmlns:a16="http://schemas.microsoft.com/office/drawing/2014/main" id="{170BF35E-E4CE-4B81-A2E3-935EA2D96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21" y="649862"/>
            <a:ext cx="8580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first and second derivatives, intercepts, asymptotes to sketch the graph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04F66C4B-9546-46E4-9E1F-B92C08AC80AF}"/>
              </a:ext>
            </a:extLst>
          </p:cNvPr>
          <p:cNvSpPr/>
          <p:nvPr/>
        </p:nvSpPr>
        <p:spPr>
          <a:xfrm>
            <a:off x="389184" y="12504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Sketching a graph</a:t>
            </a:r>
            <a:endParaRPr lang="en-GB" sz="3200" dirty="0"/>
          </a:p>
        </p:txBody>
      </p:sp>
      <p:sp>
        <p:nvSpPr>
          <p:cNvPr id="443" name="Text Box 5">
            <a:extLst>
              <a:ext uri="{FF2B5EF4-FFF2-40B4-BE49-F238E27FC236}">
                <a16:creationId xmlns:a16="http://schemas.microsoft.com/office/drawing/2014/main" id="{F0E28847-7256-4AB2-A8AD-2518EC037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" y="1434807"/>
            <a:ext cx="8580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In order to sketch the graph we need this information: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4" name="Rectangle 443">
            <a:hlinkClick r:id="rId2"/>
            <a:extLst>
              <a:ext uri="{FF2B5EF4-FFF2-40B4-BE49-F238E27FC236}">
                <a16:creationId xmlns:a16="http://schemas.microsoft.com/office/drawing/2014/main" id="{2935AAE6-77A9-42D5-86EC-C0AEF8FBB101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>
            <a:hlinkClick r:id="rId2"/>
            <a:extLst>
              <a:ext uri="{FF2B5EF4-FFF2-40B4-BE49-F238E27FC236}">
                <a16:creationId xmlns:a16="http://schemas.microsoft.com/office/drawing/2014/main" id="{9325EFB5-9B62-4194-BFFD-4C9A75CF18C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14" grpId="0" animBg="1"/>
      <p:bldP spid="517" grpId="0" animBg="1"/>
      <p:bldP spid="519" grpId="0" animBg="1"/>
      <p:bldP spid="524" grpId="0"/>
      <p:bldP spid="525" grpId="0"/>
      <p:bldP spid="526" grpId="0"/>
      <p:bldP spid="858" grpId="0"/>
      <p:bldP spid="438" grpId="0"/>
      <p:bldP spid="439" grpId="0"/>
      <p:bldP spid="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/>
          <p:nvPr/>
        </p:nvCxnSpPr>
        <p:spPr>
          <a:xfrm>
            <a:off x="6018779" y="325341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0664" name="Text Box 8"/>
          <p:cNvSpPr txBox="1">
            <a:spLocks noChangeArrowheads="1"/>
          </p:cNvSpPr>
          <p:nvPr/>
        </p:nvSpPr>
        <p:spPr bwMode="auto">
          <a:xfrm>
            <a:off x="340897" y="920554"/>
            <a:ext cx="849739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Find the relative extrema for the function </a:t>
            </a:r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3</a:t>
            </a:r>
            <a:r>
              <a:rPr lang="en-GB" sz="2400" dirty="0"/>
              <a:t> –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.</a:t>
            </a:r>
          </a:p>
        </p:txBody>
      </p:sp>
      <p:sp>
        <p:nvSpPr>
          <p:cNvPr id="710670" name="Text Box 14"/>
          <p:cNvSpPr txBox="1">
            <a:spLocks noChangeArrowheads="1"/>
          </p:cNvSpPr>
          <p:nvPr/>
        </p:nvSpPr>
        <p:spPr bwMode="auto">
          <a:xfrm>
            <a:off x="4191683" y="2289360"/>
            <a:ext cx="244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6(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2)(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+ 1) = 0</a:t>
            </a:r>
          </a:p>
        </p:txBody>
      </p:sp>
      <p:sp>
        <p:nvSpPr>
          <p:cNvPr id="710671" name="Text Box 15"/>
          <p:cNvSpPr txBox="1">
            <a:spLocks noChangeArrowheads="1"/>
          </p:cNvSpPr>
          <p:nvPr/>
        </p:nvSpPr>
        <p:spPr bwMode="auto">
          <a:xfrm>
            <a:off x="486049" y="3582427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changes from positive to negative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/>
              <a:t>= -</a:t>
            </a:r>
            <a:r>
              <a:rPr lang="en-GB" sz="2400" dirty="0">
                <a:latin typeface="Comic Sans MS" panose="030F0702030302020204" pitchFamily="66" charset="0"/>
              </a:rPr>
              <a:t>1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is a relative maximum at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= –1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350745" y="1423195"/>
            <a:ext cx="26238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) = 6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9230" y="145214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the derivative of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9230" y="196812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the critical numbers of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by making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f’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= 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232562" y="1879452"/>
            <a:ext cx="2271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 = 0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309866" y="2753472"/>
            <a:ext cx="229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  or   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7200" y="3135485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Use the sign diagram for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f’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311179" y="3421030"/>
            <a:ext cx="2468880" cy="310701"/>
            <a:chOff x="5157678" y="4470630"/>
            <a:chExt cx="2468880" cy="310701"/>
          </a:xfrm>
        </p:grpSpPr>
        <p:sp>
          <p:nvSpPr>
            <p:cNvPr id="26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>
            <a:off x="5113739" y="3238150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13"/>
          <p:cNvSpPr txBox="1">
            <a:spLocks noChangeArrowheads="1"/>
          </p:cNvSpPr>
          <p:nvPr/>
        </p:nvSpPr>
        <p:spPr bwMode="auto">
          <a:xfrm>
            <a:off x="6256992" y="3091818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>
          <a:xfrm>
            <a:off x="5964892" y="3393911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613"/>
          <p:cNvSpPr txBox="1">
            <a:spLocks noChangeArrowheads="1"/>
          </p:cNvSpPr>
          <p:nvPr/>
        </p:nvSpPr>
        <p:spPr bwMode="auto">
          <a:xfrm>
            <a:off x="4675382" y="310245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45" name="Oval 44"/>
          <p:cNvSpPr/>
          <p:nvPr/>
        </p:nvSpPr>
        <p:spPr>
          <a:xfrm>
            <a:off x="5049595" y="339157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13"/>
          <p:cNvSpPr txBox="1">
            <a:spLocks noChangeArrowheads="1"/>
          </p:cNvSpPr>
          <p:nvPr/>
        </p:nvSpPr>
        <p:spPr bwMode="auto">
          <a:xfrm>
            <a:off x="5428763" y="308805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28351" y="3528119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Evaluate f’(x) to determine the signs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3416059" y="3641050"/>
            <a:ext cx="3800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6(-2)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– 6(-3) - 12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1899" y="3613669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</a:rPr>
              <a:t>2)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24</a:t>
            </a: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3401185" y="3656390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6(0)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– 6(0) - 12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311899" y="3592532"/>
            <a:ext cx="1483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-12</a:t>
            </a: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3416059" y="3644293"/>
            <a:ext cx="3378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6(3)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– 6(3) - 12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311899" y="3610512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</a:rPr>
              <a:t>’</a:t>
            </a:r>
            <a:r>
              <a:rPr lang="en-GB" sz="2400" dirty="0">
                <a:latin typeface="Times New Roman" pitchFamily="18" charset="0"/>
              </a:rPr>
              <a:t>(3)</a:t>
            </a:r>
            <a:r>
              <a:rPr lang="en-GB" sz="2400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= 24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86049" y="4307348"/>
            <a:ext cx="8514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latin typeface="Corbel" panose="020B0503020204020204" pitchFamily="34" charset="0"/>
              </a:rPr>
              <a:t>’</a:t>
            </a:r>
            <a:r>
              <a:rPr lang="en-GB" sz="2400" dirty="0"/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changes from negative to positive at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 there is a relative minimum at 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2</a:t>
            </a:r>
          </a:p>
        </p:txBody>
      </p:sp>
      <p:sp>
        <p:nvSpPr>
          <p:cNvPr id="55" name="Text Box 12"/>
          <p:cNvSpPr txBox="1">
            <a:spLocks noChangeArrowheads="1"/>
          </p:cNvSpPr>
          <p:nvPr/>
        </p:nvSpPr>
        <p:spPr bwMode="auto">
          <a:xfrm>
            <a:off x="3254365" y="4986596"/>
            <a:ext cx="40318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2(-1)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–3(-1)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- 12(-1)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06342" y="4975630"/>
            <a:ext cx="1258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(-1</a:t>
            </a:r>
            <a:r>
              <a:rPr lang="en-GB" sz="2400" dirty="0">
                <a:latin typeface="Comic Sans MS" panose="030F0702030302020204" pitchFamily="66" charset="0"/>
              </a:rPr>
              <a:t>) = 7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3214433" y="5763314"/>
            <a:ext cx="3693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2(2)</a:t>
            </a:r>
            <a:r>
              <a:rPr lang="en-GB" sz="2400" baseline="30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–3(2)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- 12(2)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366410" y="5752348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</a:t>
            </a:r>
            <a:r>
              <a:rPr lang="en-GB" sz="2400" dirty="0">
                <a:latin typeface="Times New Roman" pitchFamily="18" charset="0"/>
              </a:rPr>
              <a:t>(2)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-20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73751" y="5126207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Evaluate f(x) for the critical numbers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70248" y="5373657"/>
            <a:ext cx="4814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Relative maximum point is (-1, 7)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529804" y="6186865"/>
            <a:ext cx="4644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Relative minimum point is </a:t>
            </a:r>
            <a:r>
              <a:rPr lang="en-GB" sz="2400" dirty="0">
                <a:latin typeface="Comic Sans MS" panose="030F0702030302020204" pitchFamily="66" charset="0"/>
              </a:rPr>
              <a:t>(2, -20)</a:t>
            </a: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428351" y="228223"/>
            <a:ext cx="8229600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Relative maximum and minimum</a:t>
            </a:r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239277F2-3CE4-456B-B8BF-8A962B8663CF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hlinkClick r:id="rId3"/>
            <a:extLst>
              <a:ext uri="{FF2B5EF4-FFF2-40B4-BE49-F238E27FC236}">
                <a16:creationId xmlns:a16="http://schemas.microsoft.com/office/drawing/2014/main" id="{ADF23B98-5834-4726-81B0-03530595ED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5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70" grpId="0"/>
      <p:bldP spid="710671" grpId="0"/>
      <p:bldP spid="18" grpId="0"/>
      <p:bldP spid="19" grpId="0"/>
      <p:bldP spid="20" grpId="0"/>
      <p:bldP spid="22" grpId="0"/>
      <p:bldP spid="23" grpId="0"/>
      <p:bldP spid="24" grpId="0"/>
      <p:bldP spid="42" grpId="0"/>
      <p:bldP spid="43" grpId="0" animBg="1"/>
      <p:bldP spid="44" grpId="0"/>
      <p:bldP spid="45" grpId="0" animBg="1"/>
      <p:bldP spid="47" grpId="0"/>
      <p:bldP spid="48" grpId="0"/>
      <p:bldP spid="48" grpId="1"/>
      <p:bldP spid="49" grpId="0"/>
      <p:bldP spid="49" grpId="1"/>
      <p:bldP spid="5" grpId="0"/>
      <p:bldP spid="5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5" grpId="0"/>
      <p:bldP spid="56" grpId="0"/>
      <p:bldP spid="57" grpId="0"/>
      <p:bldP spid="58" grpId="0"/>
      <p:bldP spid="59" grpId="0"/>
      <p:bldP spid="6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654"/>
          <p:cNvGrpSpPr>
            <a:grpSpLocks/>
          </p:cNvGrpSpPr>
          <p:nvPr/>
        </p:nvGrpSpPr>
        <p:grpSpPr bwMode="auto">
          <a:xfrm>
            <a:off x="3659698" y="1989980"/>
            <a:ext cx="5291138" cy="3860800"/>
            <a:chOff x="1210" y="858"/>
            <a:chExt cx="3333" cy="2432"/>
          </a:xfrm>
        </p:grpSpPr>
        <p:sp>
          <p:nvSpPr>
            <p:cNvPr id="86" name="Text Box 645"/>
            <p:cNvSpPr txBox="1">
              <a:spLocks noChangeArrowheads="1"/>
            </p:cNvSpPr>
            <p:nvPr/>
          </p:nvSpPr>
          <p:spPr bwMode="auto">
            <a:xfrm>
              <a:off x="2614" y="2307"/>
              <a:ext cx="25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88" name="Text Box 647"/>
            <p:cNvSpPr txBox="1">
              <a:spLocks noChangeArrowheads="1"/>
            </p:cNvSpPr>
            <p:nvPr/>
          </p:nvSpPr>
          <p:spPr bwMode="auto">
            <a:xfrm>
              <a:off x="2655" y="2619"/>
              <a:ext cx="24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-15</a:t>
              </a:r>
            </a:p>
          </p:txBody>
        </p:sp>
        <p:grpSp>
          <p:nvGrpSpPr>
            <p:cNvPr id="50" name="Group 606"/>
            <p:cNvGrpSpPr>
              <a:grpSpLocks/>
            </p:cNvGrpSpPr>
            <p:nvPr/>
          </p:nvGrpSpPr>
          <p:grpSpPr bwMode="auto">
            <a:xfrm>
              <a:off x="1244" y="928"/>
              <a:ext cx="3140" cy="2362"/>
              <a:chOff x="1244" y="928"/>
              <a:chExt cx="3140" cy="2362"/>
            </a:xfrm>
          </p:grpSpPr>
          <p:sp>
            <p:nvSpPr>
              <p:cNvPr id="96" name="Line 604"/>
              <p:cNvSpPr>
                <a:spLocks noChangeShapeType="1"/>
              </p:cNvSpPr>
              <p:nvPr/>
            </p:nvSpPr>
            <p:spPr bwMode="auto">
              <a:xfrm>
                <a:off x="2820" y="928"/>
                <a:ext cx="0" cy="236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5" name="Group 602"/>
              <p:cNvGrpSpPr>
                <a:grpSpLocks/>
              </p:cNvGrpSpPr>
              <p:nvPr/>
            </p:nvGrpSpPr>
            <p:grpSpPr bwMode="auto">
              <a:xfrm>
                <a:off x="1244" y="930"/>
                <a:ext cx="3140" cy="2355"/>
                <a:chOff x="773" y="1715"/>
                <a:chExt cx="3140" cy="2355"/>
              </a:xfrm>
            </p:grpSpPr>
            <p:sp>
              <p:nvSpPr>
                <p:cNvPr id="332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2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7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8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4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0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1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2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4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5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6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7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8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59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0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1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2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3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4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7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8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69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0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1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2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4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5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6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7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0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1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2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3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4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5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6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7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8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89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0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1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2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3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4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5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6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7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8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9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5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6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7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8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9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0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6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8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2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3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6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7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8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2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6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7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8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79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0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1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2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3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4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5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7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8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89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0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2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3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4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5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6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7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8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99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0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1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4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5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6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0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1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2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3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4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5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6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7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8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19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0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1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2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3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4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5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6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9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0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1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3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4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5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6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7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0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1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2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3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4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5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7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8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9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0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1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3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4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5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6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7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8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59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0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1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2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3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4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5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6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8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69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0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1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2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3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4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5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6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7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8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79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0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1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2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3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4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5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6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7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8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89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0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1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2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3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4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5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6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7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8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99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0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1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2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3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4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5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6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7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8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2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3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4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5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6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7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8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1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2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3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4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5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6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7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8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9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1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2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3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4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5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6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7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97" name="Line 605"/>
              <p:cNvSpPr>
                <a:spLocks noChangeShapeType="1"/>
              </p:cNvSpPr>
              <p:nvPr/>
            </p:nvSpPr>
            <p:spPr bwMode="auto">
              <a:xfrm>
                <a:off x="1244" y="1712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/>
                <a:tailEnd type="triangl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1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2" name="Text Box 611"/>
            <p:cNvSpPr txBox="1">
              <a:spLocks noChangeArrowheads="1"/>
            </p:cNvSpPr>
            <p:nvPr/>
          </p:nvSpPr>
          <p:spPr bwMode="auto">
            <a:xfrm>
              <a:off x="2689" y="1697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54" name="Text Box 613"/>
            <p:cNvSpPr txBox="1">
              <a:spLocks noChangeArrowheads="1"/>
            </p:cNvSpPr>
            <p:nvPr/>
          </p:nvSpPr>
          <p:spPr bwMode="auto">
            <a:xfrm>
              <a:off x="3024" y="1699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6" name="Text Box 615"/>
            <p:cNvSpPr txBox="1">
              <a:spLocks noChangeArrowheads="1"/>
            </p:cNvSpPr>
            <p:nvPr/>
          </p:nvSpPr>
          <p:spPr bwMode="auto">
            <a:xfrm>
              <a:off x="332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58" name="Text Box 617"/>
            <p:cNvSpPr txBox="1">
              <a:spLocks noChangeArrowheads="1"/>
            </p:cNvSpPr>
            <p:nvPr/>
          </p:nvSpPr>
          <p:spPr bwMode="auto">
            <a:xfrm>
              <a:off x="3648" y="169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0" name="Text Box 619"/>
            <p:cNvSpPr txBox="1">
              <a:spLocks noChangeArrowheads="1"/>
            </p:cNvSpPr>
            <p:nvPr/>
          </p:nvSpPr>
          <p:spPr bwMode="auto">
            <a:xfrm>
              <a:off x="3948" y="1703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2" name="Text Box 621"/>
            <p:cNvSpPr txBox="1">
              <a:spLocks noChangeArrowheads="1"/>
            </p:cNvSpPr>
            <p:nvPr/>
          </p:nvSpPr>
          <p:spPr bwMode="auto">
            <a:xfrm>
              <a:off x="4248" y="1699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64" name="Text Box 623"/>
            <p:cNvSpPr txBox="1">
              <a:spLocks noChangeArrowheads="1"/>
            </p:cNvSpPr>
            <p:nvPr/>
          </p:nvSpPr>
          <p:spPr bwMode="auto">
            <a:xfrm>
              <a:off x="1468" y="1703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66" name="Text Box 625"/>
            <p:cNvSpPr txBox="1">
              <a:spLocks noChangeArrowheads="1"/>
            </p:cNvSpPr>
            <p:nvPr/>
          </p:nvSpPr>
          <p:spPr bwMode="auto">
            <a:xfrm>
              <a:off x="1784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68" name="Text Box 627"/>
            <p:cNvSpPr txBox="1">
              <a:spLocks noChangeArrowheads="1"/>
            </p:cNvSpPr>
            <p:nvPr/>
          </p:nvSpPr>
          <p:spPr bwMode="auto">
            <a:xfrm>
              <a:off x="2092" y="1703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70" name="Text Box 629"/>
            <p:cNvSpPr txBox="1">
              <a:spLocks noChangeArrowheads="1"/>
            </p:cNvSpPr>
            <p:nvPr/>
          </p:nvSpPr>
          <p:spPr bwMode="auto">
            <a:xfrm>
              <a:off x="2412" y="1703"/>
              <a:ext cx="23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72" name="Text Box 631"/>
            <p:cNvSpPr txBox="1">
              <a:spLocks noChangeArrowheads="1"/>
            </p:cNvSpPr>
            <p:nvPr/>
          </p:nvSpPr>
          <p:spPr bwMode="auto">
            <a:xfrm>
              <a:off x="1210" y="1714"/>
              <a:ext cx="121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3" name="Text Box 632"/>
            <p:cNvSpPr txBox="1">
              <a:spLocks noChangeArrowheads="1"/>
            </p:cNvSpPr>
            <p:nvPr/>
          </p:nvSpPr>
          <p:spPr bwMode="auto">
            <a:xfrm>
              <a:off x="4339" y="167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74" name="Text Box 633"/>
            <p:cNvSpPr txBox="1">
              <a:spLocks noChangeArrowheads="1"/>
            </p:cNvSpPr>
            <p:nvPr/>
          </p:nvSpPr>
          <p:spPr bwMode="auto">
            <a:xfrm>
              <a:off x="2807" y="858"/>
              <a:ext cx="17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dirty="0">
                  <a:latin typeface="Comic Sans MS" panose="030F0702030302020204" pitchFamily="66" charset="0"/>
                </a:rPr>
                <a:t>y</a:t>
              </a:r>
            </a:p>
          </p:txBody>
        </p:sp>
        <p:sp>
          <p:nvSpPr>
            <p:cNvPr id="75" name="Text Box 634"/>
            <p:cNvSpPr txBox="1">
              <a:spLocks noChangeArrowheads="1"/>
            </p:cNvSpPr>
            <p:nvPr/>
          </p:nvSpPr>
          <p:spPr bwMode="auto">
            <a:xfrm>
              <a:off x="2652" y="1970"/>
              <a:ext cx="20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79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81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1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90" name="Text Box 649"/>
            <p:cNvSpPr txBox="1">
              <a:spLocks noChangeArrowheads="1"/>
            </p:cNvSpPr>
            <p:nvPr/>
          </p:nvSpPr>
          <p:spPr bwMode="auto">
            <a:xfrm>
              <a:off x="2634" y="2931"/>
              <a:ext cx="26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-20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15819" y="1765757"/>
            <a:ext cx="142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Increasing: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2514" y="2194063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: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411574" y="1717992"/>
            <a:ext cx="23695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and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i="1" dirty="0">
                <a:latin typeface="Times New Roman" pitchFamily="18" charset="0"/>
              </a:rPr>
              <a:t>, </a:t>
            </a:r>
            <a:r>
              <a:rPr lang="en-GB" sz="2400" dirty="0">
                <a:latin typeface="Times New Roman" pitchFamily="18" charset="0"/>
                <a:sym typeface="Symbol" panose="05050102010706020507" pitchFamily="18" charset="2"/>
              </a:rPr>
              <a:t>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18379" y="260219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maximum: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7276" y="35456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down: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1245" y="3003980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Relative minimum: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842" y="422013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Concave up: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66" y="4894387"/>
            <a:ext cx="186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Inflection point: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9184" y="5524974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x-intercepts: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70721" y="6197472"/>
            <a:ext cx="13696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y-intercept: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663"/>
          <p:cNvGrpSpPr>
            <a:grpSpLocks/>
          </p:cNvGrpSpPr>
          <p:nvPr/>
        </p:nvGrpSpPr>
        <p:grpSpPr bwMode="auto">
          <a:xfrm>
            <a:off x="7127218" y="5275203"/>
            <a:ext cx="139700" cy="149225"/>
            <a:chOff x="704" y="2464"/>
            <a:chExt cx="88" cy="94"/>
          </a:xfrm>
        </p:grpSpPr>
        <p:sp>
          <p:nvSpPr>
            <p:cNvPr id="46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06" name="Rectangle 505"/>
          <p:cNvSpPr/>
          <p:nvPr/>
        </p:nvSpPr>
        <p:spPr>
          <a:xfrm>
            <a:off x="7250586" y="5379003"/>
            <a:ext cx="1594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minimum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4391509" y="2326752"/>
            <a:ext cx="1636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  <a:latin typeface="Corbel" panose="020B0503020204020204" pitchFamily="34" charset="0"/>
              </a:rPr>
              <a:t>Relative maximum</a:t>
            </a:r>
            <a:endParaRPr lang="en-GB" sz="1400" dirty="0">
              <a:latin typeface="Corbel" panose="020B0503020204020204" pitchFamily="34" charset="0"/>
            </a:endParaRPr>
          </a:p>
        </p:txBody>
      </p:sp>
      <p:grpSp>
        <p:nvGrpSpPr>
          <p:cNvPr id="511" name="Group 666"/>
          <p:cNvGrpSpPr>
            <a:grpSpLocks/>
          </p:cNvGrpSpPr>
          <p:nvPr/>
        </p:nvGrpSpPr>
        <p:grpSpPr bwMode="auto">
          <a:xfrm>
            <a:off x="5640599" y="2587674"/>
            <a:ext cx="139700" cy="149225"/>
            <a:chOff x="704" y="2464"/>
            <a:chExt cx="88" cy="94"/>
          </a:xfrm>
        </p:grpSpPr>
        <p:sp>
          <p:nvSpPr>
            <p:cNvPr id="512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4" name="Line 605"/>
          <p:cNvSpPr>
            <a:spLocks noChangeShapeType="1"/>
          </p:cNvSpPr>
          <p:nvPr/>
        </p:nvSpPr>
        <p:spPr bwMode="auto">
          <a:xfrm>
            <a:off x="3697195" y="6112980"/>
            <a:ext cx="4984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516" name="Straight Connector 515"/>
          <p:cNvCxnSpPr/>
          <p:nvPr/>
        </p:nvCxnSpPr>
        <p:spPr>
          <a:xfrm>
            <a:off x="7232896" y="589489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" name="Oval 516"/>
          <p:cNvSpPr/>
          <p:nvPr/>
        </p:nvSpPr>
        <p:spPr>
          <a:xfrm>
            <a:off x="7186975" y="604704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8" name="Straight Connector 517"/>
          <p:cNvCxnSpPr/>
          <p:nvPr/>
        </p:nvCxnSpPr>
        <p:spPr>
          <a:xfrm>
            <a:off x="5724479" y="5890434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Oval 518"/>
          <p:cNvSpPr/>
          <p:nvPr/>
        </p:nvSpPr>
        <p:spPr>
          <a:xfrm>
            <a:off x="5670787" y="60471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4" name="Rectangle 523"/>
          <p:cNvSpPr/>
          <p:nvPr/>
        </p:nvSpPr>
        <p:spPr>
          <a:xfrm>
            <a:off x="4294675" y="5775275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Rectangle 524"/>
          <p:cNvSpPr/>
          <p:nvPr/>
        </p:nvSpPr>
        <p:spPr>
          <a:xfrm>
            <a:off x="5837788" y="5789188"/>
            <a:ext cx="1386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Decreasing </a:t>
            </a:r>
          </a:p>
        </p:txBody>
      </p:sp>
      <p:sp>
        <p:nvSpPr>
          <p:cNvPr id="526" name="Rectangle 525"/>
          <p:cNvSpPr/>
          <p:nvPr/>
        </p:nvSpPr>
        <p:spPr>
          <a:xfrm>
            <a:off x="7338030" y="5769256"/>
            <a:ext cx="1255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Increasing 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8" name="Text Box 12"/>
          <p:cNvSpPr txBox="1">
            <a:spLocks noChangeArrowheads="1"/>
          </p:cNvSpPr>
          <p:nvPr/>
        </p:nvSpPr>
        <p:spPr bwMode="auto">
          <a:xfrm>
            <a:off x="1607703" y="2139709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1, 2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59" name="Text Box 12"/>
          <p:cNvSpPr txBox="1">
            <a:spLocks noChangeArrowheads="1"/>
          </p:cNvSpPr>
          <p:nvPr/>
        </p:nvSpPr>
        <p:spPr bwMode="auto">
          <a:xfrm>
            <a:off x="2271092" y="2532164"/>
            <a:ext cx="1003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-</a:t>
            </a:r>
            <a:r>
              <a:rPr lang="en-GB" sz="2400" dirty="0">
                <a:latin typeface="Comic Sans MS" panose="030F0702030302020204" pitchFamily="66" charset="0"/>
              </a:rPr>
              <a:t>1, 7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860" name="Text Box 12"/>
          <p:cNvSpPr txBox="1">
            <a:spLocks noChangeArrowheads="1"/>
          </p:cNvSpPr>
          <p:nvPr/>
        </p:nvSpPr>
        <p:spPr bwMode="auto">
          <a:xfrm>
            <a:off x="2285585" y="2951418"/>
            <a:ext cx="125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dirty="0">
                <a:latin typeface="Comic Sans MS" panose="030F0702030302020204" pitchFamily="66" charset="0"/>
              </a:rPr>
              <a:t>2, -20</a:t>
            </a:r>
            <a:r>
              <a:rPr lang="en-GB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441" name="Text Box 5">
            <a:extLst>
              <a:ext uri="{FF2B5EF4-FFF2-40B4-BE49-F238E27FC236}">
                <a16:creationId xmlns:a16="http://schemas.microsoft.com/office/drawing/2014/main" id="{15E11D42-8478-4F3A-BA15-64E664537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21" y="649862"/>
            <a:ext cx="8580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first and second derivatives, intercepts, asymptotes to sketch the graph of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F0CD71E4-C191-4A96-8402-C1AE58ED8309}"/>
              </a:ext>
            </a:extLst>
          </p:cNvPr>
          <p:cNvSpPr/>
          <p:nvPr/>
        </p:nvSpPr>
        <p:spPr>
          <a:xfrm>
            <a:off x="389184" y="12504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Sketching a graph</a:t>
            </a:r>
            <a:endParaRPr lang="en-GB" sz="3200" dirty="0"/>
          </a:p>
        </p:txBody>
      </p:sp>
      <p:sp>
        <p:nvSpPr>
          <p:cNvPr id="443" name="Text Box 5">
            <a:extLst>
              <a:ext uri="{FF2B5EF4-FFF2-40B4-BE49-F238E27FC236}">
                <a16:creationId xmlns:a16="http://schemas.microsoft.com/office/drawing/2014/main" id="{5B4B131B-4B4B-4831-8500-D1DE5AFC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" y="1434807"/>
            <a:ext cx="8580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In order to sketch the graph we need this information: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44" name="Rectangle: Rounded Corners 443">
            <a:extLst>
              <a:ext uri="{FF2B5EF4-FFF2-40B4-BE49-F238E27FC236}">
                <a16:creationId xmlns:a16="http://schemas.microsoft.com/office/drawing/2014/main" id="{09471901-7001-4B3C-A0F5-22CE7DAC7F83}"/>
              </a:ext>
            </a:extLst>
          </p:cNvPr>
          <p:cNvSpPr/>
          <p:nvPr/>
        </p:nvSpPr>
        <p:spPr>
          <a:xfrm>
            <a:off x="279590" y="3597079"/>
            <a:ext cx="1661411" cy="167812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5" name="Rectangle 444">
            <a:hlinkClick r:id="rId2"/>
            <a:extLst>
              <a:ext uri="{FF2B5EF4-FFF2-40B4-BE49-F238E27FC236}">
                <a16:creationId xmlns:a16="http://schemas.microsoft.com/office/drawing/2014/main" id="{11EF82BD-E4E0-40EF-8C4D-1D1B65CDC34B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6" name="Rectangle 445">
            <a:hlinkClick r:id="rId2"/>
            <a:extLst>
              <a:ext uri="{FF2B5EF4-FFF2-40B4-BE49-F238E27FC236}">
                <a16:creationId xmlns:a16="http://schemas.microsoft.com/office/drawing/2014/main" id="{B4B4D94D-4B4E-4E77-978C-C29F443C95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1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" grpId="0"/>
      <p:bldP spid="507" grpId="0"/>
      <p:bldP spid="859" grpId="0"/>
      <p:bldP spid="860" grpId="0"/>
      <p:bldP spid="4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061" y="916280"/>
            <a:ext cx="82450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Find the intervals where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is concave up and concave down. Find the inflection points.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3552414"/>
                <a:ext cx="6577646" cy="5529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down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3552414"/>
                <a:ext cx="6577646" cy="552972"/>
              </a:xfrm>
              <a:prstGeom prst="rect">
                <a:avLst/>
              </a:prstGeom>
              <a:blipFill rotWithShape="0">
                <a:blip r:embed="rId2"/>
                <a:stretch>
                  <a:fillRect l="-1390" t="-4444" b="-1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0721" y="214397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21582" y="2426122"/>
            <a:ext cx="1633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= 12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65898" y="1680407"/>
            <a:ext cx="2675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’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) = 6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383" y="170935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the second derivative of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923" y="2488151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Find where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= </a:t>
            </a:r>
            <a:r>
              <a:rPr lang="en-GB" sz="1800" dirty="0">
                <a:solidFill>
                  <a:srgbClr val="FF3300"/>
                </a:solidFill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474609" y="2069429"/>
            <a:ext cx="2013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i="1" dirty="0">
                <a:latin typeface="Corbel" panose="020B0503020204020204" pitchFamily="34" charset="0"/>
                <a:cs typeface="Times New Roman" panose="02020603050405020304" pitchFamily="18" charset="0"/>
              </a:rPr>
              <a:t>”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itchFamily="18" charset="0"/>
                <a:cs typeface="Times New Roman" panose="02020603050405020304" pitchFamily="18" charset="0"/>
              </a:rPr>
              <a:t>) = 12</a:t>
            </a:r>
            <a:r>
              <a:rPr lang="en-GB" sz="2400" i="1" dirty="0">
                <a:latin typeface="Times New Roman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6823087" y="2350011"/>
                <a:ext cx="729687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23087" y="2350011"/>
                <a:ext cx="729687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12500" b="-1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57836" y="289411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Make a sign diagram for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99366" y="3253034"/>
            <a:ext cx="2468880" cy="474305"/>
            <a:chOff x="5157678" y="4483330"/>
            <a:chExt cx="2468880" cy="474305"/>
          </a:xfrm>
        </p:grpSpPr>
        <p:sp>
          <p:nvSpPr>
            <p:cNvPr id="31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630"/>
                <p:cNvSpPr txBox="1">
                  <a:spLocks noChangeArrowheads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1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2" name="Text Box 6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5451427" y="305923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13"/>
          <p:cNvSpPr txBox="1">
            <a:spLocks noChangeArrowheads="1"/>
          </p:cNvSpPr>
          <p:nvPr/>
        </p:nvSpPr>
        <p:spPr bwMode="auto">
          <a:xfrm>
            <a:off x="5772351" y="285918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6" name="Text Box 613"/>
          <p:cNvSpPr txBox="1">
            <a:spLocks noChangeArrowheads="1"/>
          </p:cNvSpPr>
          <p:nvPr/>
        </p:nvSpPr>
        <p:spPr bwMode="auto">
          <a:xfrm>
            <a:off x="4837686" y="289411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5392059" y="321138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38959" y="3568002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</a:rPr>
              <a:t>Evaluate f’(x) to determine the signs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706889" y="3709209"/>
            <a:ext cx="2541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12(0)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503861" y="3628915"/>
            <a:ext cx="1587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706889" y="3693159"/>
            <a:ext cx="2541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”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12(1)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6509699" y="3632164"/>
            <a:ext cx="1356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 </a:t>
            </a:r>
            <a:r>
              <a:rPr lang="en-GB" sz="2400" i="1" dirty="0">
                <a:latin typeface="Corbel" panose="020B0503020204020204" pitchFamily="34" charset="0"/>
              </a:rPr>
              <a:t>”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4076579"/>
                <a:ext cx="6577646" cy="5529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up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4076579"/>
                <a:ext cx="6577646" cy="552972"/>
              </a:xfrm>
              <a:prstGeom prst="rect">
                <a:avLst/>
              </a:prstGeom>
              <a:blipFill rotWithShape="0">
                <a:blip r:embed="rId5"/>
                <a:stretch>
                  <a:fillRect l="-1390" t="-4444" b="-1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4565898" y="5190555"/>
                <a:ext cx="3555757" cy="6137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000" i="1" dirty="0">
                    <a:latin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000" dirty="0"/>
                  <a:t> = </a:t>
                </a:r>
                <a:r>
                  <a:rPr lang="en-GB" sz="2000" dirty="0"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</a:t>
                </a:r>
                <a:r>
                  <a:rPr lang="en-GB" sz="2000" dirty="0"/>
                  <a:t>–</a:t>
                </a:r>
                <a:r>
                  <a:rPr lang="en-GB" sz="2000" dirty="0">
                    <a:latin typeface="Comic Sans MS" panose="030F0702030302020204" pitchFamily="66" charset="0"/>
                  </a:rPr>
                  <a:t>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/>
                  <a:t> – </a:t>
                </a:r>
                <a:r>
                  <a:rPr lang="en-GB" sz="2000" dirty="0">
                    <a:latin typeface="Comic Sans MS" panose="030F0702030302020204" pitchFamily="66" charset="0"/>
                  </a:rPr>
                  <a:t>12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65898" y="5190555"/>
                <a:ext cx="3555757" cy="613758"/>
              </a:xfrm>
              <a:prstGeom prst="rect">
                <a:avLst/>
              </a:prstGeom>
              <a:blipFill rotWithShape="0">
                <a:blip r:embed="rId6"/>
                <a:stretch>
                  <a:fillRect l="-1887" b="-495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10264" y="5331434"/>
                <a:ext cx="4255634" cy="76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Evaluate </a:t>
                </a:r>
                <a:r>
                  <a:rPr lang="en-GB" sz="18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f </a:t>
                </a:r>
                <a:r>
                  <a:rPr lang="en-GB" sz="18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at</a:t>
                </a:r>
                <a:r>
                  <a:rPr lang="en-GB" sz="18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i="1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8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to find the y-coordinate of the inflection point</a:t>
                </a:r>
                <a:endParaRPr lang="en-GB" sz="1800" i="1" dirty="0">
                  <a:solidFill>
                    <a:srgbClr val="FF6600"/>
                  </a:solidFill>
                  <a:latin typeface="Corbel" panose="020B0503020204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64" y="5331434"/>
                <a:ext cx="4255634" cy="760465"/>
              </a:xfrm>
              <a:prstGeom prst="rect">
                <a:avLst/>
              </a:prstGeom>
              <a:blipFill>
                <a:blip r:embed="rId7"/>
                <a:stretch>
                  <a:fillRect l="-1289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1096124" y="6130485"/>
            <a:ext cx="3352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Corbel" panose="020B0503020204020204" pitchFamily="34" charset="0"/>
              </a:rPr>
              <a:t>So, the inflection point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7884875" y="5241660"/>
                <a:ext cx="1015425" cy="5275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000" dirty="0"/>
                  <a:t>=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84875" y="5241660"/>
                <a:ext cx="1015425" cy="527580"/>
              </a:xfrm>
              <a:prstGeom prst="rect">
                <a:avLst/>
              </a:prstGeom>
              <a:blipFill rotWithShape="0">
                <a:blip r:embed="rId8"/>
                <a:stretch>
                  <a:fillRect l="-5988" b="-930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5"/>
              <p:cNvSpPr txBox="1">
                <a:spLocks noChangeArrowheads="1"/>
              </p:cNvSpPr>
              <p:nvPr/>
            </p:nvSpPr>
            <p:spPr bwMode="auto">
              <a:xfrm>
                <a:off x="370721" y="4478448"/>
                <a:ext cx="8469122" cy="983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>
                    <a:latin typeface="Comic Sans MS" panose="030F0702030302020204" pitchFamily="66" charset="0"/>
                  </a:rPr>
                  <a:t>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changes the sign at </a:t>
                </a:r>
                <a:r>
                  <a:rPr lang="en-GB" i="1" dirty="0">
                    <a:latin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there is an inflection point there</a:t>
                </a:r>
              </a:p>
            </p:txBody>
          </p:sp>
        </mc:Choice>
        <mc:Fallback xmlns="">
          <p:sp>
            <p:nvSpPr>
              <p:cNvPr id="4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21" y="4478448"/>
                <a:ext cx="8469122" cy="983218"/>
              </a:xfrm>
              <a:prstGeom prst="rect">
                <a:avLst/>
              </a:prstGeom>
              <a:blipFill rotWithShape="0">
                <a:blip r:embed="rId9"/>
                <a:stretch>
                  <a:fillRect l="-1152" r="-216" b="-136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300436" y="5978114"/>
                <a:ext cx="1335141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436" y="5978114"/>
                <a:ext cx="1335141" cy="7146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hlinkClick r:id="rId11"/>
            <a:extLst>
              <a:ext uri="{FF2B5EF4-FFF2-40B4-BE49-F238E27FC236}">
                <a16:creationId xmlns:a16="http://schemas.microsoft.com/office/drawing/2014/main" id="{264E2280-0FC6-4462-A9B7-BD034CF60D13}"/>
              </a:ext>
            </a:extLst>
          </p:cNvPr>
          <p:cNvSpPr/>
          <p:nvPr/>
        </p:nvSpPr>
        <p:spPr>
          <a:xfrm>
            <a:off x="8049066" y="83229"/>
            <a:ext cx="99060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hlinkClick r:id="rId11"/>
            <a:extLst>
              <a:ext uri="{FF2B5EF4-FFF2-40B4-BE49-F238E27FC236}">
                <a16:creationId xmlns:a16="http://schemas.microsoft.com/office/drawing/2014/main" id="{68015AB1-28FA-4D02-A183-3CA62F252D7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5" grpId="0"/>
      <p:bldP spid="36" grpId="0"/>
      <p:bldP spid="37" grpId="0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26" grpId="0"/>
      <p:bldP spid="27" grpId="0"/>
      <p:bldP spid="28" grpId="0"/>
      <p:bldP spid="29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1365</TotalTime>
  <Words>2002</Words>
  <Application>Microsoft Office PowerPoint</Application>
  <PresentationFormat>On-screen Show (4:3)</PresentationFormat>
  <Paragraphs>442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Corbel</vt:lpstr>
      <vt:lpstr>Times New Roman</vt:lpstr>
      <vt:lpstr>Wingdings 2</vt:lpstr>
      <vt:lpstr>Theme1</vt:lpstr>
      <vt:lpstr>Equation</vt:lpstr>
      <vt:lpstr>Graphical behaviour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Relationship between the graphs of f, f ’ and f 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81</cp:revision>
  <dcterms:created xsi:type="dcterms:W3CDTF">2015-11-17T06:51:08Z</dcterms:created>
  <dcterms:modified xsi:type="dcterms:W3CDTF">2023-08-05T08:45:40Z</dcterms:modified>
</cp:coreProperties>
</file>