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0" r:id="rId3"/>
    <p:sldId id="300" r:id="rId4"/>
    <p:sldId id="261" r:id="rId5"/>
    <p:sldId id="299" r:id="rId6"/>
    <p:sldId id="262" r:id="rId7"/>
    <p:sldId id="263" r:id="rId8"/>
    <p:sldId id="264" r:id="rId9"/>
    <p:sldId id="265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26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35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08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2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60148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9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9028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92611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64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627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2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9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0074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0529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8/5/2023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1736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27.png"/><Relationship Id="rId3" Type="http://schemas.openxmlformats.org/officeDocument/2006/relationships/image" Target="../media/image140.png"/><Relationship Id="rId7" Type="http://schemas.openxmlformats.org/officeDocument/2006/relationships/image" Target="../media/image180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21.png"/><Relationship Id="rId5" Type="http://schemas.openxmlformats.org/officeDocument/2006/relationships/image" Target="../media/image160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50.png"/><Relationship Id="rId9" Type="http://schemas.openxmlformats.org/officeDocument/2006/relationships/image" Target="../media/image200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33.png"/><Relationship Id="rId9" Type="http://schemas.openxmlformats.org/officeDocument/2006/relationships/image" Target="../media/image55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5.png"/><Relationship Id="rId4" Type="http://schemas.openxmlformats.org/officeDocument/2006/relationships/image" Target="../media/image40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65.png"/><Relationship Id="rId7" Type="http://schemas.openxmlformats.org/officeDocument/2006/relationships/image" Target="../media/image48.png"/><Relationship Id="rId12" Type="http://schemas.openxmlformats.org/officeDocument/2006/relationships/image" Target="../media/image7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52.png"/><Relationship Id="rId10" Type="http://schemas.openxmlformats.org/officeDocument/2006/relationships/image" Target="../media/image72.png"/><Relationship Id="rId4" Type="http://schemas.openxmlformats.org/officeDocument/2006/relationships/image" Target="../media/image46.png"/><Relationship Id="rId9" Type="http://schemas.openxmlformats.org/officeDocument/2006/relationships/image" Target="../media/image49.png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Find the indefinite integral </a:t>
            </a:r>
            <a:r>
              <a:rPr lang="en-GB" dirty="0"/>
              <a:t>of the composition of functions with the linear function </a:t>
            </a:r>
            <a:r>
              <a:rPr lang="en-GB" dirty="0" err="1"/>
              <a:t>ax</a:t>
            </a:r>
            <a:r>
              <a:rPr lang="en-GB" dirty="0"/>
              <a:t> + b.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899" y="1447800"/>
            <a:ext cx="8604153" cy="1470025"/>
          </a:xfrm>
        </p:spPr>
        <p:txBody>
          <a:bodyPr>
            <a:noAutofit/>
          </a:bodyPr>
          <a:lstStyle/>
          <a:p>
            <a:pPr algn="ctr"/>
            <a:r>
              <a:rPr lang="en-GB" sz="3300" dirty="0"/>
              <a:t>The indefinite integral of the composition of functions with the linear function </a:t>
            </a:r>
            <a:r>
              <a:rPr lang="en-GB" sz="3300" dirty="0" err="1"/>
              <a:t>ax</a:t>
            </a:r>
            <a:r>
              <a:rPr lang="en-GB" sz="3300" dirty="0"/>
              <a:t> + b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249E36E2-A5D9-4188-9045-26BED6EC1A8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133C563-C497-4499-A3AA-C462B086E4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540D-F161-4671-8F65-971566BC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92837" y="243379"/>
            <a:ext cx="2579663" cy="476250"/>
          </a:xfrm>
        </p:spPr>
        <p:txBody>
          <a:bodyPr/>
          <a:lstStyle/>
          <a:p>
            <a:fld id="{6835C53A-7D67-456E-BAE1-F36D43FDB676}" type="datetime3">
              <a:rPr lang="en-US" smtClean="0">
                <a:solidFill>
                  <a:schemeClr val="tx1"/>
                </a:solidFill>
              </a:rPr>
              <a:t>5 August 2023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414315" y="3934719"/>
            <a:ext cx="3269152" cy="7831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870438" y="3028741"/>
            <a:ext cx="963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Expand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306994" y="3931689"/>
                <a:ext cx="1094787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6994" y="3931689"/>
                <a:ext cx="1094787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76838" y="1622611"/>
                <a:ext cx="20242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838" y="1622611"/>
                <a:ext cx="2024272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79262" y="2743437"/>
                <a:ext cx="297934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262" y="2743437"/>
                <a:ext cx="2979342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276" y="4100258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Integrate each term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321539" y="3925008"/>
                <a:ext cx="1094787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1539" y="3925008"/>
                <a:ext cx="1094787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5315222" y="4100258"/>
                <a:ext cx="70532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5222" y="4100258"/>
                <a:ext cx="705321" cy="453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939007" y="4100258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9007" y="4100258"/>
                <a:ext cx="730392" cy="45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hlinkClick r:id="rId9"/>
            <a:extLst>
              <a:ext uri="{FF2B5EF4-FFF2-40B4-BE49-F238E27FC236}">
                <a16:creationId xmlns:a16="http://schemas.microsoft.com/office/drawing/2014/main" id="{CCD1D4B2-5745-4614-BEDE-E8BB8056582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2BB6BFDB-4AEB-4151-9137-0EDDED0ACDF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65639" grpId="0"/>
      <p:bldP spid="19" grpId="0"/>
      <p:bldP spid="23" grpId="0"/>
      <p:bldP spid="12" grpId="0"/>
      <p:bldP spid="20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413577" y="5509558"/>
            <a:ext cx="4204531" cy="7831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57200" y="112402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48958" y="1828496"/>
                <a:ext cx="25305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958" y="1828496"/>
                <a:ext cx="2530565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99881" y="3348072"/>
            <a:ext cx="2064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Separating terms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13577" y="3054422"/>
                <a:ext cx="320132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577" y="3054422"/>
                <a:ext cx="3201326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3298578" y="4280657"/>
                <a:ext cx="309033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+2+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8578" y="4280657"/>
                <a:ext cx="3090333" cy="1061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299881" y="5531800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Integrating each term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3358883" y="5508901"/>
                <a:ext cx="1094787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8883" y="5508901"/>
                <a:ext cx="1094787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4336751" y="5666898"/>
                <a:ext cx="87524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6751" y="5666898"/>
                <a:ext cx="875240" cy="453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5094335" y="5679396"/>
                <a:ext cx="995464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4335" y="5679396"/>
                <a:ext cx="995464" cy="45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6000072" y="5675676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0072" y="5675676"/>
                <a:ext cx="730392" cy="453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6599882" y="5619404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>
                <a:solidFill>
                  <a:srgbClr val="010078"/>
                </a:solidFill>
              </a:rPr>
              <a:t> 0</a:t>
            </a:r>
            <a:endParaRPr lang="en-GB" sz="2400" dirty="0"/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99881" y="4441855"/>
            <a:ext cx="13821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Simplifying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>
            <a:hlinkClick r:id="rId10"/>
            <a:extLst>
              <a:ext uri="{FF2B5EF4-FFF2-40B4-BE49-F238E27FC236}">
                <a16:creationId xmlns:a16="http://schemas.microsoft.com/office/drawing/2014/main" id="{CCD1D4B2-5745-4614-BEDE-E8BB8056582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10"/>
            <a:extLst>
              <a:ext uri="{FF2B5EF4-FFF2-40B4-BE49-F238E27FC236}">
                <a16:creationId xmlns:a16="http://schemas.microsoft.com/office/drawing/2014/main" id="{2BB6BFDB-4AEB-4151-9137-0EDDED0ACDF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/>
      <p:bldP spid="15" grpId="0"/>
      <p:bldP spid="16" grpId="0"/>
      <p:bldP spid="17" grpId="0"/>
      <p:bldP spid="18" grpId="0"/>
      <p:bldP spid="25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86371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172657" y="3881115"/>
                <a:ext cx="873572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2657" y="3881115"/>
                <a:ext cx="873572" cy="46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10944" y="1346429"/>
                <a:ext cx="204709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944" y="1346429"/>
                <a:ext cx="2047099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17777" y="2618478"/>
                <a:ext cx="214026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777" y="2618478"/>
                <a:ext cx="2140266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871066" y="3846437"/>
                <a:ext cx="705321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1066" y="3846437"/>
                <a:ext cx="705321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4572000" y="3832380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3832380"/>
                <a:ext cx="730392" cy="453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8"/>
            <a:extLst>
              <a:ext uri="{FF2B5EF4-FFF2-40B4-BE49-F238E27FC236}">
                <a16:creationId xmlns:a16="http://schemas.microsoft.com/office/drawing/2014/main" id="{192E49A7-7743-4E41-9475-41A13069D49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8"/>
            <a:extLst>
              <a:ext uri="{FF2B5EF4-FFF2-40B4-BE49-F238E27FC236}">
                <a16:creationId xmlns:a16="http://schemas.microsoft.com/office/drawing/2014/main" id="{3E8DCAC1-143A-4084-8F5F-82A37768D9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0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3340" y="2597958"/>
            <a:ext cx="6777318" cy="3955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2645" y="889155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Now we look at indefinite integrals of functions that are compositions with the linear function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26754" y="4737395"/>
                <a:ext cx="167680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754" y="4737395"/>
                <a:ext cx="1676806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56402" y="2707495"/>
                <a:ext cx="204921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402" y="2707495"/>
                <a:ext cx="204921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1549243" y="3679534"/>
                <a:ext cx="165211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9243" y="3679534"/>
                <a:ext cx="1652119" cy="1061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3272192" y="3767073"/>
                <a:ext cx="211077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2192" y="3767073"/>
                <a:ext cx="2110771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897172" y="4852531"/>
                <a:ext cx="1257717" cy="6242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172" y="4852531"/>
                <a:ext cx="1257717" cy="624273"/>
              </a:xfrm>
              <a:prstGeom prst="rect">
                <a:avLst/>
              </a:prstGeom>
              <a:blipFill>
                <a:blip r:embed="rId7"/>
                <a:stretch>
                  <a:fillRect l="-724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86429" y="2701208"/>
                <a:ext cx="410214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429" y="2701208"/>
                <a:ext cx="4102149" cy="9221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328780" y="4757798"/>
                <a:ext cx="2740109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8780" y="4757798"/>
                <a:ext cx="2740109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10"/>
            <a:extLst>
              <a:ext uri="{FF2B5EF4-FFF2-40B4-BE49-F238E27FC236}">
                <a16:creationId xmlns:a16="http://schemas.microsoft.com/office/drawing/2014/main" id="{192E49A7-7743-4E41-9475-41A13069D49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10"/>
            <a:extLst>
              <a:ext uri="{FF2B5EF4-FFF2-40B4-BE49-F238E27FC236}">
                <a16:creationId xmlns:a16="http://schemas.microsoft.com/office/drawing/2014/main" id="{3E8DCAC1-143A-4084-8F5F-82A37768D9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A68237-E828-49D2-82FB-39D888E830F4}"/>
                  </a:ext>
                </a:extLst>
              </p:cNvPr>
              <p:cNvSpPr txBox="1"/>
              <p:nvPr/>
            </p:nvSpPr>
            <p:spPr>
              <a:xfrm>
                <a:off x="402808" y="1830720"/>
                <a:ext cx="207788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A68237-E828-49D2-82FB-39D888E83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08" y="1830720"/>
                <a:ext cx="2077884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1B1F1E-C6AD-4ABD-A5F2-B2F1C232A450}"/>
                  </a:ext>
                </a:extLst>
              </p:cNvPr>
              <p:cNvSpPr txBox="1"/>
              <p:nvPr/>
            </p:nvSpPr>
            <p:spPr>
              <a:xfrm>
                <a:off x="2553715" y="1843905"/>
                <a:ext cx="2178422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1B1F1E-C6AD-4ABD-A5F2-B2F1C232A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715" y="1843905"/>
                <a:ext cx="2178422" cy="4682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084A51-A7FD-4A74-AAA9-A8C56EA9836D}"/>
                  </a:ext>
                </a:extLst>
              </p:cNvPr>
              <p:cNvSpPr txBox="1"/>
              <p:nvPr/>
            </p:nvSpPr>
            <p:spPr>
              <a:xfrm>
                <a:off x="5197959" y="1681809"/>
                <a:ext cx="2178423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084A51-A7FD-4A74-AAA9-A8C56EA98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959" y="1681809"/>
                <a:ext cx="2178423" cy="7923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398CE55-A367-4D68-A798-9D3143108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6429" y="5609264"/>
                <a:ext cx="273049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398CE55-A367-4D68-A798-9D3143108D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6429" y="5609264"/>
                <a:ext cx="2730491" cy="7862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1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7" grpId="0"/>
      <p:bldP spid="18" grpId="0"/>
      <p:bldP spid="29" grpId="0"/>
      <p:bldP spid="33" grpId="0"/>
      <p:bldP spid="2" grpId="0"/>
      <p:bldP spid="24" grpId="0"/>
      <p:bldP spid="25" grpId="0"/>
      <p:bldP spid="26" grpId="0"/>
      <p:bldP spid="27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5639" name="Text Box 7"/>
              <p:cNvSpPr txBox="1">
                <a:spLocks noChangeArrowheads="1"/>
              </p:cNvSpPr>
              <p:nvPr/>
            </p:nvSpPr>
            <p:spPr bwMode="auto">
              <a:xfrm>
                <a:off x="144454" y="2439373"/>
                <a:ext cx="4039376" cy="783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Substitute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563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454" y="2439373"/>
                <a:ext cx="4039376" cy="783869"/>
              </a:xfrm>
              <a:prstGeom prst="rect">
                <a:avLst/>
              </a:prstGeom>
              <a:blipFill>
                <a:blip r:embed="rId3"/>
                <a:stretch>
                  <a:fillRect l="-13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231315" y="4757831"/>
                <a:ext cx="2219582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1315" y="4757831"/>
                <a:ext cx="2219582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04408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044086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911180"/>
            <a:ext cx="2984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Simplifying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6304021" y="4924350"/>
                <a:ext cx="73039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4021" y="4924350"/>
                <a:ext cx="730392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232628" y="2200567"/>
                <a:ext cx="410214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4+1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628" y="2200567"/>
                <a:ext cx="4102149" cy="922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409" y="213263"/>
                <a:ext cx="1496115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409" y="213263"/>
                <a:ext cx="1496115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292682" y="1736783"/>
                <a:ext cx="85440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2682" y="1736783"/>
                <a:ext cx="854400" cy="39299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243467" y="1731840"/>
                <a:ext cx="84895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3467" y="1731840"/>
                <a:ext cx="848950" cy="39299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6192295" y="1702922"/>
                <a:ext cx="857286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2295" y="1702922"/>
                <a:ext cx="857286" cy="39299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231315" y="3564580"/>
                <a:ext cx="3227037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315" y="3564580"/>
                <a:ext cx="3227037" cy="9221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3"/>
            <a:extLst>
              <a:ext uri="{FF2B5EF4-FFF2-40B4-BE49-F238E27FC236}">
                <a16:creationId xmlns:a16="http://schemas.microsoft.com/office/drawing/2014/main" id="{BB50B370-9266-4A07-8C18-A146EE63A6C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3"/>
            <a:extLst>
              <a:ext uri="{FF2B5EF4-FFF2-40B4-BE49-F238E27FC236}">
                <a16:creationId xmlns:a16="http://schemas.microsoft.com/office/drawing/2014/main" id="{12BC6A1D-47D8-4E56-8B10-FC7EDB63F9B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3D89C0-85B3-4F2E-A27F-BF4C0CBAF855}"/>
                  </a:ext>
                </a:extLst>
              </p:cNvPr>
              <p:cNvSpPr/>
              <p:nvPr/>
            </p:nvSpPr>
            <p:spPr>
              <a:xfrm>
                <a:off x="5950249" y="154623"/>
                <a:ext cx="312829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D3D89C0-85B3-4F2E-A27F-BF4C0CBAF8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249" y="154623"/>
                <a:ext cx="3128292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F0BDA96B-E61F-4C78-B561-74933ED765C1}"/>
              </a:ext>
            </a:extLst>
          </p:cNvPr>
          <p:cNvSpPr/>
          <p:nvPr/>
        </p:nvSpPr>
        <p:spPr>
          <a:xfrm>
            <a:off x="5104877" y="2301065"/>
            <a:ext cx="694944" cy="666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B0A74B-9422-4314-92F4-86E586FD5FE9}"/>
              </a:ext>
            </a:extLst>
          </p:cNvPr>
          <p:cNvSpPr/>
          <p:nvPr/>
        </p:nvSpPr>
        <p:spPr>
          <a:xfrm>
            <a:off x="4923692" y="2230274"/>
            <a:ext cx="181185" cy="89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FCE91B-B95F-4BFA-AA4E-CE383B7E83C8}"/>
              </a:ext>
            </a:extLst>
          </p:cNvPr>
          <p:cNvSpPr/>
          <p:nvPr/>
        </p:nvSpPr>
        <p:spPr>
          <a:xfrm>
            <a:off x="7430216" y="2260570"/>
            <a:ext cx="181185" cy="89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64AB06-145F-4706-B1B3-CECBC5B5BA3B}"/>
              </a:ext>
            </a:extLst>
          </p:cNvPr>
          <p:cNvSpPr/>
          <p:nvPr/>
        </p:nvSpPr>
        <p:spPr>
          <a:xfrm>
            <a:off x="5875663" y="2477498"/>
            <a:ext cx="428358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71018F-8EEC-46A6-BB38-7463F44E2671}"/>
              </a:ext>
            </a:extLst>
          </p:cNvPr>
          <p:cNvSpPr/>
          <p:nvPr/>
        </p:nvSpPr>
        <p:spPr>
          <a:xfrm>
            <a:off x="6382000" y="2473956"/>
            <a:ext cx="572152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5A774-7C78-45AA-B921-9FBDD9596FC7}"/>
              </a:ext>
            </a:extLst>
          </p:cNvPr>
          <p:cNvSpPr/>
          <p:nvPr/>
        </p:nvSpPr>
        <p:spPr>
          <a:xfrm>
            <a:off x="6969333" y="2489460"/>
            <a:ext cx="428358" cy="270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1EC48B-22B6-4D96-BE1B-6D9F0FB9F1B3}"/>
              </a:ext>
            </a:extLst>
          </p:cNvPr>
          <p:cNvSpPr/>
          <p:nvPr/>
        </p:nvSpPr>
        <p:spPr>
          <a:xfrm>
            <a:off x="7660198" y="2489460"/>
            <a:ext cx="464961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12" grpId="0"/>
      <p:bldP spid="28" grpId="0"/>
      <p:bldP spid="24" grpId="0"/>
      <p:bldP spid="27" grpId="0"/>
      <p:bldP spid="34" grpId="0"/>
      <p:bldP spid="35" grpId="0"/>
      <p:bldP spid="36" grpId="0"/>
      <p:bldP spid="37" grpId="0"/>
      <p:bldP spid="17" grpId="0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85888" y="160029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5639" name="Text Box 7"/>
              <p:cNvSpPr txBox="1">
                <a:spLocks noChangeArrowheads="1"/>
              </p:cNvSpPr>
              <p:nvPr/>
            </p:nvSpPr>
            <p:spPr bwMode="auto">
              <a:xfrm>
                <a:off x="572114" y="3429000"/>
                <a:ext cx="1858457" cy="761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563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114" y="3429000"/>
                <a:ext cx="1858457" cy="761940"/>
              </a:xfrm>
              <a:prstGeom prst="rect">
                <a:avLst/>
              </a:prstGeom>
              <a:blipFill>
                <a:blip r:embed="rId3"/>
                <a:stretch>
                  <a:fillRect l="-295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14301" y="1363847"/>
                <a:ext cx="148547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301" y="1363847"/>
                <a:ext cx="1485470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327746" y="2262335"/>
                <a:ext cx="85440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7746" y="2262335"/>
                <a:ext cx="854400" cy="392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278531" y="2257392"/>
                <a:ext cx="84895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8531" y="2257392"/>
                <a:ext cx="848950" cy="392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932928" y="103719"/>
                <a:ext cx="165211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928" y="103719"/>
                <a:ext cx="1652119" cy="1061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981646" y="3326479"/>
                <a:ext cx="211077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1646" y="3326479"/>
                <a:ext cx="2110771" cy="7862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hlinkClick r:id="rId9"/>
            <a:extLst>
              <a:ext uri="{FF2B5EF4-FFF2-40B4-BE49-F238E27FC236}">
                <a16:creationId xmlns:a16="http://schemas.microsoft.com/office/drawing/2014/main" id="{ADF50B9B-6E49-43C9-84A3-0F32F9AFE15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EC777F61-8DF8-4591-9795-1A6AC7888AA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C7E5859-55FA-491A-ACD2-D4116B469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3826" y="141109"/>
                <a:ext cx="211077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C7E5859-55FA-491A-ACD2-D4116B4693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3826" y="141109"/>
                <a:ext cx="2110771" cy="7862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1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34" grpId="0"/>
      <p:bldP spid="35" grpId="0"/>
      <p:bldP spid="15" grpId="0"/>
      <p:bldP spid="1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27169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5639" name="Text Box 7"/>
              <p:cNvSpPr txBox="1">
                <a:spLocks noChangeArrowheads="1"/>
              </p:cNvSpPr>
              <p:nvPr/>
            </p:nvSpPr>
            <p:spPr bwMode="auto">
              <a:xfrm>
                <a:off x="347210" y="3844123"/>
                <a:ext cx="3194529" cy="491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func>
                      <m:funcPr>
                        <m:ctrlP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FF66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FF6600"/>
                        </a:solidFill>
                      </a:rPr>
                      <m:t> </m:t>
                    </m:r>
                    <m:r>
                      <a:rPr lang="en-US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baseline="30000" dirty="0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96563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210" y="3844123"/>
                <a:ext cx="3194529" cy="491288"/>
              </a:xfrm>
              <a:prstGeom prst="rect">
                <a:avLst/>
              </a:prstGeom>
              <a:blipFill rotWithShape="0">
                <a:blip r:embed="rId3"/>
                <a:stretch>
                  <a:fillRect l="-1718" b="-875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1035247"/>
                <a:ext cx="16716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1035247"/>
                <a:ext cx="1671676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020" y="2861873"/>
            <a:ext cx="378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Apply the constant multiple rule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78348" y="4752479"/>
                <a:ext cx="276595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348" y="4752479"/>
                <a:ext cx="276595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292682" y="1933735"/>
                <a:ext cx="85440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2682" y="1933735"/>
                <a:ext cx="854400" cy="392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243467" y="1928792"/>
                <a:ext cx="1041311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3467" y="1928792"/>
                <a:ext cx="1041311" cy="392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933006" y="3632298"/>
                <a:ext cx="3220432" cy="796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(4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</m:func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006" y="3632298"/>
                <a:ext cx="3220432" cy="7961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60675" y="29865"/>
                <a:ext cx="167680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675" y="29865"/>
                <a:ext cx="1676806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520256" y="4900462"/>
                <a:ext cx="960519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256" y="4900462"/>
                <a:ext cx="960519" cy="613886"/>
              </a:xfrm>
              <a:prstGeom prst="rect">
                <a:avLst/>
              </a:prstGeom>
              <a:blipFill rotWithShape="0">
                <a:blip r:embed="rId10"/>
                <a:stretch>
                  <a:fillRect l="-1019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43286" y="2611435"/>
                <a:ext cx="22075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6" y="2611435"/>
                <a:ext cx="2207592" cy="9687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997784" y="3752700"/>
                <a:ext cx="960519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x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784" y="3752700"/>
                <a:ext cx="960519" cy="613886"/>
              </a:xfrm>
              <a:prstGeom prst="rect">
                <a:avLst/>
              </a:prstGeom>
              <a:blipFill rotWithShape="0">
                <a:blip r:embed="rId12"/>
                <a:stretch>
                  <a:fillRect l="-1019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3"/>
            <a:extLst>
              <a:ext uri="{FF2B5EF4-FFF2-40B4-BE49-F238E27FC236}">
                <a16:creationId xmlns:a16="http://schemas.microsoft.com/office/drawing/2014/main" id="{9EFF0807-1730-41B2-A087-7FA3EBB26ED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13"/>
            <a:extLst>
              <a:ext uri="{FF2B5EF4-FFF2-40B4-BE49-F238E27FC236}">
                <a16:creationId xmlns:a16="http://schemas.microsoft.com/office/drawing/2014/main" id="{B333C02A-D555-4AD1-88C4-B3A345EEDC8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29C0698-9CC7-47BD-9B8C-37F3B2EEB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6707" y="52472"/>
                <a:ext cx="2730491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29C0698-9CC7-47BD-9B8C-37F3B2EEB7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6707" y="52472"/>
                <a:ext cx="2730491" cy="7862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9C877303-5C2D-47F1-952E-ECC3564692B7}"/>
              </a:ext>
            </a:extLst>
          </p:cNvPr>
          <p:cNvSpPr/>
          <p:nvPr/>
        </p:nvSpPr>
        <p:spPr>
          <a:xfrm>
            <a:off x="4717419" y="3696894"/>
            <a:ext cx="214179" cy="666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72D64C-0D86-4B71-A8F2-EA2277CD0445}"/>
              </a:ext>
            </a:extLst>
          </p:cNvPr>
          <p:cNvSpPr/>
          <p:nvPr/>
        </p:nvSpPr>
        <p:spPr>
          <a:xfrm>
            <a:off x="4536234" y="3614799"/>
            <a:ext cx="181185" cy="89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9E626F-F7AF-4569-B8E9-25D0302F318B}"/>
              </a:ext>
            </a:extLst>
          </p:cNvPr>
          <p:cNvSpPr/>
          <p:nvPr/>
        </p:nvSpPr>
        <p:spPr>
          <a:xfrm>
            <a:off x="6279731" y="3696894"/>
            <a:ext cx="181185" cy="89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D67B1F-9CB7-4D43-86F1-B09B73C279D8}"/>
              </a:ext>
            </a:extLst>
          </p:cNvPr>
          <p:cNvSpPr/>
          <p:nvPr/>
        </p:nvSpPr>
        <p:spPr>
          <a:xfrm>
            <a:off x="4967373" y="3784598"/>
            <a:ext cx="682278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2EADB0-07BA-46BF-8DB2-AE80447EB372}"/>
              </a:ext>
            </a:extLst>
          </p:cNvPr>
          <p:cNvSpPr/>
          <p:nvPr/>
        </p:nvSpPr>
        <p:spPr>
          <a:xfrm>
            <a:off x="5707579" y="3847218"/>
            <a:ext cx="649128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EA393A-9EEF-4AA8-97E6-8936820AACB8}"/>
              </a:ext>
            </a:extLst>
          </p:cNvPr>
          <p:cNvSpPr/>
          <p:nvPr/>
        </p:nvSpPr>
        <p:spPr>
          <a:xfrm>
            <a:off x="7033067" y="3784598"/>
            <a:ext cx="960519" cy="6341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2E0C7A-81D0-4F71-A4A2-064EC735F6E0}"/>
              </a:ext>
            </a:extLst>
          </p:cNvPr>
          <p:cNvSpPr/>
          <p:nvPr/>
        </p:nvSpPr>
        <p:spPr>
          <a:xfrm>
            <a:off x="6526659" y="3862458"/>
            <a:ext cx="464961" cy="41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BECFC0B-8E6A-408C-9D21-D4D5AFB89DCE}"/>
                  </a:ext>
                </a:extLst>
              </p:cNvPr>
              <p:cNvSpPr/>
              <p:nvPr/>
            </p:nvSpPr>
            <p:spPr>
              <a:xfrm>
                <a:off x="3972186" y="5767023"/>
                <a:ext cx="276595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|4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−2|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BECFC0B-8E6A-408C-9D21-D4D5AFB89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86" y="5767023"/>
                <a:ext cx="2765950" cy="7861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63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2" grpId="0"/>
      <p:bldP spid="24" grpId="0"/>
      <p:bldP spid="34" grpId="0"/>
      <p:bldP spid="35" grpId="0"/>
      <p:bldP spid="37" grpId="0"/>
      <p:bldP spid="16" grpId="0"/>
      <p:bldP spid="22" grpId="0"/>
      <p:bldP spid="23" grpId="0"/>
      <p:bldP spid="25" grpId="0"/>
      <p:bldP spid="18" grpId="0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06973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069734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631" y="2148640"/>
            <a:ext cx="3787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Rewrite using rational exponents</a:t>
            </a:r>
            <a:endParaRPr lang="en-GB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4292682" y="1736783"/>
                <a:ext cx="85440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2682" y="1736783"/>
                <a:ext cx="854400" cy="3929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5243467" y="1731840"/>
                <a:ext cx="848950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3467" y="1731840"/>
                <a:ext cx="848950" cy="39299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89627" y="2062175"/>
                <a:ext cx="213064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627" y="2062175"/>
                <a:ext cx="2130647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250824" y="2956174"/>
                <a:ext cx="3079176" cy="783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6600"/>
                    </a:solidFill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d>
                      <m:dPr>
                        <m:ctrlPr>
                          <a:rPr lang="en-GB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GB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>
                  <a:solidFill>
                    <a:srgbClr val="FF6600"/>
                  </a:solidFill>
                </a:endParaRPr>
              </a:p>
              <a:p>
                <a:r>
                  <a:rPr lang="en-GB" dirty="0">
                    <a:solidFill>
                      <a:srgbClr val="FF6600"/>
                    </a:solidFill>
                  </a:rPr>
                  <a:t> 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2956174"/>
                <a:ext cx="3079176" cy="783869"/>
              </a:xfrm>
              <a:prstGeom prst="rect">
                <a:avLst/>
              </a:prstGeom>
              <a:blipFill rotWithShape="0">
                <a:blip r:embed="rId7"/>
                <a:stretch>
                  <a:fillRect l="-158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6237972" y="1720147"/>
                <a:ext cx="1049646" cy="392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000" baseline="30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7972" y="1720147"/>
                <a:ext cx="1049646" cy="3929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56735" y="2897779"/>
                <a:ext cx="4449103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−4+1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−4+1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35" y="2897779"/>
                <a:ext cx="4449103" cy="9221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656735" y="3931190"/>
                <a:ext cx="3749616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35" y="3931190"/>
                <a:ext cx="3749616" cy="9221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656735" y="4964601"/>
                <a:ext cx="3051796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735" y="4964601"/>
                <a:ext cx="3051796" cy="83843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77543" y="31177"/>
                <a:ext cx="204921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543" y="31177"/>
                <a:ext cx="2049215" cy="9687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hlinkClick r:id="rId13"/>
            <a:extLst>
              <a:ext uri="{FF2B5EF4-FFF2-40B4-BE49-F238E27FC236}">
                <a16:creationId xmlns:a16="http://schemas.microsoft.com/office/drawing/2014/main" id="{64D378B6-29FE-4728-87F1-5365FAFC189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13"/>
            <a:extLst>
              <a:ext uri="{FF2B5EF4-FFF2-40B4-BE49-F238E27FC236}">
                <a16:creationId xmlns:a16="http://schemas.microsoft.com/office/drawing/2014/main" id="{29558A12-C823-43DB-84BE-F00E4DFC28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5" grpId="0"/>
      <p:bldP spid="15" grpId="0"/>
      <p:bldP spid="17" grpId="0"/>
      <p:bldP spid="18" grpId="0"/>
      <p:bldP spid="19" grpId="0"/>
      <p:bldP spid="20" grpId="0"/>
      <p:bldP spid="21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378</Words>
  <Application>Microsoft Office PowerPoint</Application>
  <PresentationFormat>On-screen Show (4:3)</PresentationFormat>
  <Paragraphs>113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Comic Sans MS</vt:lpstr>
      <vt:lpstr>Times New Roman</vt:lpstr>
      <vt:lpstr>Wingdings 2</vt:lpstr>
      <vt:lpstr>Theme1</vt:lpstr>
      <vt:lpstr>The indefinite integral of the composition of functions with the linear function ax +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28</cp:revision>
  <dcterms:created xsi:type="dcterms:W3CDTF">2016-11-07T16:24:35Z</dcterms:created>
  <dcterms:modified xsi:type="dcterms:W3CDTF">2023-08-05T18:30:20Z</dcterms:modified>
</cp:coreProperties>
</file>