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01" r:id="rId5"/>
    <p:sldId id="283" r:id="rId6"/>
    <p:sldId id="284" r:id="rId7"/>
    <p:sldId id="285" r:id="rId8"/>
    <p:sldId id="286" r:id="rId9"/>
    <p:sldId id="287" r:id="rId10"/>
    <p:sldId id="290" r:id="rId11"/>
    <p:sldId id="288" r:id="rId12"/>
    <p:sldId id="289" r:id="rId13"/>
    <p:sldId id="291" r:id="rId14"/>
    <p:sldId id="293" r:id="rId15"/>
    <p:sldId id="294" r:id="rId16"/>
    <p:sldId id="295" r:id="rId17"/>
    <p:sldId id="282" r:id="rId18"/>
    <p:sldId id="297" r:id="rId19"/>
    <p:sldId id="281" r:id="rId20"/>
    <p:sldId id="299" r:id="rId21"/>
    <p:sldId id="300" r:id="rId22"/>
    <p:sldId id="31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FF"/>
    <a:srgbClr val="FDE4CF"/>
    <a:srgbClr val="990099"/>
    <a:srgbClr val="0000FF"/>
    <a:srgbClr val="008000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>
        <p:scale>
          <a:sx n="60" d="100"/>
          <a:sy n="60" d="100"/>
        </p:scale>
        <p:origin x="15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04-4DFF-AA33-63A043E3F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981984"/>
        <c:axId val="244979632"/>
      </c:scatterChart>
      <c:valAx>
        <c:axId val="244981984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44979632"/>
        <c:crosses val="autoZero"/>
        <c:crossBetween val="midCat"/>
        <c:majorUnit val="10"/>
        <c:minorUnit val="2"/>
      </c:valAx>
      <c:valAx>
        <c:axId val="244979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498198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F5-4E67-94D0-74C61E322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3744"/>
        <c:axId val="298658648"/>
      </c:scatterChart>
      <c:valAx>
        <c:axId val="298663744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58648"/>
        <c:crosses val="autoZero"/>
        <c:crossBetween val="midCat"/>
        <c:majorUnit val="1000"/>
        <c:minorUnit val="100"/>
      </c:valAx>
      <c:valAx>
        <c:axId val="298658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6374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C47-4522-843F-F5F92AF70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59040"/>
        <c:axId val="298657864"/>
      </c:scatterChart>
      <c:valAx>
        <c:axId val="298659040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57864"/>
        <c:crosses val="autoZero"/>
        <c:crossBetween val="midCat"/>
        <c:majorUnit val="1000"/>
        <c:minorUnit val="100"/>
      </c:valAx>
      <c:valAx>
        <c:axId val="298657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59040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F1-4F4F-9822-FF9F6E14A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0216"/>
        <c:axId val="298659824"/>
      </c:scatterChart>
      <c:valAx>
        <c:axId val="298660216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59824"/>
        <c:crosses val="autoZero"/>
        <c:crossBetween val="midCat"/>
        <c:majorUnit val="1000"/>
        <c:minorUnit val="100"/>
      </c:valAx>
      <c:valAx>
        <c:axId val="29865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60216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79-493C-8465-BFA862C3A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1784"/>
        <c:axId val="298662176"/>
      </c:scatterChart>
      <c:valAx>
        <c:axId val="298661784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62176"/>
        <c:crosses val="autoZero"/>
        <c:crossBetween val="midCat"/>
        <c:majorUnit val="1000"/>
        <c:minorUnit val="100"/>
      </c:valAx>
      <c:valAx>
        <c:axId val="29866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6178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84F-45D0-9913-D1DBC37D4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24888"/>
        <c:axId val="300121752"/>
      </c:scatterChart>
      <c:valAx>
        <c:axId val="300124888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00121752"/>
        <c:crosses val="autoZero"/>
        <c:crossBetween val="midCat"/>
        <c:majorUnit val="1000"/>
        <c:minorUnit val="100"/>
      </c:valAx>
      <c:valAx>
        <c:axId val="300121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012488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276-4C43-9BC5-56AEC2709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23320"/>
        <c:axId val="300120968"/>
      </c:scatterChart>
      <c:valAx>
        <c:axId val="300123320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00120968"/>
        <c:crosses val="autoZero"/>
        <c:crossBetween val="midCat"/>
        <c:majorUnit val="1000"/>
        <c:minorUnit val="100"/>
      </c:valAx>
      <c:valAx>
        <c:axId val="300120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0123320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C8-4627-B918-62ED4444E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27632"/>
        <c:axId val="300122144"/>
      </c:scatterChart>
      <c:valAx>
        <c:axId val="300127632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00122144"/>
        <c:crosses val="autoZero"/>
        <c:crossBetween val="midCat"/>
        <c:majorUnit val="1000"/>
        <c:minorUnit val="100"/>
      </c:valAx>
      <c:valAx>
        <c:axId val="300122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012763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40-4963-BE22-0CFFEEBE3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23712"/>
        <c:axId val="300120184"/>
      </c:scatterChart>
      <c:valAx>
        <c:axId val="300123712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00120184"/>
        <c:crosses val="autoZero"/>
        <c:crossBetween val="midCat"/>
        <c:majorUnit val="1000"/>
        <c:minorUnit val="100"/>
      </c:valAx>
      <c:valAx>
        <c:axId val="300120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012371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77-4577-BF25-0AC28AB02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5064"/>
        <c:axId val="277664280"/>
      </c:scatterChart>
      <c:valAx>
        <c:axId val="277665064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4280"/>
        <c:crosses val="autoZero"/>
        <c:crossBetween val="midCat"/>
        <c:majorUnit val="10"/>
        <c:minorUnit val="2"/>
      </c:valAx>
      <c:valAx>
        <c:axId val="277664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506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12-4338-ADAE-A6A3E8B25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2712"/>
        <c:axId val="277664672"/>
      </c:scatterChart>
      <c:valAx>
        <c:axId val="277662712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4672"/>
        <c:crosses val="autoZero"/>
        <c:crossBetween val="midCat"/>
        <c:majorUnit val="10"/>
        <c:minorUnit val="2"/>
      </c:valAx>
      <c:valAx>
        <c:axId val="27766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271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4EE-4309-953B-09690A3B2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5456"/>
        <c:axId val="277663888"/>
      </c:scatterChart>
      <c:valAx>
        <c:axId val="277665456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3888"/>
        <c:crosses val="autoZero"/>
        <c:crossBetween val="midCat"/>
        <c:majorUnit val="10"/>
        <c:minorUnit val="2"/>
      </c:valAx>
      <c:valAx>
        <c:axId val="27766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5456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AC-4DBC-887A-1E41E71FF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7024"/>
        <c:axId val="277660360"/>
      </c:scatterChart>
      <c:valAx>
        <c:axId val="277667024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0360"/>
        <c:crosses val="autoZero"/>
        <c:crossBetween val="midCat"/>
        <c:majorUnit val="10"/>
        <c:minorUnit val="2"/>
      </c:valAx>
      <c:valAx>
        <c:axId val="277660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702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6DB-42A0-BD22-7BE9DA33C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1144"/>
        <c:axId val="277667416"/>
      </c:scatterChart>
      <c:valAx>
        <c:axId val="277661144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7416"/>
        <c:crosses val="autoZero"/>
        <c:crossBetween val="midCat"/>
        <c:majorUnit val="10"/>
        <c:minorUnit val="2"/>
      </c:valAx>
      <c:valAx>
        <c:axId val="277667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114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37-477B-9123-590FF444E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5848"/>
        <c:axId val="277660752"/>
      </c:scatterChart>
      <c:valAx>
        <c:axId val="277665848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0752"/>
        <c:crosses val="autoZero"/>
        <c:crossBetween val="midCat"/>
        <c:majorUnit val="10"/>
        <c:minorUnit val="2"/>
      </c:valAx>
      <c:valAx>
        <c:axId val="277660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584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7DB-4B15-A56B-9A1D5E320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1928"/>
        <c:axId val="298658256"/>
      </c:scatterChart>
      <c:valAx>
        <c:axId val="277661928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58256"/>
        <c:crosses val="autoZero"/>
        <c:crossBetween val="midCat"/>
        <c:majorUnit val="10"/>
        <c:minorUnit val="2"/>
      </c:valAx>
      <c:valAx>
        <c:axId val="29865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192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76-4096-AC85-9BB240585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1392"/>
        <c:axId val="298663352"/>
      </c:scatterChart>
      <c:valAx>
        <c:axId val="298661392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63352"/>
        <c:crosses val="autoZero"/>
        <c:crossBetween val="midCat"/>
        <c:majorUnit val="1000"/>
        <c:minorUnit val="100"/>
      </c:valAx>
      <c:valAx>
        <c:axId val="298663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6139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B395-8CA4-4C64-BBF5-844F635267F4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4179-F774-4D35-9D86-C964D1B7A4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0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DA4E-E832-4F8D-AF44-39953F476D7F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3CF0-4459-4134-B3A4-503EB7F09A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9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6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2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9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3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4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6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7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9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62" y="6116497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955791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7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2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90906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177" y="6114973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677918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04003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0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8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30335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987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326DD5-E435-4B17-84E3-DDC0007357A0}" type="datetimeFigureOut">
              <a:rPr lang="en-GB" smtClean="0"/>
              <a:pPr/>
              <a:t>01/08/2023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975" y="76200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0247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9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hyperlink" Target="http://www.mathssupport.org/" TargetMode="Externa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hyperlink" Target="http://www.mathssupport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hyperlink" Target="http://www.mathssupport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hyperlink" Target="http://www.mathssuppor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hyperlink" Target="http://www.mathssuppor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mathssupport.org/" TargetMode="Externa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mathssupport.org/" TargetMode="External"/><Relationship Id="rId4" Type="http://schemas.openxmlformats.org/officeDocument/2006/relationships/chart" Target="../charts/char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hyperlink" Target="http://www.mathssupport.org/" TargetMode="External"/><Relationship Id="rId10" Type="http://schemas.openxmlformats.org/officeDocument/2006/relationships/image" Target="../media/image11.png"/><Relationship Id="rId4" Type="http://schemas.openxmlformats.org/officeDocument/2006/relationships/chart" Target="../charts/chart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chart" Target="../charts/chart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chart" Target="../charts/chart5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chart" Target="../charts/chart6.xml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athssupport.org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chart" Target="../charts/chart7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athssupport.org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chart" Target="../charts/chart8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84ED48-1EBA-40F2-A0F4-F3A4E9003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LO: To calculate normal probabilities using GDC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CB1A1-67EE-40B7-A9AC-370BFDDA7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Normal probability calculations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BD9255-8ACF-4774-ACB3-E54A1380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036AB-8C40-43A4-ABF7-7AE03B3DC58B}" type="datetime4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 August 2023</a:t>
            </a:fld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98C5B2A9-9E4E-46F9-8420-D06C3CF4E790}"/>
              </a:ext>
            </a:extLst>
          </p:cNvPr>
          <p:cNvSpPr/>
          <p:nvPr/>
        </p:nvSpPr>
        <p:spPr>
          <a:xfrm>
            <a:off x="8074104" y="6108536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4CAF6EE9-B45D-4B42-9276-8639A585A0FE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BC3DA6-286C-87B3-0D39-2DD7B349D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426" y="2011680"/>
            <a:ext cx="2468880" cy="47090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482" y="836712"/>
            <a:ext cx="7832894" cy="2880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4720045" y="2663021"/>
            <a:ext cx="179657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78559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the normal distribution diagram gives a clear idea of what is happening.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graphicFrame>
        <p:nvGraphicFramePr>
          <p:cNvPr id="72" name="Chart 71"/>
          <p:cNvGraphicFramePr/>
          <p:nvPr>
            <p:extLst>
              <p:ext uri="{D42A27DB-BD31-4B8C-83A1-F6EECF244321}">
                <p14:modId xmlns:p14="http://schemas.microsoft.com/office/powerpoint/2010/main" val="3203040843"/>
              </p:ext>
            </p:extLst>
          </p:nvPr>
        </p:nvGraphicFramePr>
        <p:xfrm>
          <a:off x="123482" y="257989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3" name="Group 31"/>
          <p:cNvGrpSpPr/>
          <p:nvPr/>
        </p:nvGrpSpPr>
        <p:grpSpPr>
          <a:xfrm>
            <a:off x="2211714" y="2147846"/>
            <a:ext cx="576064" cy="3096344"/>
            <a:chOff x="6372200" y="1484784"/>
            <a:chExt cx="576064" cy="3096344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649200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32"/>
          <p:cNvGrpSpPr/>
          <p:nvPr/>
        </p:nvGrpSpPr>
        <p:grpSpPr>
          <a:xfrm>
            <a:off x="1743514" y="3083950"/>
            <a:ext cx="1548000" cy="2160240"/>
            <a:chOff x="5607115" y="2420888"/>
            <a:chExt cx="2178236" cy="216024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147077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33"/>
          <p:cNvGrpSpPr/>
          <p:nvPr/>
        </p:nvGrpSpPr>
        <p:grpSpPr>
          <a:xfrm>
            <a:off x="1419626" y="3732022"/>
            <a:ext cx="2268000" cy="1512168"/>
            <a:chOff x="5191788" y="3068960"/>
            <a:chExt cx="3209499" cy="151216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5711263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86" name="Group 34"/>
          <p:cNvGrpSpPr/>
          <p:nvPr/>
        </p:nvGrpSpPr>
        <p:grpSpPr>
          <a:xfrm>
            <a:off x="915569" y="4164070"/>
            <a:ext cx="3096345" cy="1080120"/>
            <a:chOff x="4375438" y="3501008"/>
            <a:chExt cx="4505368" cy="108012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5140138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188779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440089" y="297605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Arrow Connector 93"/>
          <p:cNvCxnSpPr>
            <a:cxnSpLocks/>
            <a:endCxn id="95" idx="1"/>
          </p:cNvCxnSpPr>
          <p:nvPr/>
        </p:nvCxnSpPr>
        <p:spPr>
          <a:xfrm flipV="1">
            <a:off x="1743514" y="5032777"/>
            <a:ext cx="83558" cy="3487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5186" y="5571019"/>
            <a:ext cx="6255737" cy="587574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value – 1x10</a:t>
            </a:r>
            <a:r>
              <a:rPr lang="en-GB" baseline="30000" dirty="0"/>
              <a:t>99</a:t>
            </a:r>
            <a:r>
              <a:rPr lang="en-GB" dirty="0"/>
              <a:t> is the smallest value that can be entered in the GDC and is used in the place of – </a:t>
            </a:r>
            <a:r>
              <a:rPr lang="en-GB" dirty="0">
                <a:sym typeface="Symbol" panose="05050102010706020507" pitchFamily="18" charset="2"/>
              </a:rPr>
              <a:t>.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6786" y="6148129"/>
            <a:ext cx="3784840" cy="335756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enter – 1x10</a:t>
            </a:r>
            <a:r>
              <a:rPr lang="en-GB" baseline="30000" dirty="0"/>
              <a:t>99</a:t>
            </a:r>
            <a:r>
              <a:rPr lang="en-GB" dirty="0"/>
              <a:t> you need to press: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73971" y="306325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4652316" y="334257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5070866" y="361722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5079999" y="387221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5439126" y="338699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1950</a:t>
            </a:r>
            <a:endParaRPr lang="en-GB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475702" y="3076098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69" name="TextBox 68"/>
          <p:cNvSpPr txBox="1"/>
          <p:nvPr/>
        </p:nvSpPr>
        <p:spPr>
          <a:xfrm>
            <a:off x="5453503" y="3626973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39126" y="387221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sp>
        <p:nvSpPr>
          <p:cNvPr id="95" name="Freeform 94"/>
          <p:cNvSpPr/>
          <p:nvPr/>
        </p:nvSpPr>
        <p:spPr>
          <a:xfrm flipH="1">
            <a:off x="645046" y="4760232"/>
            <a:ext cx="1232798" cy="297150"/>
          </a:xfrm>
          <a:custGeom>
            <a:avLst/>
            <a:gdLst>
              <a:gd name="connsiteX0" fmla="*/ 7924 w 276399"/>
              <a:gd name="connsiteY0" fmla="*/ 47625 h 201643"/>
              <a:gd name="connsiteX1" fmla="*/ 17449 w 276399"/>
              <a:gd name="connsiteY1" fmla="*/ 192881 h 201643"/>
              <a:gd name="connsiteX2" fmla="*/ 43643 w 276399"/>
              <a:gd name="connsiteY2" fmla="*/ 185737 h 201643"/>
              <a:gd name="connsiteX3" fmla="*/ 107936 w 276399"/>
              <a:gd name="connsiteY3" fmla="*/ 176212 h 201643"/>
              <a:gd name="connsiteX4" fmla="*/ 262718 w 276399"/>
              <a:gd name="connsiteY4" fmla="*/ 164306 h 201643"/>
              <a:gd name="connsiteX5" fmla="*/ 274624 w 276399"/>
              <a:gd name="connsiteY5" fmla="*/ 161925 h 201643"/>
              <a:gd name="connsiteX6" fmla="*/ 272243 w 276399"/>
              <a:gd name="connsiteY6" fmla="*/ 154781 h 201643"/>
              <a:gd name="connsiteX7" fmla="*/ 246049 w 276399"/>
              <a:gd name="connsiteY7" fmla="*/ 145256 h 201643"/>
              <a:gd name="connsiteX8" fmla="*/ 181755 w 276399"/>
              <a:gd name="connsiteY8" fmla="*/ 116681 h 201643"/>
              <a:gd name="connsiteX9" fmla="*/ 86505 w 276399"/>
              <a:gd name="connsiteY9" fmla="*/ 57150 h 201643"/>
              <a:gd name="connsiteX10" fmla="*/ 76980 w 276399"/>
              <a:gd name="connsiteY10" fmla="*/ 50006 h 201643"/>
              <a:gd name="connsiteX11" fmla="*/ 67455 w 276399"/>
              <a:gd name="connsiteY11" fmla="*/ 35719 h 201643"/>
              <a:gd name="connsiteX12" fmla="*/ 31736 w 276399"/>
              <a:gd name="connsiteY12" fmla="*/ 7144 h 201643"/>
              <a:gd name="connsiteX13" fmla="*/ 24593 w 276399"/>
              <a:gd name="connsiteY13" fmla="*/ 4762 h 201643"/>
              <a:gd name="connsiteX14" fmla="*/ 12686 w 276399"/>
              <a:gd name="connsiteY14" fmla="*/ 0 h 201643"/>
              <a:gd name="connsiteX15" fmla="*/ 7924 w 276399"/>
              <a:gd name="connsiteY15" fmla="*/ 47625 h 201643"/>
              <a:gd name="connsiteX0" fmla="*/ 20610 w 289085"/>
              <a:gd name="connsiteY0" fmla="*/ 119633 h 273651"/>
              <a:gd name="connsiteX1" fmla="*/ 30135 w 289085"/>
              <a:gd name="connsiteY1" fmla="*/ 264889 h 273651"/>
              <a:gd name="connsiteX2" fmla="*/ 56329 w 289085"/>
              <a:gd name="connsiteY2" fmla="*/ 257745 h 273651"/>
              <a:gd name="connsiteX3" fmla="*/ 120622 w 289085"/>
              <a:gd name="connsiteY3" fmla="*/ 248220 h 273651"/>
              <a:gd name="connsiteX4" fmla="*/ 275404 w 289085"/>
              <a:gd name="connsiteY4" fmla="*/ 236314 h 273651"/>
              <a:gd name="connsiteX5" fmla="*/ 287310 w 289085"/>
              <a:gd name="connsiteY5" fmla="*/ 233933 h 273651"/>
              <a:gd name="connsiteX6" fmla="*/ 284929 w 289085"/>
              <a:gd name="connsiteY6" fmla="*/ 226789 h 273651"/>
              <a:gd name="connsiteX7" fmla="*/ 258735 w 289085"/>
              <a:gd name="connsiteY7" fmla="*/ 217264 h 273651"/>
              <a:gd name="connsiteX8" fmla="*/ 194441 w 289085"/>
              <a:gd name="connsiteY8" fmla="*/ 188689 h 273651"/>
              <a:gd name="connsiteX9" fmla="*/ 99191 w 289085"/>
              <a:gd name="connsiteY9" fmla="*/ 129158 h 273651"/>
              <a:gd name="connsiteX10" fmla="*/ 89666 w 289085"/>
              <a:gd name="connsiteY10" fmla="*/ 122014 h 273651"/>
              <a:gd name="connsiteX11" fmla="*/ 80141 w 289085"/>
              <a:gd name="connsiteY11" fmla="*/ 107727 h 273651"/>
              <a:gd name="connsiteX12" fmla="*/ 44422 w 289085"/>
              <a:gd name="connsiteY12" fmla="*/ 79152 h 273651"/>
              <a:gd name="connsiteX13" fmla="*/ 37279 w 289085"/>
              <a:gd name="connsiteY13" fmla="*/ 76770 h 273651"/>
              <a:gd name="connsiteX14" fmla="*/ 12686 w 289085"/>
              <a:gd name="connsiteY14" fmla="*/ 0 h 273651"/>
              <a:gd name="connsiteX15" fmla="*/ 20610 w 289085"/>
              <a:gd name="connsiteY15" fmla="*/ 119633 h 273651"/>
              <a:gd name="connsiteX0" fmla="*/ 20610 w 1671038"/>
              <a:gd name="connsiteY0" fmla="*/ 119633 h 289297"/>
              <a:gd name="connsiteX1" fmla="*/ 30135 w 1671038"/>
              <a:gd name="connsiteY1" fmla="*/ 264889 h 289297"/>
              <a:gd name="connsiteX2" fmla="*/ 56329 w 1671038"/>
              <a:gd name="connsiteY2" fmla="*/ 257745 h 289297"/>
              <a:gd name="connsiteX3" fmla="*/ 120622 w 1671038"/>
              <a:gd name="connsiteY3" fmla="*/ 248220 h 289297"/>
              <a:gd name="connsiteX4" fmla="*/ 275404 w 1671038"/>
              <a:gd name="connsiteY4" fmla="*/ 236314 h 289297"/>
              <a:gd name="connsiteX5" fmla="*/ 287310 w 1671038"/>
              <a:gd name="connsiteY5" fmla="*/ 233933 h 289297"/>
              <a:gd name="connsiteX6" fmla="*/ 1668870 w 1671038"/>
              <a:gd name="connsiteY6" fmla="*/ 288032 h 289297"/>
              <a:gd name="connsiteX7" fmla="*/ 258735 w 1671038"/>
              <a:gd name="connsiteY7" fmla="*/ 217264 h 289297"/>
              <a:gd name="connsiteX8" fmla="*/ 194441 w 1671038"/>
              <a:gd name="connsiteY8" fmla="*/ 188689 h 289297"/>
              <a:gd name="connsiteX9" fmla="*/ 99191 w 1671038"/>
              <a:gd name="connsiteY9" fmla="*/ 129158 h 289297"/>
              <a:gd name="connsiteX10" fmla="*/ 89666 w 1671038"/>
              <a:gd name="connsiteY10" fmla="*/ 122014 h 289297"/>
              <a:gd name="connsiteX11" fmla="*/ 80141 w 1671038"/>
              <a:gd name="connsiteY11" fmla="*/ 107727 h 289297"/>
              <a:gd name="connsiteX12" fmla="*/ 44422 w 1671038"/>
              <a:gd name="connsiteY12" fmla="*/ 79152 h 289297"/>
              <a:gd name="connsiteX13" fmla="*/ 37279 w 1671038"/>
              <a:gd name="connsiteY13" fmla="*/ 76770 h 289297"/>
              <a:gd name="connsiteX14" fmla="*/ 12686 w 1671038"/>
              <a:gd name="connsiteY14" fmla="*/ 0 h 289297"/>
              <a:gd name="connsiteX15" fmla="*/ 20610 w 1671038"/>
              <a:gd name="connsiteY15" fmla="*/ 119633 h 289297"/>
              <a:gd name="connsiteX0" fmla="*/ 20610 w 1671038"/>
              <a:gd name="connsiteY0" fmla="*/ 119633 h 290894"/>
              <a:gd name="connsiteX1" fmla="*/ 30135 w 1671038"/>
              <a:gd name="connsiteY1" fmla="*/ 264889 h 290894"/>
              <a:gd name="connsiteX2" fmla="*/ 56329 w 1671038"/>
              <a:gd name="connsiteY2" fmla="*/ 257745 h 290894"/>
              <a:gd name="connsiteX3" fmla="*/ 120622 w 1671038"/>
              <a:gd name="connsiteY3" fmla="*/ 248220 h 290894"/>
              <a:gd name="connsiteX4" fmla="*/ 275404 w 1671038"/>
              <a:gd name="connsiteY4" fmla="*/ 236314 h 290894"/>
              <a:gd name="connsiteX5" fmla="*/ 300717 w 1671038"/>
              <a:gd name="connsiteY5" fmla="*/ 288032 h 290894"/>
              <a:gd name="connsiteX6" fmla="*/ 1668870 w 1671038"/>
              <a:gd name="connsiteY6" fmla="*/ 288032 h 290894"/>
              <a:gd name="connsiteX7" fmla="*/ 258735 w 1671038"/>
              <a:gd name="connsiteY7" fmla="*/ 217264 h 290894"/>
              <a:gd name="connsiteX8" fmla="*/ 194441 w 1671038"/>
              <a:gd name="connsiteY8" fmla="*/ 188689 h 290894"/>
              <a:gd name="connsiteX9" fmla="*/ 99191 w 1671038"/>
              <a:gd name="connsiteY9" fmla="*/ 129158 h 290894"/>
              <a:gd name="connsiteX10" fmla="*/ 89666 w 1671038"/>
              <a:gd name="connsiteY10" fmla="*/ 122014 h 290894"/>
              <a:gd name="connsiteX11" fmla="*/ 80141 w 1671038"/>
              <a:gd name="connsiteY11" fmla="*/ 107727 h 290894"/>
              <a:gd name="connsiteX12" fmla="*/ 44422 w 1671038"/>
              <a:gd name="connsiteY12" fmla="*/ 79152 h 290894"/>
              <a:gd name="connsiteX13" fmla="*/ 37279 w 1671038"/>
              <a:gd name="connsiteY13" fmla="*/ 76770 h 290894"/>
              <a:gd name="connsiteX14" fmla="*/ 12686 w 1671038"/>
              <a:gd name="connsiteY14" fmla="*/ 0 h 290894"/>
              <a:gd name="connsiteX15" fmla="*/ 20610 w 1671038"/>
              <a:gd name="connsiteY15" fmla="*/ 119633 h 290894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275404 w 1671038"/>
              <a:gd name="connsiteY4" fmla="*/ 236314 h 296793"/>
              <a:gd name="connsiteX5" fmla="*/ 300717 w 1671038"/>
              <a:gd name="connsiteY5" fmla="*/ 288032 h 296793"/>
              <a:gd name="connsiteX6" fmla="*/ 1668870 w 1671038"/>
              <a:gd name="connsiteY6" fmla="*/ 288032 h 296793"/>
              <a:gd name="connsiteX7" fmla="*/ 258735 w 1671038"/>
              <a:gd name="connsiteY7" fmla="*/ 217264 h 296793"/>
              <a:gd name="connsiteX8" fmla="*/ 194441 w 1671038"/>
              <a:gd name="connsiteY8" fmla="*/ 188689 h 296793"/>
              <a:gd name="connsiteX9" fmla="*/ 99191 w 1671038"/>
              <a:gd name="connsiteY9" fmla="*/ 129158 h 296793"/>
              <a:gd name="connsiteX10" fmla="*/ 89666 w 1671038"/>
              <a:gd name="connsiteY10" fmla="*/ 122014 h 296793"/>
              <a:gd name="connsiteX11" fmla="*/ 80141 w 1671038"/>
              <a:gd name="connsiteY11" fmla="*/ 107727 h 296793"/>
              <a:gd name="connsiteX12" fmla="*/ 44422 w 1671038"/>
              <a:gd name="connsiteY12" fmla="*/ 79152 h 296793"/>
              <a:gd name="connsiteX13" fmla="*/ 37279 w 1671038"/>
              <a:gd name="connsiteY13" fmla="*/ 76770 h 296793"/>
              <a:gd name="connsiteX14" fmla="*/ 12686 w 1671038"/>
              <a:gd name="connsiteY14" fmla="*/ 0 h 296793"/>
              <a:gd name="connsiteX15" fmla="*/ 20610 w 1671038"/>
              <a:gd name="connsiteY15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275404 w 1671038"/>
              <a:gd name="connsiteY4" fmla="*/ 236314 h 296793"/>
              <a:gd name="connsiteX5" fmla="*/ 300717 w 1671038"/>
              <a:gd name="connsiteY5" fmla="*/ 288032 h 296793"/>
              <a:gd name="connsiteX6" fmla="*/ 1668870 w 1671038"/>
              <a:gd name="connsiteY6" fmla="*/ 288032 h 296793"/>
              <a:gd name="connsiteX7" fmla="*/ 258735 w 1671038"/>
              <a:gd name="connsiteY7" fmla="*/ 217264 h 296793"/>
              <a:gd name="connsiteX8" fmla="*/ 194441 w 1671038"/>
              <a:gd name="connsiteY8" fmla="*/ 188689 h 296793"/>
              <a:gd name="connsiteX9" fmla="*/ 99191 w 1671038"/>
              <a:gd name="connsiteY9" fmla="*/ 129158 h 296793"/>
              <a:gd name="connsiteX10" fmla="*/ 89666 w 1671038"/>
              <a:gd name="connsiteY10" fmla="*/ 122014 h 296793"/>
              <a:gd name="connsiteX11" fmla="*/ 80141 w 1671038"/>
              <a:gd name="connsiteY11" fmla="*/ 107727 h 296793"/>
              <a:gd name="connsiteX12" fmla="*/ 44422 w 1671038"/>
              <a:gd name="connsiteY12" fmla="*/ 79152 h 296793"/>
              <a:gd name="connsiteX13" fmla="*/ 37279 w 1671038"/>
              <a:gd name="connsiteY13" fmla="*/ 76770 h 296793"/>
              <a:gd name="connsiteX14" fmla="*/ 12686 w 1671038"/>
              <a:gd name="connsiteY14" fmla="*/ 0 h 296793"/>
              <a:gd name="connsiteX15" fmla="*/ 20610 w 1671038"/>
              <a:gd name="connsiteY15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300717 w 1671038"/>
              <a:gd name="connsiteY4" fmla="*/ 288032 h 296793"/>
              <a:gd name="connsiteX5" fmla="*/ 1668870 w 1671038"/>
              <a:gd name="connsiteY5" fmla="*/ 288032 h 296793"/>
              <a:gd name="connsiteX6" fmla="*/ 258735 w 1671038"/>
              <a:gd name="connsiteY6" fmla="*/ 217264 h 296793"/>
              <a:gd name="connsiteX7" fmla="*/ 194441 w 1671038"/>
              <a:gd name="connsiteY7" fmla="*/ 188689 h 296793"/>
              <a:gd name="connsiteX8" fmla="*/ 99191 w 1671038"/>
              <a:gd name="connsiteY8" fmla="*/ 129158 h 296793"/>
              <a:gd name="connsiteX9" fmla="*/ 89666 w 1671038"/>
              <a:gd name="connsiteY9" fmla="*/ 122014 h 296793"/>
              <a:gd name="connsiteX10" fmla="*/ 80141 w 1671038"/>
              <a:gd name="connsiteY10" fmla="*/ 107727 h 296793"/>
              <a:gd name="connsiteX11" fmla="*/ 44422 w 1671038"/>
              <a:gd name="connsiteY11" fmla="*/ 79152 h 296793"/>
              <a:gd name="connsiteX12" fmla="*/ 37279 w 1671038"/>
              <a:gd name="connsiteY12" fmla="*/ 76770 h 296793"/>
              <a:gd name="connsiteX13" fmla="*/ 12686 w 1671038"/>
              <a:gd name="connsiteY13" fmla="*/ 0 h 296793"/>
              <a:gd name="connsiteX14" fmla="*/ 20610 w 1671038"/>
              <a:gd name="connsiteY14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300717 w 1671038"/>
              <a:gd name="connsiteY3" fmla="*/ 288032 h 296793"/>
              <a:gd name="connsiteX4" fmla="*/ 1668870 w 1671038"/>
              <a:gd name="connsiteY4" fmla="*/ 288032 h 296793"/>
              <a:gd name="connsiteX5" fmla="*/ 258735 w 1671038"/>
              <a:gd name="connsiteY5" fmla="*/ 217264 h 296793"/>
              <a:gd name="connsiteX6" fmla="*/ 194441 w 1671038"/>
              <a:gd name="connsiteY6" fmla="*/ 188689 h 296793"/>
              <a:gd name="connsiteX7" fmla="*/ 99191 w 1671038"/>
              <a:gd name="connsiteY7" fmla="*/ 129158 h 296793"/>
              <a:gd name="connsiteX8" fmla="*/ 89666 w 1671038"/>
              <a:gd name="connsiteY8" fmla="*/ 122014 h 296793"/>
              <a:gd name="connsiteX9" fmla="*/ 80141 w 1671038"/>
              <a:gd name="connsiteY9" fmla="*/ 107727 h 296793"/>
              <a:gd name="connsiteX10" fmla="*/ 44422 w 1671038"/>
              <a:gd name="connsiteY10" fmla="*/ 79152 h 296793"/>
              <a:gd name="connsiteX11" fmla="*/ 37279 w 1671038"/>
              <a:gd name="connsiteY11" fmla="*/ 76770 h 296793"/>
              <a:gd name="connsiteX12" fmla="*/ 12686 w 1671038"/>
              <a:gd name="connsiteY12" fmla="*/ 0 h 296793"/>
              <a:gd name="connsiteX13" fmla="*/ 20610 w 1671038"/>
              <a:gd name="connsiteY13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12685 w 1671038"/>
              <a:gd name="connsiteY2" fmla="*/ 216023 h 296793"/>
              <a:gd name="connsiteX3" fmla="*/ 300717 w 1671038"/>
              <a:gd name="connsiteY3" fmla="*/ 288032 h 296793"/>
              <a:gd name="connsiteX4" fmla="*/ 1668870 w 1671038"/>
              <a:gd name="connsiteY4" fmla="*/ 288032 h 296793"/>
              <a:gd name="connsiteX5" fmla="*/ 258735 w 1671038"/>
              <a:gd name="connsiteY5" fmla="*/ 217264 h 296793"/>
              <a:gd name="connsiteX6" fmla="*/ 194441 w 1671038"/>
              <a:gd name="connsiteY6" fmla="*/ 188689 h 296793"/>
              <a:gd name="connsiteX7" fmla="*/ 99191 w 1671038"/>
              <a:gd name="connsiteY7" fmla="*/ 129158 h 296793"/>
              <a:gd name="connsiteX8" fmla="*/ 89666 w 1671038"/>
              <a:gd name="connsiteY8" fmla="*/ 122014 h 296793"/>
              <a:gd name="connsiteX9" fmla="*/ 80141 w 1671038"/>
              <a:gd name="connsiteY9" fmla="*/ 107727 h 296793"/>
              <a:gd name="connsiteX10" fmla="*/ 44422 w 1671038"/>
              <a:gd name="connsiteY10" fmla="*/ 79152 h 296793"/>
              <a:gd name="connsiteX11" fmla="*/ 37279 w 1671038"/>
              <a:gd name="connsiteY11" fmla="*/ 76770 h 296793"/>
              <a:gd name="connsiteX12" fmla="*/ 12686 w 1671038"/>
              <a:gd name="connsiteY12" fmla="*/ 0 h 296793"/>
              <a:gd name="connsiteX13" fmla="*/ 20610 w 1671038"/>
              <a:gd name="connsiteY13" fmla="*/ 119633 h 296793"/>
              <a:gd name="connsiteX0" fmla="*/ 20610 w 1671038"/>
              <a:gd name="connsiteY0" fmla="*/ 119633 h 316097"/>
              <a:gd name="connsiteX1" fmla="*/ 12685 w 1671038"/>
              <a:gd name="connsiteY1" fmla="*/ 288031 h 316097"/>
              <a:gd name="connsiteX2" fmla="*/ 300717 w 1671038"/>
              <a:gd name="connsiteY2" fmla="*/ 288032 h 316097"/>
              <a:gd name="connsiteX3" fmla="*/ 1668870 w 1671038"/>
              <a:gd name="connsiteY3" fmla="*/ 288032 h 316097"/>
              <a:gd name="connsiteX4" fmla="*/ 258735 w 1671038"/>
              <a:gd name="connsiteY4" fmla="*/ 217264 h 316097"/>
              <a:gd name="connsiteX5" fmla="*/ 194441 w 1671038"/>
              <a:gd name="connsiteY5" fmla="*/ 188689 h 316097"/>
              <a:gd name="connsiteX6" fmla="*/ 99191 w 1671038"/>
              <a:gd name="connsiteY6" fmla="*/ 129158 h 316097"/>
              <a:gd name="connsiteX7" fmla="*/ 89666 w 1671038"/>
              <a:gd name="connsiteY7" fmla="*/ 122014 h 316097"/>
              <a:gd name="connsiteX8" fmla="*/ 80141 w 1671038"/>
              <a:gd name="connsiteY8" fmla="*/ 107727 h 316097"/>
              <a:gd name="connsiteX9" fmla="*/ 44422 w 1671038"/>
              <a:gd name="connsiteY9" fmla="*/ 79152 h 316097"/>
              <a:gd name="connsiteX10" fmla="*/ 37279 w 1671038"/>
              <a:gd name="connsiteY10" fmla="*/ 76770 h 316097"/>
              <a:gd name="connsiteX11" fmla="*/ 12686 w 1671038"/>
              <a:gd name="connsiteY11" fmla="*/ 0 h 316097"/>
              <a:gd name="connsiteX12" fmla="*/ 20610 w 1671038"/>
              <a:gd name="connsiteY12" fmla="*/ 119633 h 316097"/>
              <a:gd name="connsiteX0" fmla="*/ 20610 w 1671038"/>
              <a:gd name="connsiteY0" fmla="*/ 119633 h 316097"/>
              <a:gd name="connsiteX1" fmla="*/ 12685 w 1671038"/>
              <a:gd name="connsiteY1" fmla="*/ 288031 h 316097"/>
              <a:gd name="connsiteX2" fmla="*/ 300717 w 1671038"/>
              <a:gd name="connsiteY2" fmla="*/ 288032 h 316097"/>
              <a:gd name="connsiteX3" fmla="*/ 1668870 w 1671038"/>
              <a:gd name="connsiteY3" fmla="*/ 288032 h 316097"/>
              <a:gd name="connsiteX4" fmla="*/ 258735 w 1671038"/>
              <a:gd name="connsiteY4" fmla="*/ 217264 h 316097"/>
              <a:gd name="connsiteX5" fmla="*/ 194441 w 1671038"/>
              <a:gd name="connsiteY5" fmla="*/ 188689 h 316097"/>
              <a:gd name="connsiteX6" fmla="*/ 99191 w 1671038"/>
              <a:gd name="connsiteY6" fmla="*/ 129158 h 316097"/>
              <a:gd name="connsiteX7" fmla="*/ 89666 w 1671038"/>
              <a:gd name="connsiteY7" fmla="*/ 122014 h 316097"/>
              <a:gd name="connsiteX8" fmla="*/ 80141 w 1671038"/>
              <a:gd name="connsiteY8" fmla="*/ 107727 h 316097"/>
              <a:gd name="connsiteX9" fmla="*/ 44422 w 1671038"/>
              <a:gd name="connsiteY9" fmla="*/ 79152 h 316097"/>
              <a:gd name="connsiteX10" fmla="*/ 37279 w 1671038"/>
              <a:gd name="connsiteY10" fmla="*/ 76770 h 316097"/>
              <a:gd name="connsiteX11" fmla="*/ 12686 w 1671038"/>
              <a:gd name="connsiteY11" fmla="*/ 0 h 316097"/>
              <a:gd name="connsiteX12" fmla="*/ 20610 w 1671038"/>
              <a:gd name="connsiteY12" fmla="*/ 119633 h 316097"/>
              <a:gd name="connsiteX0" fmla="*/ 20610 w 1668870"/>
              <a:gd name="connsiteY0" fmla="*/ 119633 h 316098"/>
              <a:gd name="connsiteX1" fmla="*/ 12685 w 1668870"/>
              <a:gd name="connsiteY1" fmla="*/ 288031 h 316098"/>
              <a:gd name="connsiteX2" fmla="*/ 1668870 w 1668870"/>
              <a:gd name="connsiteY2" fmla="*/ 288032 h 316098"/>
              <a:gd name="connsiteX3" fmla="*/ 258735 w 1668870"/>
              <a:gd name="connsiteY3" fmla="*/ 217264 h 316098"/>
              <a:gd name="connsiteX4" fmla="*/ 194441 w 1668870"/>
              <a:gd name="connsiteY4" fmla="*/ 188689 h 316098"/>
              <a:gd name="connsiteX5" fmla="*/ 99191 w 1668870"/>
              <a:gd name="connsiteY5" fmla="*/ 129158 h 316098"/>
              <a:gd name="connsiteX6" fmla="*/ 89666 w 1668870"/>
              <a:gd name="connsiteY6" fmla="*/ 122014 h 316098"/>
              <a:gd name="connsiteX7" fmla="*/ 80141 w 1668870"/>
              <a:gd name="connsiteY7" fmla="*/ 107727 h 316098"/>
              <a:gd name="connsiteX8" fmla="*/ 44422 w 1668870"/>
              <a:gd name="connsiteY8" fmla="*/ 79152 h 316098"/>
              <a:gd name="connsiteX9" fmla="*/ 37279 w 1668870"/>
              <a:gd name="connsiteY9" fmla="*/ 76770 h 316098"/>
              <a:gd name="connsiteX10" fmla="*/ 12686 w 1668870"/>
              <a:gd name="connsiteY10" fmla="*/ 0 h 316098"/>
              <a:gd name="connsiteX11" fmla="*/ 20610 w 1668870"/>
              <a:gd name="connsiteY11" fmla="*/ 119633 h 316098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89666 w 1668870"/>
              <a:gd name="connsiteY6" fmla="*/ 122014 h 316097"/>
              <a:gd name="connsiteX7" fmla="*/ 80141 w 1668870"/>
              <a:gd name="connsiteY7" fmla="*/ 107727 h 316097"/>
              <a:gd name="connsiteX8" fmla="*/ 44422 w 1668870"/>
              <a:gd name="connsiteY8" fmla="*/ 79152 h 316097"/>
              <a:gd name="connsiteX9" fmla="*/ 37279 w 1668870"/>
              <a:gd name="connsiteY9" fmla="*/ 76770 h 316097"/>
              <a:gd name="connsiteX10" fmla="*/ 12686 w 1668870"/>
              <a:gd name="connsiteY10" fmla="*/ 0 h 316097"/>
              <a:gd name="connsiteX11" fmla="*/ 20610 w 1668870"/>
              <a:gd name="connsiteY11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89666 w 1668870"/>
              <a:gd name="connsiteY6" fmla="*/ 122014 h 316097"/>
              <a:gd name="connsiteX7" fmla="*/ 44422 w 1668870"/>
              <a:gd name="connsiteY7" fmla="*/ 79152 h 316097"/>
              <a:gd name="connsiteX8" fmla="*/ 37279 w 1668870"/>
              <a:gd name="connsiteY8" fmla="*/ 76770 h 316097"/>
              <a:gd name="connsiteX9" fmla="*/ 12686 w 1668870"/>
              <a:gd name="connsiteY9" fmla="*/ 0 h 316097"/>
              <a:gd name="connsiteX10" fmla="*/ 20610 w 1668870"/>
              <a:gd name="connsiteY10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44422 w 1668870"/>
              <a:gd name="connsiteY6" fmla="*/ 79152 h 316097"/>
              <a:gd name="connsiteX7" fmla="*/ 37279 w 1668870"/>
              <a:gd name="connsiteY7" fmla="*/ 76770 h 316097"/>
              <a:gd name="connsiteX8" fmla="*/ 12686 w 1668870"/>
              <a:gd name="connsiteY8" fmla="*/ 0 h 316097"/>
              <a:gd name="connsiteX9" fmla="*/ 20610 w 1668870"/>
              <a:gd name="connsiteY9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44422 w 1668870"/>
              <a:gd name="connsiteY5" fmla="*/ 79152 h 316097"/>
              <a:gd name="connsiteX6" fmla="*/ 37279 w 1668870"/>
              <a:gd name="connsiteY6" fmla="*/ 76770 h 316097"/>
              <a:gd name="connsiteX7" fmla="*/ 12686 w 1668870"/>
              <a:gd name="connsiteY7" fmla="*/ 0 h 316097"/>
              <a:gd name="connsiteX8" fmla="*/ 20610 w 1668870"/>
              <a:gd name="connsiteY8" fmla="*/ 119633 h 316097"/>
              <a:gd name="connsiteX0" fmla="*/ 20610 w 1699163"/>
              <a:gd name="connsiteY0" fmla="*/ 119633 h 316097"/>
              <a:gd name="connsiteX1" fmla="*/ 12685 w 1699163"/>
              <a:gd name="connsiteY1" fmla="*/ 288030 h 316097"/>
              <a:gd name="connsiteX2" fmla="*/ 1668870 w 1699163"/>
              <a:gd name="connsiteY2" fmla="*/ 288032 h 316097"/>
              <a:gd name="connsiteX3" fmla="*/ 194441 w 1699163"/>
              <a:gd name="connsiteY3" fmla="*/ 188689 h 316097"/>
              <a:gd name="connsiteX4" fmla="*/ 44422 w 1699163"/>
              <a:gd name="connsiteY4" fmla="*/ 79152 h 316097"/>
              <a:gd name="connsiteX5" fmla="*/ 37279 w 1699163"/>
              <a:gd name="connsiteY5" fmla="*/ 76770 h 316097"/>
              <a:gd name="connsiteX6" fmla="*/ 12686 w 1699163"/>
              <a:gd name="connsiteY6" fmla="*/ 0 h 316097"/>
              <a:gd name="connsiteX7" fmla="*/ 20610 w 1699163"/>
              <a:gd name="connsiteY7" fmla="*/ 119633 h 316097"/>
              <a:gd name="connsiteX0" fmla="*/ 20074 w 1698627"/>
              <a:gd name="connsiteY0" fmla="*/ 126380 h 322844"/>
              <a:gd name="connsiteX1" fmla="*/ 12149 w 1698627"/>
              <a:gd name="connsiteY1" fmla="*/ 294777 h 322844"/>
              <a:gd name="connsiteX2" fmla="*/ 1668334 w 1698627"/>
              <a:gd name="connsiteY2" fmla="*/ 294779 h 322844"/>
              <a:gd name="connsiteX3" fmla="*/ 193905 w 1698627"/>
              <a:gd name="connsiteY3" fmla="*/ 195436 h 322844"/>
              <a:gd name="connsiteX4" fmla="*/ 43886 w 1698627"/>
              <a:gd name="connsiteY4" fmla="*/ 85899 h 322844"/>
              <a:gd name="connsiteX5" fmla="*/ 12150 w 1698627"/>
              <a:gd name="connsiteY5" fmla="*/ 6747 h 322844"/>
              <a:gd name="connsiteX6" fmla="*/ 20074 w 1698627"/>
              <a:gd name="connsiteY6" fmla="*/ 126380 h 322844"/>
              <a:gd name="connsiteX0" fmla="*/ 276032 w 1962509"/>
              <a:gd name="connsiteY0" fmla="*/ 34813 h 350910"/>
              <a:gd name="connsiteX1" fmla="*/ 276031 w 1962509"/>
              <a:gd name="connsiteY1" fmla="*/ 322843 h 350910"/>
              <a:gd name="connsiteX2" fmla="*/ 1932216 w 1962509"/>
              <a:gd name="connsiteY2" fmla="*/ 322845 h 350910"/>
              <a:gd name="connsiteX3" fmla="*/ 457787 w 1962509"/>
              <a:gd name="connsiteY3" fmla="*/ 223502 h 350910"/>
              <a:gd name="connsiteX4" fmla="*/ 307768 w 1962509"/>
              <a:gd name="connsiteY4" fmla="*/ 113965 h 350910"/>
              <a:gd name="connsiteX5" fmla="*/ 276032 w 1962509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181756 w 1686478"/>
              <a:gd name="connsiteY3" fmla="*/ 223502 h 350910"/>
              <a:gd name="connsiteX4" fmla="*/ 31737 w 1686478"/>
              <a:gd name="connsiteY4" fmla="*/ 113965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31737 w 1686478"/>
              <a:gd name="connsiteY4" fmla="*/ 113965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144015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144015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216023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216023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0 h 316097"/>
              <a:gd name="connsiteX1" fmla="*/ 0 w 1686478"/>
              <a:gd name="connsiteY1" fmla="*/ 288030 h 316097"/>
              <a:gd name="connsiteX2" fmla="*/ 1656185 w 1686478"/>
              <a:gd name="connsiteY2" fmla="*/ 288032 h 316097"/>
              <a:gd name="connsiteX3" fmla="*/ 792087 w 1686478"/>
              <a:gd name="connsiteY3" fmla="*/ 216023 h 316097"/>
              <a:gd name="connsiteX4" fmla="*/ 216023 w 1686478"/>
              <a:gd name="connsiteY4" fmla="*/ 72007 h 316097"/>
              <a:gd name="connsiteX5" fmla="*/ 1 w 1686478"/>
              <a:gd name="connsiteY5" fmla="*/ 0 h 316097"/>
              <a:gd name="connsiteX0" fmla="*/ 1 w 1686478"/>
              <a:gd name="connsiteY0" fmla="*/ 0 h 316097"/>
              <a:gd name="connsiteX1" fmla="*/ 0 w 1686478"/>
              <a:gd name="connsiteY1" fmla="*/ 288030 h 316097"/>
              <a:gd name="connsiteX2" fmla="*/ 1656185 w 1686478"/>
              <a:gd name="connsiteY2" fmla="*/ 288032 h 316097"/>
              <a:gd name="connsiteX3" fmla="*/ 792087 w 1686478"/>
              <a:gd name="connsiteY3" fmla="*/ 216023 h 316097"/>
              <a:gd name="connsiteX4" fmla="*/ 216023 w 1686478"/>
              <a:gd name="connsiteY4" fmla="*/ 72007 h 316097"/>
              <a:gd name="connsiteX5" fmla="*/ 1 w 1686478"/>
              <a:gd name="connsiteY5" fmla="*/ 0 h 316097"/>
              <a:gd name="connsiteX0" fmla="*/ 0 w 1686479"/>
              <a:gd name="connsiteY0" fmla="*/ 0 h 244090"/>
              <a:gd name="connsiteX1" fmla="*/ 1 w 1686479"/>
              <a:gd name="connsiteY1" fmla="*/ 216023 h 244090"/>
              <a:gd name="connsiteX2" fmla="*/ 1656186 w 1686479"/>
              <a:gd name="connsiteY2" fmla="*/ 216025 h 244090"/>
              <a:gd name="connsiteX3" fmla="*/ 792088 w 1686479"/>
              <a:gd name="connsiteY3" fmla="*/ 144016 h 244090"/>
              <a:gd name="connsiteX4" fmla="*/ 216024 w 1686479"/>
              <a:gd name="connsiteY4" fmla="*/ 0 h 244090"/>
              <a:gd name="connsiteX5" fmla="*/ 0 w 1686479"/>
              <a:gd name="connsiteY5" fmla="*/ 0 h 244090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216023 w 1686478"/>
              <a:gd name="connsiteY4" fmla="*/ 72009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288031 w 1686478"/>
              <a:gd name="connsiteY4" fmla="*/ 144017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360039 w 1686478"/>
              <a:gd name="connsiteY4" fmla="*/ 144017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456914 w 1686478"/>
              <a:gd name="connsiteY4" fmla="*/ 161325 h 316099"/>
              <a:gd name="connsiteX5" fmla="*/ 360039 w 1686478"/>
              <a:gd name="connsiteY5" fmla="*/ 144017 h 316099"/>
              <a:gd name="connsiteX6" fmla="*/ 0 w 1686478"/>
              <a:gd name="connsiteY6" fmla="*/ 0 h 31609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92274 w 1686665"/>
              <a:gd name="connsiteY3" fmla="*/ 134745 h 234819"/>
              <a:gd name="connsiteX4" fmla="*/ 457101 w 1686665"/>
              <a:gd name="connsiteY4" fmla="*/ 80045 h 234819"/>
              <a:gd name="connsiteX5" fmla="*/ 360226 w 1686665"/>
              <a:gd name="connsiteY5" fmla="*/ 62737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92274 w 1686665"/>
              <a:gd name="connsiteY3" fmla="*/ 134745 h 234819"/>
              <a:gd name="connsiteX4" fmla="*/ 457101 w 1686665"/>
              <a:gd name="connsiteY4" fmla="*/ 80045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57101 w 1686665"/>
              <a:gd name="connsiteY4" fmla="*/ 80045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40000 w 1686665"/>
              <a:gd name="connsiteY4" fmla="*/ 144016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40000 w 1686665"/>
              <a:gd name="connsiteY4" fmla="*/ 144016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586666 w 1686665"/>
              <a:gd name="connsiteY4" fmla="*/ 144016 h 234819"/>
              <a:gd name="connsiteX5" fmla="*/ 440000 w 1686665"/>
              <a:gd name="connsiteY5" fmla="*/ 144016 h 234819"/>
              <a:gd name="connsiteX6" fmla="*/ 366666 w 1686665"/>
              <a:gd name="connsiteY6" fmla="*/ 144016 h 234819"/>
              <a:gd name="connsiteX7" fmla="*/ 0 w 1686665"/>
              <a:gd name="connsiteY7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6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73127"/>
              <a:gd name="connsiteX1" fmla="*/ 187 w 1754119"/>
              <a:gd name="connsiteY1" fmla="*/ 206752 h 273127"/>
              <a:gd name="connsiteX2" fmla="*/ 1656372 w 1754119"/>
              <a:gd name="connsiteY2" fmla="*/ 206754 h 273127"/>
              <a:gd name="connsiteX3" fmla="*/ 586665 w 1754119"/>
              <a:gd name="connsiteY3" fmla="*/ 216024 h 273127"/>
              <a:gd name="connsiteX4" fmla="*/ 440000 w 1754119"/>
              <a:gd name="connsiteY4" fmla="*/ 144016 h 273127"/>
              <a:gd name="connsiteX5" fmla="*/ 366666 w 1754119"/>
              <a:gd name="connsiteY5" fmla="*/ 144016 h 273127"/>
              <a:gd name="connsiteX6" fmla="*/ 0 w 1754119"/>
              <a:gd name="connsiteY6" fmla="*/ 0 h 273127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216024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586665 w 1656372"/>
              <a:gd name="connsiteY3" fmla="*/ 144016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733333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733333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0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02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202698 w 1859070"/>
              <a:gd name="connsiteY0" fmla="*/ 0 h 242318"/>
              <a:gd name="connsiteX1" fmla="*/ 202885 w 1859070"/>
              <a:gd name="connsiteY1" fmla="*/ 206752 h 242318"/>
              <a:gd name="connsiteX2" fmla="*/ 276031 w 1859070"/>
              <a:gd name="connsiteY2" fmla="*/ 216024 h 242318"/>
              <a:gd name="connsiteX3" fmla="*/ 1859070 w 1859070"/>
              <a:gd name="connsiteY3" fmla="*/ 206754 h 242318"/>
              <a:gd name="connsiteX4" fmla="*/ 1449364 w 1859070"/>
              <a:gd name="connsiteY4" fmla="*/ 216024 h 242318"/>
              <a:gd name="connsiteX5" fmla="*/ 642698 w 1859070"/>
              <a:gd name="connsiteY5" fmla="*/ 144016 h 242318"/>
              <a:gd name="connsiteX6" fmla="*/ 569364 w 1859070"/>
              <a:gd name="connsiteY6" fmla="*/ 144016 h 242318"/>
              <a:gd name="connsiteX7" fmla="*/ 202698 w 1859070"/>
              <a:gd name="connsiteY7" fmla="*/ 0 h 242318"/>
              <a:gd name="connsiteX0" fmla="*/ 202698 w 1859070"/>
              <a:gd name="connsiteY0" fmla="*/ 0 h 242318"/>
              <a:gd name="connsiteX1" fmla="*/ 202885 w 1859070"/>
              <a:gd name="connsiteY1" fmla="*/ 206752 h 242318"/>
              <a:gd name="connsiteX2" fmla="*/ 276031 w 1859070"/>
              <a:gd name="connsiteY2" fmla="*/ 216024 h 242318"/>
              <a:gd name="connsiteX3" fmla="*/ 276031 w 1859070"/>
              <a:gd name="connsiteY3" fmla="*/ 216023 h 242318"/>
              <a:gd name="connsiteX4" fmla="*/ 1859070 w 1859070"/>
              <a:gd name="connsiteY4" fmla="*/ 206754 h 242318"/>
              <a:gd name="connsiteX5" fmla="*/ 1449364 w 1859070"/>
              <a:gd name="connsiteY5" fmla="*/ 216024 h 242318"/>
              <a:gd name="connsiteX6" fmla="*/ 642698 w 1859070"/>
              <a:gd name="connsiteY6" fmla="*/ 144016 h 242318"/>
              <a:gd name="connsiteX7" fmla="*/ 569364 w 1859070"/>
              <a:gd name="connsiteY7" fmla="*/ 144016 h 242318"/>
              <a:gd name="connsiteX8" fmla="*/ 202698 w 1859070"/>
              <a:gd name="connsiteY8" fmla="*/ 0 h 242318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06083 w 1722455"/>
              <a:gd name="connsiteY6" fmla="*/ 144016 h 225381"/>
              <a:gd name="connsiteX7" fmla="*/ 264643 w 1722455"/>
              <a:gd name="connsiteY7" fmla="*/ 117590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494876 w 1722455"/>
              <a:gd name="connsiteY6" fmla="*/ 161634 h 225381"/>
              <a:gd name="connsiteX7" fmla="*/ 264643 w 1722455"/>
              <a:gd name="connsiteY7" fmla="*/ 117590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494876 w 1722455"/>
              <a:gd name="connsiteY6" fmla="*/ 161634 h 225381"/>
              <a:gd name="connsiteX7" fmla="*/ 264643 w 1722455"/>
              <a:gd name="connsiteY7" fmla="*/ 133886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11067 w 1722455"/>
              <a:gd name="connsiteY6" fmla="*/ 191898 h 225381"/>
              <a:gd name="connsiteX7" fmla="*/ 264643 w 1722455"/>
              <a:gd name="connsiteY7" fmla="*/ 133886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11067 w 1722455"/>
              <a:gd name="connsiteY6" fmla="*/ 191898 h 225381"/>
              <a:gd name="connsiteX7" fmla="*/ 268691 w 1722455"/>
              <a:gd name="connsiteY7" fmla="*/ 131557 h 225381"/>
              <a:gd name="connsiteX8" fmla="*/ 66083 w 1722455"/>
              <a:gd name="connsiteY8" fmla="*/ 0 h 225381"/>
              <a:gd name="connsiteX0" fmla="*/ 66083 w 1609115"/>
              <a:gd name="connsiteY0" fmla="*/ 0 h 225381"/>
              <a:gd name="connsiteX1" fmla="*/ 66270 w 1609115"/>
              <a:gd name="connsiteY1" fmla="*/ 206752 h 225381"/>
              <a:gd name="connsiteX2" fmla="*/ 139416 w 1609115"/>
              <a:gd name="connsiteY2" fmla="*/ 216024 h 225381"/>
              <a:gd name="connsiteX3" fmla="*/ 139416 w 1609115"/>
              <a:gd name="connsiteY3" fmla="*/ 216023 h 225381"/>
              <a:gd name="connsiteX4" fmla="*/ 1609115 w 1609115"/>
              <a:gd name="connsiteY4" fmla="*/ 225378 h 225381"/>
              <a:gd name="connsiteX5" fmla="*/ 1312749 w 1609115"/>
              <a:gd name="connsiteY5" fmla="*/ 216024 h 225381"/>
              <a:gd name="connsiteX6" fmla="*/ 511067 w 1609115"/>
              <a:gd name="connsiteY6" fmla="*/ 191898 h 225381"/>
              <a:gd name="connsiteX7" fmla="*/ 268691 w 1609115"/>
              <a:gd name="connsiteY7" fmla="*/ 131557 h 225381"/>
              <a:gd name="connsiteX8" fmla="*/ 66083 w 1609115"/>
              <a:gd name="connsiteY8" fmla="*/ 0 h 225381"/>
              <a:gd name="connsiteX0" fmla="*/ 66083 w 1609115"/>
              <a:gd name="connsiteY0" fmla="*/ 6029 h 231410"/>
              <a:gd name="connsiteX1" fmla="*/ 66270 w 1609115"/>
              <a:gd name="connsiteY1" fmla="*/ 212781 h 231410"/>
              <a:gd name="connsiteX2" fmla="*/ 139416 w 1609115"/>
              <a:gd name="connsiteY2" fmla="*/ 222053 h 231410"/>
              <a:gd name="connsiteX3" fmla="*/ 139416 w 1609115"/>
              <a:gd name="connsiteY3" fmla="*/ 222052 h 231410"/>
              <a:gd name="connsiteX4" fmla="*/ 1609115 w 1609115"/>
              <a:gd name="connsiteY4" fmla="*/ 231407 h 231410"/>
              <a:gd name="connsiteX5" fmla="*/ 1312749 w 1609115"/>
              <a:gd name="connsiteY5" fmla="*/ 222053 h 231410"/>
              <a:gd name="connsiteX6" fmla="*/ 511067 w 1609115"/>
              <a:gd name="connsiteY6" fmla="*/ 197927 h 231410"/>
              <a:gd name="connsiteX7" fmla="*/ 268691 w 1609115"/>
              <a:gd name="connsiteY7" fmla="*/ 137586 h 231410"/>
              <a:gd name="connsiteX8" fmla="*/ 145871 w 1609115"/>
              <a:gd name="connsiteY8" fmla="*/ 64597 h 231410"/>
              <a:gd name="connsiteX9" fmla="*/ 66083 w 1609115"/>
              <a:gd name="connsiteY9" fmla="*/ 6029 h 231410"/>
              <a:gd name="connsiteX0" fmla="*/ 66083 w 1609115"/>
              <a:gd name="connsiteY0" fmla="*/ 6586 h 224982"/>
              <a:gd name="connsiteX1" fmla="*/ 66270 w 1609115"/>
              <a:gd name="connsiteY1" fmla="*/ 206353 h 224982"/>
              <a:gd name="connsiteX2" fmla="*/ 139416 w 1609115"/>
              <a:gd name="connsiteY2" fmla="*/ 215625 h 224982"/>
              <a:gd name="connsiteX3" fmla="*/ 139416 w 1609115"/>
              <a:gd name="connsiteY3" fmla="*/ 215624 h 224982"/>
              <a:gd name="connsiteX4" fmla="*/ 1609115 w 1609115"/>
              <a:gd name="connsiteY4" fmla="*/ 224979 h 224982"/>
              <a:gd name="connsiteX5" fmla="*/ 1312749 w 1609115"/>
              <a:gd name="connsiteY5" fmla="*/ 215625 h 224982"/>
              <a:gd name="connsiteX6" fmla="*/ 511067 w 1609115"/>
              <a:gd name="connsiteY6" fmla="*/ 191499 h 224982"/>
              <a:gd name="connsiteX7" fmla="*/ 268691 w 1609115"/>
              <a:gd name="connsiteY7" fmla="*/ 131158 h 224982"/>
              <a:gd name="connsiteX8" fmla="*/ 145871 w 1609115"/>
              <a:gd name="connsiteY8" fmla="*/ 58169 h 224982"/>
              <a:gd name="connsiteX9" fmla="*/ 66083 w 1609115"/>
              <a:gd name="connsiteY9" fmla="*/ 6586 h 22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9115" h="224982">
                <a:moveTo>
                  <a:pt x="66083" y="6586"/>
                </a:moveTo>
                <a:cubicBezTo>
                  <a:pt x="66145" y="75503"/>
                  <a:pt x="66208" y="137436"/>
                  <a:pt x="66270" y="206353"/>
                </a:cubicBezTo>
                <a:cubicBezTo>
                  <a:pt x="85868" y="241919"/>
                  <a:pt x="-136615" y="215625"/>
                  <a:pt x="139416" y="215625"/>
                </a:cubicBezTo>
                <a:lnTo>
                  <a:pt x="139416" y="215624"/>
                </a:lnTo>
                <a:lnTo>
                  <a:pt x="1609115" y="224979"/>
                </a:lnTo>
                <a:lnTo>
                  <a:pt x="1312749" y="215625"/>
                </a:lnTo>
                <a:cubicBezTo>
                  <a:pt x="808249" y="216903"/>
                  <a:pt x="657734" y="203500"/>
                  <a:pt x="511067" y="191499"/>
                </a:cubicBezTo>
                <a:cubicBezTo>
                  <a:pt x="364400" y="179498"/>
                  <a:pt x="327533" y="154156"/>
                  <a:pt x="268691" y="131158"/>
                </a:cubicBezTo>
                <a:cubicBezTo>
                  <a:pt x="209849" y="108160"/>
                  <a:pt x="179639" y="80095"/>
                  <a:pt x="145871" y="58169"/>
                </a:cubicBezTo>
                <a:cubicBezTo>
                  <a:pt x="112103" y="36243"/>
                  <a:pt x="81374" y="-18888"/>
                  <a:pt x="66083" y="6586"/>
                </a:cubicBez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solidFill>
              <a:schemeClr val="accent1">
                <a:shade val="95000"/>
                <a:satMod val="10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E8842F-8CB6-470D-AB15-F39946804741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468438" y="5381530"/>
            <a:ext cx="659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1950</a:t>
            </a:r>
          </a:p>
        </p:txBody>
      </p:sp>
      <p:sp>
        <p:nvSpPr>
          <p:cNvPr id="61" name="Rectangle 60">
            <a:hlinkClick r:id="rId4"/>
            <a:extLst>
              <a:ext uri="{FF2B5EF4-FFF2-40B4-BE49-F238E27FC236}">
                <a16:creationId xmlns:a16="http://schemas.microsoft.com/office/drawing/2014/main" id="{30634D20-D8D1-4A5B-8C7B-EA7E462C72BA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hlinkClick r:id="rId4"/>
            <a:extLst>
              <a:ext uri="{FF2B5EF4-FFF2-40B4-BE49-F238E27FC236}">
                <a16:creationId xmlns:a16="http://schemas.microsoft.com/office/drawing/2014/main" id="{CF0CBD51-5A7F-4192-B9D3-46C1A2E61DD3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32D44-4E95-5DE6-7512-747BEA5F1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241" y="2342994"/>
            <a:ext cx="400106" cy="247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C94468-D1C5-43CB-EF2B-B427373D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199" y="6209346"/>
            <a:ext cx="428685" cy="295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4DD2C-A205-07C6-838D-0549EF493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5008" y="6230882"/>
            <a:ext cx="457264" cy="295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01D45-1C85-AD5B-7743-98452F01F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7454" y="6226119"/>
            <a:ext cx="457264" cy="304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81CDF-DC9D-9514-C400-CF219AF08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777" y="6215902"/>
            <a:ext cx="447737" cy="29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86277-9CDC-46D1-649E-FAE938FE3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2655" y="6215902"/>
            <a:ext cx="447737" cy="295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428CD-82F4-69C5-916C-42FE972AA66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38A9DB-C996-B785-3492-A3529DBD47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3680" y="2011680"/>
            <a:ext cx="2468880" cy="4699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4518AE-14A8-B14D-D640-3A607ED7121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6338" y="4289648"/>
            <a:ext cx="495300" cy="333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4500C4-AB71-28CC-A236-4ACE6652166F}"/>
              </a:ext>
            </a:extLst>
          </p:cNvPr>
          <p:cNvSpPr txBox="1"/>
          <p:nvPr/>
        </p:nvSpPr>
        <p:spPr>
          <a:xfrm>
            <a:off x="4818485" y="4285303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</p:spTree>
    <p:extLst>
      <p:ext uri="{BB962C8B-B14F-4D97-AF65-F5344CB8AC3E}">
        <p14:creationId xmlns:p14="http://schemas.microsoft.com/office/powerpoint/2010/main" val="40103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 animBg="1"/>
      <p:bldP spid="6" grpId="0"/>
      <p:bldGraphic spid="72" grpId="0">
        <p:bldAsOne/>
      </p:bldGraphic>
      <p:bldP spid="91" grpId="0" animBg="1"/>
      <p:bldP spid="37" grpId="0"/>
      <p:bldP spid="49" grpId="0"/>
      <p:bldP spid="50" grpId="0" animBg="1"/>
      <p:bldP spid="51" grpId="0" animBg="1"/>
      <p:bldP spid="57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95" grpId="0" animBg="1"/>
      <p:bldP spid="9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3A044-A247-04EA-46DA-7A73AE1B29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6871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FBDE9DF-B882-48CD-ACDE-47413A3A10A5}"/>
              </a:ext>
            </a:extLst>
          </p:cNvPr>
          <p:cNvSpPr/>
          <p:nvPr/>
        </p:nvSpPr>
        <p:spPr>
          <a:xfrm>
            <a:off x="123482" y="836712"/>
            <a:ext cx="7832894" cy="2880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the normal distribution diagram gives a clear idea of what is happening.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17" y="5491834"/>
            <a:ext cx="476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0.02945335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622" y="5776228"/>
            <a:ext cx="6739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lifetime of less than 1950 hours is </a:t>
            </a:r>
            <a:r>
              <a:rPr lang="en-GB" sz="2000" b="1" dirty="0">
                <a:solidFill>
                  <a:srgbClr val="0000FF"/>
                </a:solidFill>
              </a:rPr>
              <a:t>2.95%</a:t>
            </a:r>
          </a:p>
        </p:txBody>
      </p:sp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1135518672"/>
              </p:ext>
            </p:extLst>
          </p:nvPr>
        </p:nvGraphicFramePr>
        <p:xfrm>
          <a:off x="123482" y="257989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2" name="Group 31"/>
          <p:cNvGrpSpPr/>
          <p:nvPr/>
        </p:nvGrpSpPr>
        <p:grpSpPr>
          <a:xfrm>
            <a:off x="2211714" y="2147846"/>
            <a:ext cx="576064" cy="3096344"/>
            <a:chOff x="6372200" y="1484784"/>
            <a:chExt cx="576064" cy="309634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649200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1743514" y="3083950"/>
            <a:ext cx="1548000" cy="2160240"/>
            <a:chOff x="5607115" y="2420888"/>
            <a:chExt cx="2178236" cy="216024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147077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6" name="Group 33"/>
          <p:cNvGrpSpPr/>
          <p:nvPr/>
        </p:nvGrpSpPr>
        <p:grpSpPr>
          <a:xfrm>
            <a:off x="1419626" y="3732022"/>
            <a:ext cx="2268000" cy="1512168"/>
            <a:chOff x="5191788" y="3068960"/>
            <a:chExt cx="3209499" cy="151216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711263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3" name="Group 34"/>
          <p:cNvGrpSpPr/>
          <p:nvPr/>
        </p:nvGrpSpPr>
        <p:grpSpPr>
          <a:xfrm>
            <a:off x="915569" y="4164070"/>
            <a:ext cx="3096345" cy="1080120"/>
            <a:chOff x="4375438" y="3501008"/>
            <a:chExt cx="4505368" cy="108012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5140138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188779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>
            <a:off x="440089" y="297605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 flipH="1">
            <a:off x="645044" y="4748846"/>
            <a:ext cx="1232797" cy="308536"/>
          </a:xfrm>
          <a:custGeom>
            <a:avLst/>
            <a:gdLst>
              <a:gd name="connsiteX0" fmla="*/ 7924 w 276399"/>
              <a:gd name="connsiteY0" fmla="*/ 47625 h 201643"/>
              <a:gd name="connsiteX1" fmla="*/ 17449 w 276399"/>
              <a:gd name="connsiteY1" fmla="*/ 192881 h 201643"/>
              <a:gd name="connsiteX2" fmla="*/ 43643 w 276399"/>
              <a:gd name="connsiteY2" fmla="*/ 185737 h 201643"/>
              <a:gd name="connsiteX3" fmla="*/ 107936 w 276399"/>
              <a:gd name="connsiteY3" fmla="*/ 176212 h 201643"/>
              <a:gd name="connsiteX4" fmla="*/ 262718 w 276399"/>
              <a:gd name="connsiteY4" fmla="*/ 164306 h 201643"/>
              <a:gd name="connsiteX5" fmla="*/ 274624 w 276399"/>
              <a:gd name="connsiteY5" fmla="*/ 161925 h 201643"/>
              <a:gd name="connsiteX6" fmla="*/ 272243 w 276399"/>
              <a:gd name="connsiteY6" fmla="*/ 154781 h 201643"/>
              <a:gd name="connsiteX7" fmla="*/ 246049 w 276399"/>
              <a:gd name="connsiteY7" fmla="*/ 145256 h 201643"/>
              <a:gd name="connsiteX8" fmla="*/ 181755 w 276399"/>
              <a:gd name="connsiteY8" fmla="*/ 116681 h 201643"/>
              <a:gd name="connsiteX9" fmla="*/ 86505 w 276399"/>
              <a:gd name="connsiteY9" fmla="*/ 57150 h 201643"/>
              <a:gd name="connsiteX10" fmla="*/ 76980 w 276399"/>
              <a:gd name="connsiteY10" fmla="*/ 50006 h 201643"/>
              <a:gd name="connsiteX11" fmla="*/ 67455 w 276399"/>
              <a:gd name="connsiteY11" fmla="*/ 35719 h 201643"/>
              <a:gd name="connsiteX12" fmla="*/ 31736 w 276399"/>
              <a:gd name="connsiteY12" fmla="*/ 7144 h 201643"/>
              <a:gd name="connsiteX13" fmla="*/ 24593 w 276399"/>
              <a:gd name="connsiteY13" fmla="*/ 4762 h 201643"/>
              <a:gd name="connsiteX14" fmla="*/ 12686 w 276399"/>
              <a:gd name="connsiteY14" fmla="*/ 0 h 201643"/>
              <a:gd name="connsiteX15" fmla="*/ 7924 w 276399"/>
              <a:gd name="connsiteY15" fmla="*/ 47625 h 201643"/>
              <a:gd name="connsiteX0" fmla="*/ 20610 w 289085"/>
              <a:gd name="connsiteY0" fmla="*/ 119633 h 273651"/>
              <a:gd name="connsiteX1" fmla="*/ 30135 w 289085"/>
              <a:gd name="connsiteY1" fmla="*/ 264889 h 273651"/>
              <a:gd name="connsiteX2" fmla="*/ 56329 w 289085"/>
              <a:gd name="connsiteY2" fmla="*/ 257745 h 273651"/>
              <a:gd name="connsiteX3" fmla="*/ 120622 w 289085"/>
              <a:gd name="connsiteY3" fmla="*/ 248220 h 273651"/>
              <a:gd name="connsiteX4" fmla="*/ 275404 w 289085"/>
              <a:gd name="connsiteY4" fmla="*/ 236314 h 273651"/>
              <a:gd name="connsiteX5" fmla="*/ 287310 w 289085"/>
              <a:gd name="connsiteY5" fmla="*/ 233933 h 273651"/>
              <a:gd name="connsiteX6" fmla="*/ 284929 w 289085"/>
              <a:gd name="connsiteY6" fmla="*/ 226789 h 273651"/>
              <a:gd name="connsiteX7" fmla="*/ 258735 w 289085"/>
              <a:gd name="connsiteY7" fmla="*/ 217264 h 273651"/>
              <a:gd name="connsiteX8" fmla="*/ 194441 w 289085"/>
              <a:gd name="connsiteY8" fmla="*/ 188689 h 273651"/>
              <a:gd name="connsiteX9" fmla="*/ 99191 w 289085"/>
              <a:gd name="connsiteY9" fmla="*/ 129158 h 273651"/>
              <a:gd name="connsiteX10" fmla="*/ 89666 w 289085"/>
              <a:gd name="connsiteY10" fmla="*/ 122014 h 273651"/>
              <a:gd name="connsiteX11" fmla="*/ 80141 w 289085"/>
              <a:gd name="connsiteY11" fmla="*/ 107727 h 273651"/>
              <a:gd name="connsiteX12" fmla="*/ 44422 w 289085"/>
              <a:gd name="connsiteY12" fmla="*/ 79152 h 273651"/>
              <a:gd name="connsiteX13" fmla="*/ 37279 w 289085"/>
              <a:gd name="connsiteY13" fmla="*/ 76770 h 273651"/>
              <a:gd name="connsiteX14" fmla="*/ 12686 w 289085"/>
              <a:gd name="connsiteY14" fmla="*/ 0 h 273651"/>
              <a:gd name="connsiteX15" fmla="*/ 20610 w 289085"/>
              <a:gd name="connsiteY15" fmla="*/ 119633 h 273651"/>
              <a:gd name="connsiteX0" fmla="*/ 20610 w 1671038"/>
              <a:gd name="connsiteY0" fmla="*/ 119633 h 289297"/>
              <a:gd name="connsiteX1" fmla="*/ 30135 w 1671038"/>
              <a:gd name="connsiteY1" fmla="*/ 264889 h 289297"/>
              <a:gd name="connsiteX2" fmla="*/ 56329 w 1671038"/>
              <a:gd name="connsiteY2" fmla="*/ 257745 h 289297"/>
              <a:gd name="connsiteX3" fmla="*/ 120622 w 1671038"/>
              <a:gd name="connsiteY3" fmla="*/ 248220 h 289297"/>
              <a:gd name="connsiteX4" fmla="*/ 275404 w 1671038"/>
              <a:gd name="connsiteY4" fmla="*/ 236314 h 289297"/>
              <a:gd name="connsiteX5" fmla="*/ 287310 w 1671038"/>
              <a:gd name="connsiteY5" fmla="*/ 233933 h 289297"/>
              <a:gd name="connsiteX6" fmla="*/ 1668870 w 1671038"/>
              <a:gd name="connsiteY6" fmla="*/ 288032 h 289297"/>
              <a:gd name="connsiteX7" fmla="*/ 258735 w 1671038"/>
              <a:gd name="connsiteY7" fmla="*/ 217264 h 289297"/>
              <a:gd name="connsiteX8" fmla="*/ 194441 w 1671038"/>
              <a:gd name="connsiteY8" fmla="*/ 188689 h 289297"/>
              <a:gd name="connsiteX9" fmla="*/ 99191 w 1671038"/>
              <a:gd name="connsiteY9" fmla="*/ 129158 h 289297"/>
              <a:gd name="connsiteX10" fmla="*/ 89666 w 1671038"/>
              <a:gd name="connsiteY10" fmla="*/ 122014 h 289297"/>
              <a:gd name="connsiteX11" fmla="*/ 80141 w 1671038"/>
              <a:gd name="connsiteY11" fmla="*/ 107727 h 289297"/>
              <a:gd name="connsiteX12" fmla="*/ 44422 w 1671038"/>
              <a:gd name="connsiteY12" fmla="*/ 79152 h 289297"/>
              <a:gd name="connsiteX13" fmla="*/ 37279 w 1671038"/>
              <a:gd name="connsiteY13" fmla="*/ 76770 h 289297"/>
              <a:gd name="connsiteX14" fmla="*/ 12686 w 1671038"/>
              <a:gd name="connsiteY14" fmla="*/ 0 h 289297"/>
              <a:gd name="connsiteX15" fmla="*/ 20610 w 1671038"/>
              <a:gd name="connsiteY15" fmla="*/ 119633 h 289297"/>
              <a:gd name="connsiteX0" fmla="*/ 20610 w 1671038"/>
              <a:gd name="connsiteY0" fmla="*/ 119633 h 290894"/>
              <a:gd name="connsiteX1" fmla="*/ 30135 w 1671038"/>
              <a:gd name="connsiteY1" fmla="*/ 264889 h 290894"/>
              <a:gd name="connsiteX2" fmla="*/ 56329 w 1671038"/>
              <a:gd name="connsiteY2" fmla="*/ 257745 h 290894"/>
              <a:gd name="connsiteX3" fmla="*/ 120622 w 1671038"/>
              <a:gd name="connsiteY3" fmla="*/ 248220 h 290894"/>
              <a:gd name="connsiteX4" fmla="*/ 275404 w 1671038"/>
              <a:gd name="connsiteY4" fmla="*/ 236314 h 290894"/>
              <a:gd name="connsiteX5" fmla="*/ 300717 w 1671038"/>
              <a:gd name="connsiteY5" fmla="*/ 288032 h 290894"/>
              <a:gd name="connsiteX6" fmla="*/ 1668870 w 1671038"/>
              <a:gd name="connsiteY6" fmla="*/ 288032 h 290894"/>
              <a:gd name="connsiteX7" fmla="*/ 258735 w 1671038"/>
              <a:gd name="connsiteY7" fmla="*/ 217264 h 290894"/>
              <a:gd name="connsiteX8" fmla="*/ 194441 w 1671038"/>
              <a:gd name="connsiteY8" fmla="*/ 188689 h 290894"/>
              <a:gd name="connsiteX9" fmla="*/ 99191 w 1671038"/>
              <a:gd name="connsiteY9" fmla="*/ 129158 h 290894"/>
              <a:gd name="connsiteX10" fmla="*/ 89666 w 1671038"/>
              <a:gd name="connsiteY10" fmla="*/ 122014 h 290894"/>
              <a:gd name="connsiteX11" fmla="*/ 80141 w 1671038"/>
              <a:gd name="connsiteY11" fmla="*/ 107727 h 290894"/>
              <a:gd name="connsiteX12" fmla="*/ 44422 w 1671038"/>
              <a:gd name="connsiteY12" fmla="*/ 79152 h 290894"/>
              <a:gd name="connsiteX13" fmla="*/ 37279 w 1671038"/>
              <a:gd name="connsiteY13" fmla="*/ 76770 h 290894"/>
              <a:gd name="connsiteX14" fmla="*/ 12686 w 1671038"/>
              <a:gd name="connsiteY14" fmla="*/ 0 h 290894"/>
              <a:gd name="connsiteX15" fmla="*/ 20610 w 1671038"/>
              <a:gd name="connsiteY15" fmla="*/ 119633 h 290894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275404 w 1671038"/>
              <a:gd name="connsiteY4" fmla="*/ 236314 h 296793"/>
              <a:gd name="connsiteX5" fmla="*/ 300717 w 1671038"/>
              <a:gd name="connsiteY5" fmla="*/ 288032 h 296793"/>
              <a:gd name="connsiteX6" fmla="*/ 1668870 w 1671038"/>
              <a:gd name="connsiteY6" fmla="*/ 288032 h 296793"/>
              <a:gd name="connsiteX7" fmla="*/ 258735 w 1671038"/>
              <a:gd name="connsiteY7" fmla="*/ 217264 h 296793"/>
              <a:gd name="connsiteX8" fmla="*/ 194441 w 1671038"/>
              <a:gd name="connsiteY8" fmla="*/ 188689 h 296793"/>
              <a:gd name="connsiteX9" fmla="*/ 99191 w 1671038"/>
              <a:gd name="connsiteY9" fmla="*/ 129158 h 296793"/>
              <a:gd name="connsiteX10" fmla="*/ 89666 w 1671038"/>
              <a:gd name="connsiteY10" fmla="*/ 122014 h 296793"/>
              <a:gd name="connsiteX11" fmla="*/ 80141 w 1671038"/>
              <a:gd name="connsiteY11" fmla="*/ 107727 h 296793"/>
              <a:gd name="connsiteX12" fmla="*/ 44422 w 1671038"/>
              <a:gd name="connsiteY12" fmla="*/ 79152 h 296793"/>
              <a:gd name="connsiteX13" fmla="*/ 37279 w 1671038"/>
              <a:gd name="connsiteY13" fmla="*/ 76770 h 296793"/>
              <a:gd name="connsiteX14" fmla="*/ 12686 w 1671038"/>
              <a:gd name="connsiteY14" fmla="*/ 0 h 296793"/>
              <a:gd name="connsiteX15" fmla="*/ 20610 w 1671038"/>
              <a:gd name="connsiteY15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275404 w 1671038"/>
              <a:gd name="connsiteY4" fmla="*/ 236314 h 296793"/>
              <a:gd name="connsiteX5" fmla="*/ 300717 w 1671038"/>
              <a:gd name="connsiteY5" fmla="*/ 288032 h 296793"/>
              <a:gd name="connsiteX6" fmla="*/ 1668870 w 1671038"/>
              <a:gd name="connsiteY6" fmla="*/ 288032 h 296793"/>
              <a:gd name="connsiteX7" fmla="*/ 258735 w 1671038"/>
              <a:gd name="connsiteY7" fmla="*/ 217264 h 296793"/>
              <a:gd name="connsiteX8" fmla="*/ 194441 w 1671038"/>
              <a:gd name="connsiteY8" fmla="*/ 188689 h 296793"/>
              <a:gd name="connsiteX9" fmla="*/ 99191 w 1671038"/>
              <a:gd name="connsiteY9" fmla="*/ 129158 h 296793"/>
              <a:gd name="connsiteX10" fmla="*/ 89666 w 1671038"/>
              <a:gd name="connsiteY10" fmla="*/ 122014 h 296793"/>
              <a:gd name="connsiteX11" fmla="*/ 80141 w 1671038"/>
              <a:gd name="connsiteY11" fmla="*/ 107727 h 296793"/>
              <a:gd name="connsiteX12" fmla="*/ 44422 w 1671038"/>
              <a:gd name="connsiteY12" fmla="*/ 79152 h 296793"/>
              <a:gd name="connsiteX13" fmla="*/ 37279 w 1671038"/>
              <a:gd name="connsiteY13" fmla="*/ 76770 h 296793"/>
              <a:gd name="connsiteX14" fmla="*/ 12686 w 1671038"/>
              <a:gd name="connsiteY14" fmla="*/ 0 h 296793"/>
              <a:gd name="connsiteX15" fmla="*/ 20610 w 1671038"/>
              <a:gd name="connsiteY15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300717 w 1671038"/>
              <a:gd name="connsiteY4" fmla="*/ 288032 h 296793"/>
              <a:gd name="connsiteX5" fmla="*/ 1668870 w 1671038"/>
              <a:gd name="connsiteY5" fmla="*/ 288032 h 296793"/>
              <a:gd name="connsiteX6" fmla="*/ 258735 w 1671038"/>
              <a:gd name="connsiteY6" fmla="*/ 217264 h 296793"/>
              <a:gd name="connsiteX7" fmla="*/ 194441 w 1671038"/>
              <a:gd name="connsiteY7" fmla="*/ 188689 h 296793"/>
              <a:gd name="connsiteX8" fmla="*/ 99191 w 1671038"/>
              <a:gd name="connsiteY8" fmla="*/ 129158 h 296793"/>
              <a:gd name="connsiteX9" fmla="*/ 89666 w 1671038"/>
              <a:gd name="connsiteY9" fmla="*/ 122014 h 296793"/>
              <a:gd name="connsiteX10" fmla="*/ 80141 w 1671038"/>
              <a:gd name="connsiteY10" fmla="*/ 107727 h 296793"/>
              <a:gd name="connsiteX11" fmla="*/ 44422 w 1671038"/>
              <a:gd name="connsiteY11" fmla="*/ 79152 h 296793"/>
              <a:gd name="connsiteX12" fmla="*/ 37279 w 1671038"/>
              <a:gd name="connsiteY12" fmla="*/ 76770 h 296793"/>
              <a:gd name="connsiteX13" fmla="*/ 12686 w 1671038"/>
              <a:gd name="connsiteY13" fmla="*/ 0 h 296793"/>
              <a:gd name="connsiteX14" fmla="*/ 20610 w 1671038"/>
              <a:gd name="connsiteY14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300717 w 1671038"/>
              <a:gd name="connsiteY3" fmla="*/ 288032 h 296793"/>
              <a:gd name="connsiteX4" fmla="*/ 1668870 w 1671038"/>
              <a:gd name="connsiteY4" fmla="*/ 288032 h 296793"/>
              <a:gd name="connsiteX5" fmla="*/ 258735 w 1671038"/>
              <a:gd name="connsiteY5" fmla="*/ 217264 h 296793"/>
              <a:gd name="connsiteX6" fmla="*/ 194441 w 1671038"/>
              <a:gd name="connsiteY6" fmla="*/ 188689 h 296793"/>
              <a:gd name="connsiteX7" fmla="*/ 99191 w 1671038"/>
              <a:gd name="connsiteY7" fmla="*/ 129158 h 296793"/>
              <a:gd name="connsiteX8" fmla="*/ 89666 w 1671038"/>
              <a:gd name="connsiteY8" fmla="*/ 122014 h 296793"/>
              <a:gd name="connsiteX9" fmla="*/ 80141 w 1671038"/>
              <a:gd name="connsiteY9" fmla="*/ 107727 h 296793"/>
              <a:gd name="connsiteX10" fmla="*/ 44422 w 1671038"/>
              <a:gd name="connsiteY10" fmla="*/ 79152 h 296793"/>
              <a:gd name="connsiteX11" fmla="*/ 37279 w 1671038"/>
              <a:gd name="connsiteY11" fmla="*/ 76770 h 296793"/>
              <a:gd name="connsiteX12" fmla="*/ 12686 w 1671038"/>
              <a:gd name="connsiteY12" fmla="*/ 0 h 296793"/>
              <a:gd name="connsiteX13" fmla="*/ 20610 w 1671038"/>
              <a:gd name="connsiteY13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12685 w 1671038"/>
              <a:gd name="connsiteY2" fmla="*/ 216023 h 296793"/>
              <a:gd name="connsiteX3" fmla="*/ 300717 w 1671038"/>
              <a:gd name="connsiteY3" fmla="*/ 288032 h 296793"/>
              <a:gd name="connsiteX4" fmla="*/ 1668870 w 1671038"/>
              <a:gd name="connsiteY4" fmla="*/ 288032 h 296793"/>
              <a:gd name="connsiteX5" fmla="*/ 258735 w 1671038"/>
              <a:gd name="connsiteY5" fmla="*/ 217264 h 296793"/>
              <a:gd name="connsiteX6" fmla="*/ 194441 w 1671038"/>
              <a:gd name="connsiteY6" fmla="*/ 188689 h 296793"/>
              <a:gd name="connsiteX7" fmla="*/ 99191 w 1671038"/>
              <a:gd name="connsiteY7" fmla="*/ 129158 h 296793"/>
              <a:gd name="connsiteX8" fmla="*/ 89666 w 1671038"/>
              <a:gd name="connsiteY8" fmla="*/ 122014 h 296793"/>
              <a:gd name="connsiteX9" fmla="*/ 80141 w 1671038"/>
              <a:gd name="connsiteY9" fmla="*/ 107727 h 296793"/>
              <a:gd name="connsiteX10" fmla="*/ 44422 w 1671038"/>
              <a:gd name="connsiteY10" fmla="*/ 79152 h 296793"/>
              <a:gd name="connsiteX11" fmla="*/ 37279 w 1671038"/>
              <a:gd name="connsiteY11" fmla="*/ 76770 h 296793"/>
              <a:gd name="connsiteX12" fmla="*/ 12686 w 1671038"/>
              <a:gd name="connsiteY12" fmla="*/ 0 h 296793"/>
              <a:gd name="connsiteX13" fmla="*/ 20610 w 1671038"/>
              <a:gd name="connsiteY13" fmla="*/ 119633 h 296793"/>
              <a:gd name="connsiteX0" fmla="*/ 20610 w 1671038"/>
              <a:gd name="connsiteY0" fmla="*/ 119633 h 316097"/>
              <a:gd name="connsiteX1" fmla="*/ 12685 w 1671038"/>
              <a:gd name="connsiteY1" fmla="*/ 288031 h 316097"/>
              <a:gd name="connsiteX2" fmla="*/ 300717 w 1671038"/>
              <a:gd name="connsiteY2" fmla="*/ 288032 h 316097"/>
              <a:gd name="connsiteX3" fmla="*/ 1668870 w 1671038"/>
              <a:gd name="connsiteY3" fmla="*/ 288032 h 316097"/>
              <a:gd name="connsiteX4" fmla="*/ 258735 w 1671038"/>
              <a:gd name="connsiteY4" fmla="*/ 217264 h 316097"/>
              <a:gd name="connsiteX5" fmla="*/ 194441 w 1671038"/>
              <a:gd name="connsiteY5" fmla="*/ 188689 h 316097"/>
              <a:gd name="connsiteX6" fmla="*/ 99191 w 1671038"/>
              <a:gd name="connsiteY6" fmla="*/ 129158 h 316097"/>
              <a:gd name="connsiteX7" fmla="*/ 89666 w 1671038"/>
              <a:gd name="connsiteY7" fmla="*/ 122014 h 316097"/>
              <a:gd name="connsiteX8" fmla="*/ 80141 w 1671038"/>
              <a:gd name="connsiteY8" fmla="*/ 107727 h 316097"/>
              <a:gd name="connsiteX9" fmla="*/ 44422 w 1671038"/>
              <a:gd name="connsiteY9" fmla="*/ 79152 h 316097"/>
              <a:gd name="connsiteX10" fmla="*/ 37279 w 1671038"/>
              <a:gd name="connsiteY10" fmla="*/ 76770 h 316097"/>
              <a:gd name="connsiteX11" fmla="*/ 12686 w 1671038"/>
              <a:gd name="connsiteY11" fmla="*/ 0 h 316097"/>
              <a:gd name="connsiteX12" fmla="*/ 20610 w 1671038"/>
              <a:gd name="connsiteY12" fmla="*/ 119633 h 316097"/>
              <a:gd name="connsiteX0" fmla="*/ 20610 w 1671038"/>
              <a:gd name="connsiteY0" fmla="*/ 119633 h 316097"/>
              <a:gd name="connsiteX1" fmla="*/ 12685 w 1671038"/>
              <a:gd name="connsiteY1" fmla="*/ 288031 h 316097"/>
              <a:gd name="connsiteX2" fmla="*/ 300717 w 1671038"/>
              <a:gd name="connsiteY2" fmla="*/ 288032 h 316097"/>
              <a:gd name="connsiteX3" fmla="*/ 1668870 w 1671038"/>
              <a:gd name="connsiteY3" fmla="*/ 288032 h 316097"/>
              <a:gd name="connsiteX4" fmla="*/ 258735 w 1671038"/>
              <a:gd name="connsiteY4" fmla="*/ 217264 h 316097"/>
              <a:gd name="connsiteX5" fmla="*/ 194441 w 1671038"/>
              <a:gd name="connsiteY5" fmla="*/ 188689 h 316097"/>
              <a:gd name="connsiteX6" fmla="*/ 99191 w 1671038"/>
              <a:gd name="connsiteY6" fmla="*/ 129158 h 316097"/>
              <a:gd name="connsiteX7" fmla="*/ 89666 w 1671038"/>
              <a:gd name="connsiteY7" fmla="*/ 122014 h 316097"/>
              <a:gd name="connsiteX8" fmla="*/ 80141 w 1671038"/>
              <a:gd name="connsiteY8" fmla="*/ 107727 h 316097"/>
              <a:gd name="connsiteX9" fmla="*/ 44422 w 1671038"/>
              <a:gd name="connsiteY9" fmla="*/ 79152 h 316097"/>
              <a:gd name="connsiteX10" fmla="*/ 37279 w 1671038"/>
              <a:gd name="connsiteY10" fmla="*/ 76770 h 316097"/>
              <a:gd name="connsiteX11" fmla="*/ 12686 w 1671038"/>
              <a:gd name="connsiteY11" fmla="*/ 0 h 316097"/>
              <a:gd name="connsiteX12" fmla="*/ 20610 w 1671038"/>
              <a:gd name="connsiteY12" fmla="*/ 119633 h 316097"/>
              <a:gd name="connsiteX0" fmla="*/ 20610 w 1668870"/>
              <a:gd name="connsiteY0" fmla="*/ 119633 h 316098"/>
              <a:gd name="connsiteX1" fmla="*/ 12685 w 1668870"/>
              <a:gd name="connsiteY1" fmla="*/ 288031 h 316098"/>
              <a:gd name="connsiteX2" fmla="*/ 1668870 w 1668870"/>
              <a:gd name="connsiteY2" fmla="*/ 288032 h 316098"/>
              <a:gd name="connsiteX3" fmla="*/ 258735 w 1668870"/>
              <a:gd name="connsiteY3" fmla="*/ 217264 h 316098"/>
              <a:gd name="connsiteX4" fmla="*/ 194441 w 1668870"/>
              <a:gd name="connsiteY4" fmla="*/ 188689 h 316098"/>
              <a:gd name="connsiteX5" fmla="*/ 99191 w 1668870"/>
              <a:gd name="connsiteY5" fmla="*/ 129158 h 316098"/>
              <a:gd name="connsiteX6" fmla="*/ 89666 w 1668870"/>
              <a:gd name="connsiteY6" fmla="*/ 122014 h 316098"/>
              <a:gd name="connsiteX7" fmla="*/ 80141 w 1668870"/>
              <a:gd name="connsiteY7" fmla="*/ 107727 h 316098"/>
              <a:gd name="connsiteX8" fmla="*/ 44422 w 1668870"/>
              <a:gd name="connsiteY8" fmla="*/ 79152 h 316098"/>
              <a:gd name="connsiteX9" fmla="*/ 37279 w 1668870"/>
              <a:gd name="connsiteY9" fmla="*/ 76770 h 316098"/>
              <a:gd name="connsiteX10" fmla="*/ 12686 w 1668870"/>
              <a:gd name="connsiteY10" fmla="*/ 0 h 316098"/>
              <a:gd name="connsiteX11" fmla="*/ 20610 w 1668870"/>
              <a:gd name="connsiteY11" fmla="*/ 119633 h 316098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89666 w 1668870"/>
              <a:gd name="connsiteY6" fmla="*/ 122014 h 316097"/>
              <a:gd name="connsiteX7" fmla="*/ 80141 w 1668870"/>
              <a:gd name="connsiteY7" fmla="*/ 107727 h 316097"/>
              <a:gd name="connsiteX8" fmla="*/ 44422 w 1668870"/>
              <a:gd name="connsiteY8" fmla="*/ 79152 h 316097"/>
              <a:gd name="connsiteX9" fmla="*/ 37279 w 1668870"/>
              <a:gd name="connsiteY9" fmla="*/ 76770 h 316097"/>
              <a:gd name="connsiteX10" fmla="*/ 12686 w 1668870"/>
              <a:gd name="connsiteY10" fmla="*/ 0 h 316097"/>
              <a:gd name="connsiteX11" fmla="*/ 20610 w 1668870"/>
              <a:gd name="connsiteY11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89666 w 1668870"/>
              <a:gd name="connsiteY6" fmla="*/ 122014 h 316097"/>
              <a:gd name="connsiteX7" fmla="*/ 44422 w 1668870"/>
              <a:gd name="connsiteY7" fmla="*/ 79152 h 316097"/>
              <a:gd name="connsiteX8" fmla="*/ 37279 w 1668870"/>
              <a:gd name="connsiteY8" fmla="*/ 76770 h 316097"/>
              <a:gd name="connsiteX9" fmla="*/ 12686 w 1668870"/>
              <a:gd name="connsiteY9" fmla="*/ 0 h 316097"/>
              <a:gd name="connsiteX10" fmla="*/ 20610 w 1668870"/>
              <a:gd name="connsiteY10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44422 w 1668870"/>
              <a:gd name="connsiteY6" fmla="*/ 79152 h 316097"/>
              <a:gd name="connsiteX7" fmla="*/ 37279 w 1668870"/>
              <a:gd name="connsiteY7" fmla="*/ 76770 h 316097"/>
              <a:gd name="connsiteX8" fmla="*/ 12686 w 1668870"/>
              <a:gd name="connsiteY8" fmla="*/ 0 h 316097"/>
              <a:gd name="connsiteX9" fmla="*/ 20610 w 1668870"/>
              <a:gd name="connsiteY9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44422 w 1668870"/>
              <a:gd name="connsiteY5" fmla="*/ 79152 h 316097"/>
              <a:gd name="connsiteX6" fmla="*/ 37279 w 1668870"/>
              <a:gd name="connsiteY6" fmla="*/ 76770 h 316097"/>
              <a:gd name="connsiteX7" fmla="*/ 12686 w 1668870"/>
              <a:gd name="connsiteY7" fmla="*/ 0 h 316097"/>
              <a:gd name="connsiteX8" fmla="*/ 20610 w 1668870"/>
              <a:gd name="connsiteY8" fmla="*/ 119633 h 316097"/>
              <a:gd name="connsiteX0" fmla="*/ 20610 w 1699163"/>
              <a:gd name="connsiteY0" fmla="*/ 119633 h 316097"/>
              <a:gd name="connsiteX1" fmla="*/ 12685 w 1699163"/>
              <a:gd name="connsiteY1" fmla="*/ 288030 h 316097"/>
              <a:gd name="connsiteX2" fmla="*/ 1668870 w 1699163"/>
              <a:gd name="connsiteY2" fmla="*/ 288032 h 316097"/>
              <a:gd name="connsiteX3" fmla="*/ 194441 w 1699163"/>
              <a:gd name="connsiteY3" fmla="*/ 188689 h 316097"/>
              <a:gd name="connsiteX4" fmla="*/ 44422 w 1699163"/>
              <a:gd name="connsiteY4" fmla="*/ 79152 h 316097"/>
              <a:gd name="connsiteX5" fmla="*/ 37279 w 1699163"/>
              <a:gd name="connsiteY5" fmla="*/ 76770 h 316097"/>
              <a:gd name="connsiteX6" fmla="*/ 12686 w 1699163"/>
              <a:gd name="connsiteY6" fmla="*/ 0 h 316097"/>
              <a:gd name="connsiteX7" fmla="*/ 20610 w 1699163"/>
              <a:gd name="connsiteY7" fmla="*/ 119633 h 316097"/>
              <a:gd name="connsiteX0" fmla="*/ 20074 w 1698627"/>
              <a:gd name="connsiteY0" fmla="*/ 126380 h 322844"/>
              <a:gd name="connsiteX1" fmla="*/ 12149 w 1698627"/>
              <a:gd name="connsiteY1" fmla="*/ 294777 h 322844"/>
              <a:gd name="connsiteX2" fmla="*/ 1668334 w 1698627"/>
              <a:gd name="connsiteY2" fmla="*/ 294779 h 322844"/>
              <a:gd name="connsiteX3" fmla="*/ 193905 w 1698627"/>
              <a:gd name="connsiteY3" fmla="*/ 195436 h 322844"/>
              <a:gd name="connsiteX4" fmla="*/ 43886 w 1698627"/>
              <a:gd name="connsiteY4" fmla="*/ 85899 h 322844"/>
              <a:gd name="connsiteX5" fmla="*/ 12150 w 1698627"/>
              <a:gd name="connsiteY5" fmla="*/ 6747 h 322844"/>
              <a:gd name="connsiteX6" fmla="*/ 20074 w 1698627"/>
              <a:gd name="connsiteY6" fmla="*/ 126380 h 322844"/>
              <a:gd name="connsiteX0" fmla="*/ 276032 w 1962509"/>
              <a:gd name="connsiteY0" fmla="*/ 34813 h 350910"/>
              <a:gd name="connsiteX1" fmla="*/ 276031 w 1962509"/>
              <a:gd name="connsiteY1" fmla="*/ 322843 h 350910"/>
              <a:gd name="connsiteX2" fmla="*/ 1932216 w 1962509"/>
              <a:gd name="connsiteY2" fmla="*/ 322845 h 350910"/>
              <a:gd name="connsiteX3" fmla="*/ 457787 w 1962509"/>
              <a:gd name="connsiteY3" fmla="*/ 223502 h 350910"/>
              <a:gd name="connsiteX4" fmla="*/ 307768 w 1962509"/>
              <a:gd name="connsiteY4" fmla="*/ 113965 h 350910"/>
              <a:gd name="connsiteX5" fmla="*/ 276032 w 1962509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181756 w 1686478"/>
              <a:gd name="connsiteY3" fmla="*/ 223502 h 350910"/>
              <a:gd name="connsiteX4" fmla="*/ 31737 w 1686478"/>
              <a:gd name="connsiteY4" fmla="*/ 113965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31737 w 1686478"/>
              <a:gd name="connsiteY4" fmla="*/ 113965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144015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144015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216023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216023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0 h 316097"/>
              <a:gd name="connsiteX1" fmla="*/ 0 w 1686478"/>
              <a:gd name="connsiteY1" fmla="*/ 288030 h 316097"/>
              <a:gd name="connsiteX2" fmla="*/ 1656185 w 1686478"/>
              <a:gd name="connsiteY2" fmla="*/ 288032 h 316097"/>
              <a:gd name="connsiteX3" fmla="*/ 792087 w 1686478"/>
              <a:gd name="connsiteY3" fmla="*/ 216023 h 316097"/>
              <a:gd name="connsiteX4" fmla="*/ 216023 w 1686478"/>
              <a:gd name="connsiteY4" fmla="*/ 72007 h 316097"/>
              <a:gd name="connsiteX5" fmla="*/ 1 w 1686478"/>
              <a:gd name="connsiteY5" fmla="*/ 0 h 316097"/>
              <a:gd name="connsiteX0" fmla="*/ 1 w 1686478"/>
              <a:gd name="connsiteY0" fmla="*/ 0 h 316097"/>
              <a:gd name="connsiteX1" fmla="*/ 0 w 1686478"/>
              <a:gd name="connsiteY1" fmla="*/ 288030 h 316097"/>
              <a:gd name="connsiteX2" fmla="*/ 1656185 w 1686478"/>
              <a:gd name="connsiteY2" fmla="*/ 288032 h 316097"/>
              <a:gd name="connsiteX3" fmla="*/ 792087 w 1686478"/>
              <a:gd name="connsiteY3" fmla="*/ 216023 h 316097"/>
              <a:gd name="connsiteX4" fmla="*/ 216023 w 1686478"/>
              <a:gd name="connsiteY4" fmla="*/ 72007 h 316097"/>
              <a:gd name="connsiteX5" fmla="*/ 1 w 1686478"/>
              <a:gd name="connsiteY5" fmla="*/ 0 h 316097"/>
              <a:gd name="connsiteX0" fmla="*/ 0 w 1686479"/>
              <a:gd name="connsiteY0" fmla="*/ 0 h 244090"/>
              <a:gd name="connsiteX1" fmla="*/ 1 w 1686479"/>
              <a:gd name="connsiteY1" fmla="*/ 216023 h 244090"/>
              <a:gd name="connsiteX2" fmla="*/ 1656186 w 1686479"/>
              <a:gd name="connsiteY2" fmla="*/ 216025 h 244090"/>
              <a:gd name="connsiteX3" fmla="*/ 792088 w 1686479"/>
              <a:gd name="connsiteY3" fmla="*/ 144016 h 244090"/>
              <a:gd name="connsiteX4" fmla="*/ 216024 w 1686479"/>
              <a:gd name="connsiteY4" fmla="*/ 0 h 244090"/>
              <a:gd name="connsiteX5" fmla="*/ 0 w 1686479"/>
              <a:gd name="connsiteY5" fmla="*/ 0 h 244090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216023 w 1686478"/>
              <a:gd name="connsiteY4" fmla="*/ 72009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288031 w 1686478"/>
              <a:gd name="connsiteY4" fmla="*/ 144017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360039 w 1686478"/>
              <a:gd name="connsiteY4" fmla="*/ 144017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456914 w 1686478"/>
              <a:gd name="connsiteY4" fmla="*/ 161325 h 316099"/>
              <a:gd name="connsiteX5" fmla="*/ 360039 w 1686478"/>
              <a:gd name="connsiteY5" fmla="*/ 144017 h 316099"/>
              <a:gd name="connsiteX6" fmla="*/ 0 w 1686478"/>
              <a:gd name="connsiteY6" fmla="*/ 0 h 31609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92274 w 1686665"/>
              <a:gd name="connsiteY3" fmla="*/ 134745 h 234819"/>
              <a:gd name="connsiteX4" fmla="*/ 457101 w 1686665"/>
              <a:gd name="connsiteY4" fmla="*/ 80045 h 234819"/>
              <a:gd name="connsiteX5" fmla="*/ 360226 w 1686665"/>
              <a:gd name="connsiteY5" fmla="*/ 62737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92274 w 1686665"/>
              <a:gd name="connsiteY3" fmla="*/ 134745 h 234819"/>
              <a:gd name="connsiteX4" fmla="*/ 457101 w 1686665"/>
              <a:gd name="connsiteY4" fmla="*/ 80045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57101 w 1686665"/>
              <a:gd name="connsiteY4" fmla="*/ 80045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40000 w 1686665"/>
              <a:gd name="connsiteY4" fmla="*/ 144016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40000 w 1686665"/>
              <a:gd name="connsiteY4" fmla="*/ 144016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586666 w 1686665"/>
              <a:gd name="connsiteY4" fmla="*/ 144016 h 234819"/>
              <a:gd name="connsiteX5" fmla="*/ 440000 w 1686665"/>
              <a:gd name="connsiteY5" fmla="*/ 144016 h 234819"/>
              <a:gd name="connsiteX6" fmla="*/ 366666 w 1686665"/>
              <a:gd name="connsiteY6" fmla="*/ 144016 h 234819"/>
              <a:gd name="connsiteX7" fmla="*/ 0 w 1686665"/>
              <a:gd name="connsiteY7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6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73127"/>
              <a:gd name="connsiteX1" fmla="*/ 187 w 1754119"/>
              <a:gd name="connsiteY1" fmla="*/ 206752 h 273127"/>
              <a:gd name="connsiteX2" fmla="*/ 1656372 w 1754119"/>
              <a:gd name="connsiteY2" fmla="*/ 206754 h 273127"/>
              <a:gd name="connsiteX3" fmla="*/ 586665 w 1754119"/>
              <a:gd name="connsiteY3" fmla="*/ 216024 h 273127"/>
              <a:gd name="connsiteX4" fmla="*/ 440000 w 1754119"/>
              <a:gd name="connsiteY4" fmla="*/ 144016 h 273127"/>
              <a:gd name="connsiteX5" fmla="*/ 366666 w 1754119"/>
              <a:gd name="connsiteY5" fmla="*/ 144016 h 273127"/>
              <a:gd name="connsiteX6" fmla="*/ 0 w 1754119"/>
              <a:gd name="connsiteY6" fmla="*/ 0 h 273127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216024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586665 w 1656372"/>
              <a:gd name="connsiteY3" fmla="*/ 144016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733333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733333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0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02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202698 w 1859070"/>
              <a:gd name="connsiteY0" fmla="*/ 0 h 242318"/>
              <a:gd name="connsiteX1" fmla="*/ 202885 w 1859070"/>
              <a:gd name="connsiteY1" fmla="*/ 206752 h 242318"/>
              <a:gd name="connsiteX2" fmla="*/ 276031 w 1859070"/>
              <a:gd name="connsiteY2" fmla="*/ 216024 h 242318"/>
              <a:gd name="connsiteX3" fmla="*/ 1859070 w 1859070"/>
              <a:gd name="connsiteY3" fmla="*/ 206754 h 242318"/>
              <a:gd name="connsiteX4" fmla="*/ 1449364 w 1859070"/>
              <a:gd name="connsiteY4" fmla="*/ 216024 h 242318"/>
              <a:gd name="connsiteX5" fmla="*/ 642698 w 1859070"/>
              <a:gd name="connsiteY5" fmla="*/ 144016 h 242318"/>
              <a:gd name="connsiteX6" fmla="*/ 569364 w 1859070"/>
              <a:gd name="connsiteY6" fmla="*/ 144016 h 242318"/>
              <a:gd name="connsiteX7" fmla="*/ 202698 w 1859070"/>
              <a:gd name="connsiteY7" fmla="*/ 0 h 242318"/>
              <a:gd name="connsiteX0" fmla="*/ 202698 w 1859070"/>
              <a:gd name="connsiteY0" fmla="*/ 0 h 242318"/>
              <a:gd name="connsiteX1" fmla="*/ 202885 w 1859070"/>
              <a:gd name="connsiteY1" fmla="*/ 206752 h 242318"/>
              <a:gd name="connsiteX2" fmla="*/ 276031 w 1859070"/>
              <a:gd name="connsiteY2" fmla="*/ 216024 h 242318"/>
              <a:gd name="connsiteX3" fmla="*/ 276031 w 1859070"/>
              <a:gd name="connsiteY3" fmla="*/ 216023 h 242318"/>
              <a:gd name="connsiteX4" fmla="*/ 1859070 w 1859070"/>
              <a:gd name="connsiteY4" fmla="*/ 206754 h 242318"/>
              <a:gd name="connsiteX5" fmla="*/ 1449364 w 1859070"/>
              <a:gd name="connsiteY5" fmla="*/ 216024 h 242318"/>
              <a:gd name="connsiteX6" fmla="*/ 642698 w 1859070"/>
              <a:gd name="connsiteY6" fmla="*/ 144016 h 242318"/>
              <a:gd name="connsiteX7" fmla="*/ 569364 w 1859070"/>
              <a:gd name="connsiteY7" fmla="*/ 144016 h 242318"/>
              <a:gd name="connsiteX8" fmla="*/ 202698 w 1859070"/>
              <a:gd name="connsiteY8" fmla="*/ 0 h 242318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06083 w 1722455"/>
              <a:gd name="connsiteY6" fmla="*/ 144016 h 225381"/>
              <a:gd name="connsiteX7" fmla="*/ 264643 w 1722455"/>
              <a:gd name="connsiteY7" fmla="*/ 117590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494876 w 1722455"/>
              <a:gd name="connsiteY6" fmla="*/ 161634 h 225381"/>
              <a:gd name="connsiteX7" fmla="*/ 264643 w 1722455"/>
              <a:gd name="connsiteY7" fmla="*/ 117590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494876 w 1722455"/>
              <a:gd name="connsiteY6" fmla="*/ 161634 h 225381"/>
              <a:gd name="connsiteX7" fmla="*/ 264643 w 1722455"/>
              <a:gd name="connsiteY7" fmla="*/ 133886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11067 w 1722455"/>
              <a:gd name="connsiteY6" fmla="*/ 191898 h 225381"/>
              <a:gd name="connsiteX7" fmla="*/ 264643 w 1722455"/>
              <a:gd name="connsiteY7" fmla="*/ 133886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11067 w 1722455"/>
              <a:gd name="connsiteY6" fmla="*/ 191898 h 225381"/>
              <a:gd name="connsiteX7" fmla="*/ 268691 w 1722455"/>
              <a:gd name="connsiteY7" fmla="*/ 131557 h 225381"/>
              <a:gd name="connsiteX8" fmla="*/ 66083 w 1722455"/>
              <a:gd name="connsiteY8" fmla="*/ 0 h 225381"/>
              <a:gd name="connsiteX0" fmla="*/ 66083 w 1609115"/>
              <a:gd name="connsiteY0" fmla="*/ 0 h 225381"/>
              <a:gd name="connsiteX1" fmla="*/ 66270 w 1609115"/>
              <a:gd name="connsiteY1" fmla="*/ 206752 h 225381"/>
              <a:gd name="connsiteX2" fmla="*/ 139416 w 1609115"/>
              <a:gd name="connsiteY2" fmla="*/ 216024 h 225381"/>
              <a:gd name="connsiteX3" fmla="*/ 139416 w 1609115"/>
              <a:gd name="connsiteY3" fmla="*/ 216023 h 225381"/>
              <a:gd name="connsiteX4" fmla="*/ 1609115 w 1609115"/>
              <a:gd name="connsiteY4" fmla="*/ 225378 h 225381"/>
              <a:gd name="connsiteX5" fmla="*/ 1312749 w 1609115"/>
              <a:gd name="connsiteY5" fmla="*/ 216024 h 225381"/>
              <a:gd name="connsiteX6" fmla="*/ 511067 w 1609115"/>
              <a:gd name="connsiteY6" fmla="*/ 191898 h 225381"/>
              <a:gd name="connsiteX7" fmla="*/ 268691 w 1609115"/>
              <a:gd name="connsiteY7" fmla="*/ 131557 h 225381"/>
              <a:gd name="connsiteX8" fmla="*/ 66083 w 1609115"/>
              <a:gd name="connsiteY8" fmla="*/ 0 h 225381"/>
              <a:gd name="connsiteX0" fmla="*/ 66083 w 1609115"/>
              <a:gd name="connsiteY0" fmla="*/ 6029 h 231410"/>
              <a:gd name="connsiteX1" fmla="*/ 66270 w 1609115"/>
              <a:gd name="connsiteY1" fmla="*/ 212781 h 231410"/>
              <a:gd name="connsiteX2" fmla="*/ 139416 w 1609115"/>
              <a:gd name="connsiteY2" fmla="*/ 222053 h 231410"/>
              <a:gd name="connsiteX3" fmla="*/ 139416 w 1609115"/>
              <a:gd name="connsiteY3" fmla="*/ 222052 h 231410"/>
              <a:gd name="connsiteX4" fmla="*/ 1609115 w 1609115"/>
              <a:gd name="connsiteY4" fmla="*/ 231407 h 231410"/>
              <a:gd name="connsiteX5" fmla="*/ 1312749 w 1609115"/>
              <a:gd name="connsiteY5" fmla="*/ 222053 h 231410"/>
              <a:gd name="connsiteX6" fmla="*/ 511067 w 1609115"/>
              <a:gd name="connsiteY6" fmla="*/ 197927 h 231410"/>
              <a:gd name="connsiteX7" fmla="*/ 268691 w 1609115"/>
              <a:gd name="connsiteY7" fmla="*/ 137586 h 231410"/>
              <a:gd name="connsiteX8" fmla="*/ 145871 w 1609115"/>
              <a:gd name="connsiteY8" fmla="*/ 64597 h 231410"/>
              <a:gd name="connsiteX9" fmla="*/ 66083 w 1609115"/>
              <a:gd name="connsiteY9" fmla="*/ 6029 h 231410"/>
              <a:gd name="connsiteX0" fmla="*/ 66083 w 1609115"/>
              <a:gd name="connsiteY0" fmla="*/ 6586 h 224982"/>
              <a:gd name="connsiteX1" fmla="*/ 66270 w 1609115"/>
              <a:gd name="connsiteY1" fmla="*/ 206353 h 224982"/>
              <a:gd name="connsiteX2" fmla="*/ 139416 w 1609115"/>
              <a:gd name="connsiteY2" fmla="*/ 215625 h 224982"/>
              <a:gd name="connsiteX3" fmla="*/ 139416 w 1609115"/>
              <a:gd name="connsiteY3" fmla="*/ 215624 h 224982"/>
              <a:gd name="connsiteX4" fmla="*/ 1609115 w 1609115"/>
              <a:gd name="connsiteY4" fmla="*/ 224979 h 224982"/>
              <a:gd name="connsiteX5" fmla="*/ 1312749 w 1609115"/>
              <a:gd name="connsiteY5" fmla="*/ 215625 h 224982"/>
              <a:gd name="connsiteX6" fmla="*/ 511067 w 1609115"/>
              <a:gd name="connsiteY6" fmla="*/ 191499 h 224982"/>
              <a:gd name="connsiteX7" fmla="*/ 268691 w 1609115"/>
              <a:gd name="connsiteY7" fmla="*/ 131158 h 224982"/>
              <a:gd name="connsiteX8" fmla="*/ 145871 w 1609115"/>
              <a:gd name="connsiteY8" fmla="*/ 58169 h 224982"/>
              <a:gd name="connsiteX9" fmla="*/ 66083 w 1609115"/>
              <a:gd name="connsiteY9" fmla="*/ 6586 h 22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9115" h="224982">
                <a:moveTo>
                  <a:pt x="66083" y="6586"/>
                </a:moveTo>
                <a:cubicBezTo>
                  <a:pt x="66145" y="75503"/>
                  <a:pt x="66208" y="137436"/>
                  <a:pt x="66270" y="206353"/>
                </a:cubicBezTo>
                <a:cubicBezTo>
                  <a:pt x="85868" y="241919"/>
                  <a:pt x="-136615" y="215625"/>
                  <a:pt x="139416" y="215625"/>
                </a:cubicBezTo>
                <a:lnTo>
                  <a:pt x="139416" y="215624"/>
                </a:lnTo>
                <a:lnTo>
                  <a:pt x="1609115" y="224979"/>
                </a:lnTo>
                <a:lnTo>
                  <a:pt x="1312749" y="215625"/>
                </a:lnTo>
                <a:cubicBezTo>
                  <a:pt x="808249" y="216903"/>
                  <a:pt x="657734" y="203500"/>
                  <a:pt x="511067" y="191499"/>
                </a:cubicBezTo>
                <a:cubicBezTo>
                  <a:pt x="364400" y="179498"/>
                  <a:pt x="327533" y="154156"/>
                  <a:pt x="268691" y="131158"/>
                </a:cubicBezTo>
                <a:cubicBezTo>
                  <a:pt x="209849" y="108160"/>
                  <a:pt x="179639" y="80095"/>
                  <a:pt x="145871" y="58169"/>
                </a:cubicBezTo>
                <a:cubicBezTo>
                  <a:pt x="112103" y="36243"/>
                  <a:pt x="81374" y="-18888"/>
                  <a:pt x="66083" y="6586"/>
                </a:cubicBez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solidFill>
              <a:schemeClr val="accent1">
                <a:shade val="95000"/>
                <a:satMod val="10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468438" y="5368461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1950</a:t>
            </a:r>
          </a:p>
        </p:txBody>
      </p:sp>
      <p:cxnSp>
        <p:nvCxnSpPr>
          <p:cNvPr id="81" name="Straight Arrow Connector 80"/>
          <p:cNvCxnSpPr>
            <a:cxnSpLocks/>
            <a:endCxn id="79" idx="1"/>
          </p:cNvCxnSpPr>
          <p:nvPr/>
        </p:nvCxnSpPr>
        <p:spPr>
          <a:xfrm flipV="1">
            <a:off x="1743514" y="5031835"/>
            <a:ext cx="83555" cy="34969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75A6F0-21DD-411D-9CB3-B283DB0A0727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49401" y="6031103"/>
            <a:ext cx="515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You can see from the sketch that indeed the answer should be a little more than 2.5%, because there would be 2.5% with a lifetime of less than 1900 hours.</a:t>
            </a:r>
            <a:endParaRPr lang="en-GB" sz="1600" b="1" i="1" dirty="0">
              <a:solidFill>
                <a:srgbClr val="0000FF"/>
              </a:solidFill>
            </a:endParaRPr>
          </a:p>
        </p:txBody>
      </p:sp>
      <p:sp>
        <p:nvSpPr>
          <p:cNvPr id="59" name="Rectangle 58">
            <a:hlinkClick r:id="rId4"/>
            <a:extLst>
              <a:ext uri="{FF2B5EF4-FFF2-40B4-BE49-F238E27FC236}">
                <a16:creationId xmlns:a16="http://schemas.microsoft.com/office/drawing/2014/main" id="{2243AA3A-D731-493D-994F-2273AAF608C9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Click r:id="rId4"/>
            <a:extLst>
              <a:ext uri="{FF2B5EF4-FFF2-40B4-BE49-F238E27FC236}">
                <a16:creationId xmlns:a16="http://schemas.microsoft.com/office/drawing/2014/main" id="{20BD6A00-69E4-48AD-92A4-7870D6B8DEA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F03F6-8059-73D0-5C97-050E285782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6338" y="4289648"/>
            <a:ext cx="495300" cy="333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B827D-A437-DB77-6260-0F038368F1A9}"/>
              </a:ext>
            </a:extLst>
          </p:cNvPr>
          <p:cNvSpPr txBox="1"/>
          <p:nvPr/>
        </p:nvSpPr>
        <p:spPr>
          <a:xfrm>
            <a:off x="4818485" y="4285303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A8BFA-7701-47AD-9CF9-62ED4A2B4373}"/>
              </a:ext>
            </a:extLst>
          </p:cNvPr>
          <p:cNvSpPr txBox="1"/>
          <p:nvPr/>
        </p:nvSpPr>
        <p:spPr>
          <a:xfrm>
            <a:off x="4720045" y="2663021"/>
            <a:ext cx="179657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62DD5-7BB1-1318-8EFE-E7336A3CD70F}"/>
              </a:ext>
            </a:extLst>
          </p:cNvPr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5EE4F-11E9-DB1E-FB37-95CF30EC99DB}"/>
              </a:ext>
            </a:extLst>
          </p:cNvPr>
          <p:cNvSpPr txBox="1"/>
          <p:nvPr/>
        </p:nvSpPr>
        <p:spPr>
          <a:xfrm>
            <a:off x="4673971" y="306325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89276-450B-2435-AEB4-1994D6B8F6B9}"/>
              </a:ext>
            </a:extLst>
          </p:cNvPr>
          <p:cNvSpPr txBox="1"/>
          <p:nvPr/>
        </p:nvSpPr>
        <p:spPr>
          <a:xfrm>
            <a:off x="4652316" y="334257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CC9E2-A36F-5B45-C130-C572771D341A}"/>
              </a:ext>
            </a:extLst>
          </p:cNvPr>
          <p:cNvSpPr txBox="1"/>
          <p:nvPr/>
        </p:nvSpPr>
        <p:spPr>
          <a:xfrm>
            <a:off x="5070866" y="361722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63463-7C87-CC6F-F1B8-C47351B9B66E}"/>
              </a:ext>
            </a:extLst>
          </p:cNvPr>
          <p:cNvSpPr txBox="1"/>
          <p:nvPr/>
        </p:nvSpPr>
        <p:spPr>
          <a:xfrm>
            <a:off x="5079999" y="387221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7C190B-624A-1227-E19A-75D0EA0F5EAD}"/>
              </a:ext>
            </a:extLst>
          </p:cNvPr>
          <p:cNvSpPr txBox="1"/>
          <p:nvPr/>
        </p:nvSpPr>
        <p:spPr>
          <a:xfrm>
            <a:off x="5439126" y="338699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1950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C05F5-4F5E-14FF-2730-F24F71A28F9B}"/>
              </a:ext>
            </a:extLst>
          </p:cNvPr>
          <p:cNvSpPr txBox="1"/>
          <p:nvPr/>
        </p:nvSpPr>
        <p:spPr>
          <a:xfrm>
            <a:off x="5475702" y="3076098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6DE66-E919-8FBF-8954-9B2000D5440E}"/>
              </a:ext>
            </a:extLst>
          </p:cNvPr>
          <p:cNvSpPr txBox="1"/>
          <p:nvPr/>
        </p:nvSpPr>
        <p:spPr>
          <a:xfrm>
            <a:off x="5453503" y="3626973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69D99E-FBD0-D259-1B79-88158C244CE9}"/>
              </a:ext>
            </a:extLst>
          </p:cNvPr>
          <p:cNvSpPr txBox="1"/>
          <p:nvPr/>
        </p:nvSpPr>
        <p:spPr>
          <a:xfrm>
            <a:off x="5439126" y="387221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7E8982-3BC9-8D14-3F2A-F42251A36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41" y="2342994"/>
            <a:ext cx="400106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82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51496" y="1116782"/>
            <a:ext cx="8668975" cy="325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979454673"/>
              </p:ext>
            </p:extLst>
          </p:nvPr>
        </p:nvGraphicFramePr>
        <p:xfrm>
          <a:off x="128723" y="253513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70080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in the normal distribution diagram gives a clear idea of what is happening.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2216955" y="2103086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48755" y="3039190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1424867" y="3687262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920810" y="4119310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5" name="Freeform 4"/>
          <p:cNvSpPr/>
          <p:nvPr/>
        </p:nvSpPr>
        <p:spPr>
          <a:xfrm>
            <a:off x="2093343" y="2944483"/>
            <a:ext cx="943155" cy="2070340"/>
          </a:xfrm>
          <a:custGeom>
            <a:avLst/>
            <a:gdLst>
              <a:gd name="connsiteX0" fmla="*/ 0 w 943155"/>
              <a:gd name="connsiteY0" fmla="*/ 1316966 h 2070340"/>
              <a:gd name="connsiteX1" fmla="*/ 11502 w 943155"/>
              <a:gd name="connsiteY1" fmla="*/ 2070340 h 2070340"/>
              <a:gd name="connsiteX2" fmla="*/ 943155 w 943155"/>
              <a:gd name="connsiteY2" fmla="*/ 2070340 h 2070340"/>
              <a:gd name="connsiteX3" fmla="*/ 943155 w 943155"/>
              <a:gd name="connsiteY3" fmla="*/ 1621766 h 2070340"/>
              <a:gd name="connsiteX4" fmla="*/ 891397 w 943155"/>
              <a:gd name="connsiteY4" fmla="*/ 1547004 h 2070340"/>
              <a:gd name="connsiteX5" fmla="*/ 822385 w 943155"/>
              <a:gd name="connsiteY5" fmla="*/ 1437736 h 2070340"/>
              <a:gd name="connsiteX6" fmla="*/ 770627 w 943155"/>
              <a:gd name="connsiteY6" fmla="*/ 1311215 h 2070340"/>
              <a:gd name="connsiteX7" fmla="*/ 713117 w 943155"/>
              <a:gd name="connsiteY7" fmla="*/ 1127185 h 2070340"/>
              <a:gd name="connsiteX8" fmla="*/ 649857 w 943155"/>
              <a:gd name="connsiteY8" fmla="*/ 897147 h 2070340"/>
              <a:gd name="connsiteX9" fmla="*/ 603849 w 943155"/>
              <a:gd name="connsiteY9" fmla="*/ 667109 h 2070340"/>
              <a:gd name="connsiteX10" fmla="*/ 557842 w 943155"/>
              <a:gd name="connsiteY10" fmla="*/ 465826 h 2070340"/>
              <a:gd name="connsiteX11" fmla="*/ 511834 w 943155"/>
              <a:gd name="connsiteY11" fmla="*/ 230038 h 2070340"/>
              <a:gd name="connsiteX12" fmla="*/ 483080 w 943155"/>
              <a:gd name="connsiteY12" fmla="*/ 132272 h 2070340"/>
              <a:gd name="connsiteX13" fmla="*/ 448574 w 943155"/>
              <a:gd name="connsiteY13" fmla="*/ 63260 h 2070340"/>
              <a:gd name="connsiteX14" fmla="*/ 402566 w 943155"/>
              <a:gd name="connsiteY14" fmla="*/ 0 h 2070340"/>
              <a:gd name="connsiteX15" fmla="*/ 345057 w 943155"/>
              <a:gd name="connsiteY15" fmla="*/ 17253 h 2070340"/>
              <a:gd name="connsiteX16" fmla="*/ 322053 w 943155"/>
              <a:gd name="connsiteY16" fmla="*/ 103517 h 2070340"/>
              <a:gd name="connsiteX17" fmla="*/ 258793 w 943155"/>
              <a:gd name="connsiteY17" fmla="*/ 327804 h 2070340"/>
              <a:gd name="connsiteX18" fmla="*/ 212785 w 943155"/>
              <a:gd name="connsiteY18" fmla="*/ 511834 h 2070340"/>
              <a:gd name="connsiteX19" fmla="*/ 172529 w 943155"/>
              <a:gd name="connsiteY19" fmla="*/ 678611 h 2070340"/>
              <a:gd name="connsiteX20" fmla="*/ 143774 w 943155"/>
              <a:gd name="connsiteY20" fmla="*/ 822385 h 2070340"/>
              <a:gd name="connsiteX21" fmla="*/ 109268 w 943155"/>
              <a:gd name="connsiteY21" fmla="*/ 1006415 h 2070340"/>
              <a:gd name="connsiteX22" fmla="*/ 74763 w 943155"/>
              <a:gd name="connsiteY22" fmla="*/ 1144438 h 2070340"/>
              <a:gd name="connsiteX23" fmla="*/ 0 w 943155"/>
              <a:gd name="connsiteY23" fmla="*/ 1316966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43155" h="2070340">
                <a:moveTo>
                  <a:pt x="0" y="1316966"/>
                </a:moveTo>
                <a:lnTo>
                  <a:pt x="11502" y="2070340"/>
                </a:lnTo>
                <a:lnTo>
                  <a:pt x="943155" y="2070340"/>
                </a:lnTo>
                <a:lnTo>
                  <a:pt x="943155" y="1621766"/>
                </a:lnTo>
                <a:lnTo>
                  <a:pt x="891397" y="1547004"/>
                </a:lnTo>
                <a:lnTo>
                  <a:pt x="822385" y="1437736"/>
                </a:lnTo>
                <a:lnTo>
                  <a:pt x="770627" y="1311215"/>
                </a:lnTo>
                <a:lnTo>
                  <a:pt x="713117" y="1127185"/>
                </a:lnTo>
                <a:lnTo>
                  <a:pt x="649857" y="897147"/>
                </a:lnTo>
                <a:lnTo>
                  <a:pt x="603849" y="667109"/>
                </a:lnTo>
                <a:lnTo>
                  <a:pt x="557842" y="465826"/>
                </a:lnTo>
                <a:lnTo>
                  <a:pt x="511834" y="230038"/>
                </a:lnTo>
                <a:lnTo>
                  <a:pt x="483080" y="132272"/>
                </a:lnTo>
                <a:lnTo>
                  <a:pt x="448574" y="63260"/>
                </a:lnTo>
                <a:lnTo>
                  <a:pt x="402566" y="0"/>
                </a:lnTo>
                <a:lnTo>
                  <a:pt x="345057" y="17253"/>
                </a:lnTo>
                <a:lnTo>
                  <a:pt x="322053" y="103517"/>
                </a:lnTo>
                <a:lnTo>
                  <a:pt x="258793" y="327804"/>
                </a:lnTo>
                <a:lnTo>
                  <a:pt x="212785" y="511834"/>
                </a:lnTo>
                <a:lnTo>
                  <a:pt x="172529" y="678611"/>
                </a:lnTo>
                <a:lnTo>
                  <a:pt x="143774" y="822385"/>
                </a:lnTo>
                <a:lnTo>
                  <a:pt x="109268" y="1006415"/>
                </a:lnTo>
                <a:lnTo>
                  <a:pt x="74763" y="1144438"/>
                </a:lnTo>
                <a:lnTo>
                  <a:pt x="0" y="1316966"/>
                </a:lnTo>
                <a:close/>
              </a:path>
            </a:pathLst>
          </a:custGeom>
          <a:solidFill>
            <a:srgbClr val="FF3399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445330" y="293129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720686" y="5332231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2300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995762" y="4996516"/>
            <a:ext cx="75018" cy="34878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859317" y="53432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3500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3059061" y="5036878"/>
            <a:ext cx="75332" cy="31944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16932" y="2790277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40815" y="3159648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4719160" y="3438970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5137710" y="3713621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5146843" y="3968614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505970" y="3483391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3500</a:t>
            </a:r>
            <a:endParaRPr lang="en-GB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542546" y="317249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2300</a:t>
            </a:r>
            <a:endParaRPr lang="en-GB" b="1" baseline="30000" dirty="0"/>
          </a:p>
        </p:txBody>
      </p:sp>
      <p:sp>
        <p:nvSpPr>
          <p:cNvPr id="58" name="TextBox 57"/>
          <p:cNvSpPr txBox="1"/>
          <p:nvPr/>
        </p:nvSpPr>
        <p:spPr>
          <a:xfrm>
            <a:off x="5520347" y="3723370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504416" y="398055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316388"/>
            <a:ext cx="495300" cy="33337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080970" y="4312043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FDF1A3-AD55-418F-88C0-1EBFC692BE2B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65" name="Rectangle 64">
            <a:hlinkClick r:id="rId4"/>
            <a:extLst>
              <a:ext uri="{FF2B5EF4-FFF2-40B4-BE49-F238E27FC236}">
                <a16:creationId xmlns:a16="http://schemas.microsoft.com/office/drawing/2014/main" id="{A864DE6F-495E-4DAB-86AA-C2E2F7E6FA0A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4"/>
            <a:extLst>
              <a:ext uri="{FF2B5EF4-FFF2-40B4-BE49-F238E27FC236}">
                <a16:creationId xmlns:a16="http://schemas.microsoft.com/office/drawing/2014/main" id="{1907BAC2-56D3-4B9C-BF51-E0B9265953F2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E654C-AF04-B529-34EA-6DBE2F29C3DF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488CB-A536-9DA4-8A59-86C91C7E9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78D84-E6BC-FAAF-D9EB-340C70E4FA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68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6FE375-5217-9540-099B-ED9EDF2252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38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EFAA24-1B00-2FCA-79DC-98808CEA6C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8" grpId="0"/>
      <p:bldP spid="44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CC3D4245-D31E-4F9F-B160-284226A9A2CB}"/>
              </a:ext>
            </a:extLst>
          </p:cNvPr>
          <p:cNvSpPr/>
          <p:nvPr/>
        </p:nvSpPr>
        <p:spPr>
          <a:xfrm>
            <a:off x="151496" y="1116782"/>
            <a:ext cx="8668975" cy="325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979454673"/>
              </p:ext>
            </p:extLst>
          </p:nvPr>
        </p:nvGraphicFramePr>
        <p:xfrm>
          <a:off x="128723" y="253513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in the normal distribution diagram gives a clear idea of what is happening.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2216955" y="2103086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48755" y="3039190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1424867" y="3687262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920810" y="4119310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2732" y="5533097"/>
            <a:ext cx="481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0.80683283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7705" y="5783824"/>
            <a:ext cx="4824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   lifetime of between 2300 and 3500 hours is </a:t>
            </a:r>
            <a:r>
              <a:rPr lang="en-GB" sz="2000" b="1" dirty="0">
                <a:solidFill>
                  <a:srgbClr val="0000FF"/>
                </a:solidFill>
              </a:rPr>
              <a:t>80.7%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sp>
        <p:nvSpPr>
          <p:cNvPr id="5" name="Freeform 4"/>
          <p:cNvSpPr/>
          <p:nvPr/>
        </p:nvSpPr>
        <p:spPr>
          <a:xfrm>
            <a:off x="2093343" y="2944483"/>
            <a:ext cx="943155" cy="2070340"/>
          </a:xfrm>
          <a:custGeom>
            <a:avLst/>
            <a:gdLst>
              <a:gd name="connsiteX0" fmla="*/ 0 w 943155"/>
              <a:gd name="connsiteY0" fmla="*/ 1316966 h 2070340"/>
              <a:gd name="connsiteX1" fmla="*/ 11502 w 943155"/>
              <a:gd name="connsiteY1" fmla="*/ 2070340 h 2070340"/>
              <a:gd name="connsiteX2" fmla="*/ 943155 w 943155"/>
              <a:gd name="connsiteY2" fmla="*/ 2070340 h 2070340"/>
              <a:gd name="connsiteX3" fmla="*/ 943155 w 943155"/>
              <a:gd name="connsiteY3" fmla="*/ 1621766 h 2070340"/>
              <a:gd name="connsiteX4" fmla="*/ 891397 w 943155"/>
              <a:gd name="connsiteY4" fmla="*/ 1547004 h 2070340"/>
              <a:gd name="connsiteX5" fmla="*/ 822385 w 943155"/>
              <a:gd name="connsiteY5" fmla="*/ 1437736 h 2070340"/>
              <a:gd name="connsiteX6" fmla="*/ 770627 w 943155"/>
              <a:gd name="connsiteY6" fmla="*/ 1311215 h 2070340"/>
              <a:gd name="connsiteX7" fmla="*/ 713117 w 943155"/>
              <a:gd name="connsiteY7" fmla="*/ 1127185 h 2070340"/>
              <a:gd name="connsiteX8" fmla="*/ 649857 w 943155"/>
              <a:gd name="connsiteY8" fmla="*/ 897147 h 2070340"/>
              <a:gd name="connsiteX9" fmla="*/ 603849 w 943155"/>
              <a:gd name="connsiteY9" fmla="*/ 667109 h 2070340"/>
              <a:gd name="connsiteX10" fmla="*/ 557842 w 943155"/>
              <a:gd name="connsiteY10" fmla="*/ 465826 h 2070340"/>
              <a:gd name="connsiteX11" fmla="*/ 511834 w 943155"/>
              <a:gd name="connsiteY11" fmla="*/ 230038 h 2070340"/>
              <a:gd name="connsiteX12" fmla="*/ 483080 w 943155"/>
              <a:gd name="connsiteY12" fmla="*/ 132272 h 2070340"/>
              <a:gd name="connsiteX13" fmla="*/ 448574 w 943155"/>
              <a:gd name="connsiteY13" fmla="*/ 63260 h 2070340"/>
              <a:gd name="connsiteX14" fmla="*/ 402566 w 943155"/>
              <a:gd name="connsiteY14" fmla="*/ 0 h 2070340"/>
              <a:gd name="connsiteX15" fmla="*/ 345057 w 943155"/>
              <a:gd name="connsiteY15" fmla="*/ 17253 h 2070340"/>
              <a:gd name="connsiteX16" fmla="*/ 322053 w 943155"/>
              <a:gd name="connsiteY16" fmla="*/ 103517 h 2070340"/>
              <a:gd name="connsiteX17" fmla="*/ 258793 w 943155"/>
              <a:gd name="connsiteY17" fmla="*/ 327804 h 2070340"/>
              <a:gd name="connsiteX18" fmla="*/ 212785 w 943155"/>
              <a:gd name="connsiteY18" fmla="*/ 511834 h 2070340"/>
              <a:gd name="connsiteX19" fmla="*/ 172529 w 943155"/>
              <a:gd name="connsiteY19" fmla="*/ 678611 h 2070340"/>
              <a:gd name="connsiteX20" fmla="*/ 143774 w 943155"/>
              <a:gd name="connsiteY20" fmla="*/ 822385 h 2070340"/>
              <a:gd name="connsiteX21" fmla="*/ 109268 w 943155"/>
              <a:gd name="connsiteY21" fmla="*/ 1006415 h 2070340"/>
              <a:gd name="connsiteX22" fmla="*/ 74763 w 943155"/>
              <a:gd name="connsiteY22" fmla="*/ 1144438 h 2070340"/>
              <a:gd name="connsiteX23" fmla="*/ 0 w 943155"/>
              <a:gd name="connsiteY23" fmla="*/ 1316966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43155" h="2070340">
                <a:moveTo>
                  <a:pt x="0" y="1316966"/>
                </a:moveTo>
                <a:lnTo>
                  <a:pt x="11502" y="2070340"/>
                </a:lnTo>
                <a:lnTo>
                  <a:pt x="943155" y="2070340"/>
                </a:lnTo>
                <a:lnTo>
                  <a:pt x="943155" y="1621766"/>
                </a:lnTo>
                <a:lnTo>
                  <a:pt x="891397" y="1547004"/>
                </a:lnTo>
                <a:lnTo>
                  <a:pt x="822385" y="1437736"/>
                </a:lnTo>
                <a:lnTo>
                  <a:pt x="770627" y="1311215"/>
                </a:lnTo>
                <a:lnTo>
                  <a:pt x="713117" y="1127185"/>
                </a:lnTo>
                <a:lnTo>
                  <a:pt x="649857" y="897147"/>
                </a:lnTo>
                <a:lnTo>
                  <a:pt x="603849" y="667109"/>
                </a:lnTo>
                <a:lnTo>
                  <a:pt x="557842" y="465826"/>
                </a:lnTo>
                <a:lnTo>
                  <a:pt x="511834" y="230038"/>
                </a:lnTo>
                <a:lnTo>
                  <a:pt x="483080" y="132272"/>
                </a:lnTo>
                <a:lnTo>
                  <a:pt x="448574" y="63260"/>
                </a:lnTo>
                <a:lnTo>
                  <a:pt x="402566" y="0"/>
                </a:lnTo>
                <a:lnTo>
                  <a:pt x="345057" y="17253"/>
                </a:lnTo>
                <a:lnTo>
                  <a:pt x="322053" y="103517"/>
                </a:lnTo>
                <a:lnTo>
                  <a:pt x="258793" y="327804"/>
                </a:lnTo>
                <a:lnTo>
                  <a:pt x="212785" y="511834"/>
                </a:lnTo>
                <a:lnTo>
                  <a:pt x="172529" y="678611"/>
                </a:lnTo>
                <a:lnTo>
                  <a:pt x="143774" y="822385"/>
                </a:lnTo>
                <a:lnTo>
                  <a:pt x="109268" y="1006415"/>
                </a:lnTo>
                <a:lnTo>
                  <a:pt x="74763" y="1144438"/>
                </a:lnTo>
                <a:lnTo>
                  <a:pt x="0" y="1316966"/>
                </a:lnTo>
                <a:close/>
              </a:path>
            </a:pathLst>
          </a:custGeom>
          <a:solidFill>
            <a:srgbClr val="FF3399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445330" y="293129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720686" y="5332231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2300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995762" y="4996516"/>
            <a:ext cx="75018" cy="34878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859317" y="53432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3500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3059061" y="5036878"/>
            <a:ext cx="75332" cy="31944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A1A311-D56C-4CD0-A02E-3D94A0FF1BD2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22845-693F-5733-88A6-352A4C6D4C5C}"/>
              </a:ext>
            </a:extLst>
          </p:cNvPr>
          <p:cNvSpPr txBox="1"/>
          <p:nvPr/>
        </p:nvSpPr>
        <p:spPr>
          <a:xfrm>
            <a:off x="4818888" y="2790277"/>
            <a:ext cx="1828800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55B7E-3FAB-CE81-11FB-45361F5FCBCD}"/>
              </a:ext>
            </a:extLst>
          </p:cNvPr>
          <p:cNvSpPr txBox="1"/>
          <p:nvPr/>
        </p:nvSpPr>
        <p:spPr>
          <a:xfrm>
            <a:off x="4740815" y="3159648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DE68B-DB3D-675D-2204-669743D92578}"/>
              </a:ext>
            </a:extLst>
          </p:cNvPr>
          <p:cNvSpPr txBox="1"/>
          <p:nvPr/>
        </p:nvSpPr>
        <p:spPr>
          <a:xfrm>
            <a:off x="4719160" y="3438970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5CC30-9C7F-942E-D89D-F0E2BAB1E61C}"/>
              </a:ext>
            </a:extLst>
          </p:cNvPr>
          <p:cNvSpPr txBox="1"/>
          <p:nvPr/>
        </p:nvSpPr>
        <p:spPr>
          <a:xfrm>
            <a:off x="5137710" y="3713621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FFF83-6916-9E88-BC19-88B3D8549535}"/>
              </a:ext>
            </a:extLst>
          </p:cNvPr>
          <p:cNvSpPr txBox="1"/>
          <p:nvPr/>
        </p:nvSpPr>
        <p:spPr>
          <a:xfrm>
            <a:off x="5146843" y="3968614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BCE37-1A3C-574A-72EC-BE9166974BF0}"/>
              </a:ext>
            </a:extLst>
          </p:cNvPr>
          <p:cNvSpPr txBox="1"/>
          <p:nvPr/>
        </p:nvSpPr>
        <p:spPr>
          <a:xfrm>
            <a:off x="5505970" y="3483391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3500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BBEB6-E3A4-62F7-965F-C207975190AD}"/>
              </a:ext>
            </a:extLst>
          </p:cNvPr>
          <p:cNvSpPr txBox="1"/>
          <p:nvPr/>
        </p:nvSpPr>
        <p:spPr>
          <a:xfrm>
            <a:off x="5542546" y="317249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2300</a:t>
            </a:r>
            <a:endParaRPr lang="en-GB" b="1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C68575-3A36-32D6-B8B5-FDDA99D9C6B0}"/>
              </a:ext>
            </a:extLst>
          </p:cNvPr>
          <p:cNvSpPr txBox="1"/>
          <p:nvPr/>
        </p:nvSpPr>
        <p:spPr>
          <a:xfrm>
            <a:off x="5520347" y="3723370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02929-839B-C642-6D19-3CC84D4F565A}"/>
              </a:ext>
            </a:extLst>
          </p:cNvPr>
          <p:cNvSpPr txBox="1"/>
          <p:nvPr/>
        </p:nvSpPr>
        <p:spPr>
          <a:xfrm>
            <a:off x="5504416" y="398055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D65E3-50B3-7EA8-EE11-8AFBC24F90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316388"/>
            <a:ext cx="495300" cy="33337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815C76C-AAF1-A090-D4E9-A5A2567ECC50}"/>
              </a:ext>
            </a:extLst>
          </p:cNvPr>
          <p:cNvSpPr txBox="1"/>
          <p:nvPr/>
        </p:nvSpPr>
        <p:spPr>
          <a:xfrm>
            <a:off x="5080970" y="4312043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162B36-9265-4F6F-7067-5438DF2D8C48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15DE358-1274-98B8-5653-5149B0E1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A8EAC8-9132-8C3F-E064-22D3732883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164333" y="1395904"/>
            <a:ext cx="8008068" cy="325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the normal distribution diagram gives a clear idea of what is happening.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1475975817"/>
              </p:ext>
            </p:extLst>
          </p:nvPr>
        </p:nvGraphicFramePr>
        <p:xfrm>
          <a:off x="128723" y="253513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2" name="Group 31"/>
          <p:cNvGrpSpPr/>
          <p:nvPr/>
        </p:nvGrpSpPr>
        <p:grpSpPr>
          <a:xfrm>
            <a:off x="2216955" y="2103086"/>
            <a:ext cx="576064" cy="3096344"/>
            <a:chOff x="6372200" y="1484784"/>
            <a:chExt cx="576064" cy="3096344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32"/>
          <p:cNvGrpSpPr/>
          <p:nvPr/>
        </p:nvGrpSpPr>
        <p:grpSpPr>
          <a:xfrm>
            <a:off x="1748755" y="3039190"/>
            <a:ext cx="1548000" cy="2160240"/>
            <a:chOff x="5607115" y="2420888"/>
            <a:chExt cx="2178236" cy="216024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0" name="Group 33"/>
          <p:cNvGrpSpPr/>
          <p:nvPr/>
        </p:nvGrpSpPr>
        <p:grpSpPr>
          <a:xfrm>
            <a:off x="1424867" y="3687262"/>
            <a:ext cx="2268000" cy="1512168"/>
            <a:chOff x="5191788" y="3068960"/>
            <a:chExt cx="3209499" cy="1512168"/>
          </a:xfrm>
        </p:grpSpPr>
        <p:cxnSp>
          <p:nvCxnSpPr>
            <p:cNvPr id="91" name="Straight Connector 90"/>
            <p:cNvCxnSpPr>
              <a:stCxn id="93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5" name="Group 34"/>
          <p:cNvGrpSpPr/>
          <p:nvPr/>
        </p:nvGrpSpPr>
        <p:grpSpPr>
          <a:xfrm>
            <a:off x="920810" y="4119310"/>
            <a:ext cx="3096345" cy="1080120"/>
            <a:chOff x="4375438" y="3501008"/>
            <a:chExt cx="4505368" cy="108012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859317" y="53432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3800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3134393" y="5011555"/>
            <a:ext cx="122479" cy="34476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265714" y="4822060"/>
            <a:ext cx="369493" cy="190345"/>
          </a:xfrm>
          <a:custGeom>
            <a:avLst/>
            <a:gdLst>
              <a:gd name="connsiteX0" fmla="*/ 0 w 369493"/>
              <a:gd name="connsiteY0" fmla="*/ 0 h 190345"/>
              <a:gd name="connsiteX1" fmla="*/ 0 w 369493"/>
              <a:gd name="connsiteY1" fmla="*/ 190345 h 190345"/>
              <a:gd name="connsiteX2" fmla="*/ 369493 w 369493"/>
              <a:gd name="connsiteY2" fmla="*/ 186613 h 190345"/>
              <a:gd name="connsiteX3" fmla="*/ 261257 w 369493"/>
              <a:gd name="connsiteY3" fmla="*/ 167951 h 190345"/>
              <a:gd name="connsiteX4" fmla="*/ 153022 w 369493"/>
              <a:gd name="connsiteY4" fmla="*/ 123164 h 190345"/>
              <a:gd name="connsiteX5" fmla="*/ 78377 w 369493"/>
              <a:gd name="connsiteY5" fmla="*/ 74645 h 190345"/>
              <a:gd name="connsiteX6" fmla="*/ 0 w 369493"/>
              <a:gd name="connsiteY6" fmla="*/ 0 h 19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493" h="190345">
                <a:moveTo>
                  <a:pt x="0" y="0"/>
                </a:moveTo>
                <a:lnTo>
                  <a:pt x="0" y="190345"/>
                </a:lnTo>
                <a:lnTo>
                  <a:pt x="369493" y="186613"/>
                </a:lnTo>
                <a:lnTo>
                  <a:pt x="261257" y="167951"/>
                </a:lnTo>
                <a:lnTo>
                  <a:pt x="153022" y="123164"/>
                </a:lnTo>
                <a:lnTo>
                  <a:pt x="78377" y="74645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45330" y="293129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/>
          <p:cNvSpPr txBox="1"/>
          <p:nvPr/>
        </p:nvSpPr>
        <p:spPr>
          <a:xfrm>
            <a:off x="4820189" y="2749353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44072" y="311872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15" name="TextBox 114"/>
          <p:cNvSpPr txBox="1"/>
          <p:nvPr/>
        </p:nvSpPr>
        <p:spPr>
          <a:xfrm>
            <a:off x="4722417" y="339804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16" name="TextBox 115"/>
          <p:cNvSpPr txBox="1"/>
          <p:nvPr/>
        </p:nvSpPr>
        <p:spPr>
          <a:xfrm>
            <a:off x="5140967" y="3672697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5150100" y="3927690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18" name="TextBox 117"/>
          <p:cNvSpPr txBox="1"/>
          <p:nvPr/>
        </p:nvSpPr>
        <p:spPr>
          <a:xfrm>
            <a:off x="5509227" y="3442467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545803" y="3131571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3800</a:t>
            </a:r>
            <a:endParaRPr lang="en-GB" b="1" baseline="30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523604" y="368244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507673" y="3939628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736" y="4289024"/>
            <a:ext cx="495300" cy="333375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084883" y="4284679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D01367-C219-40E1-AEBF-1DA0A5BA70B9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2" name="Rectangle 51">
            <a:hlinkClick r:id="rId4"/>
            <a:extLst>
              <a:ext uri="{FF2B5EF4-FFF2-40B4-BE49-F238E27FC236}">
                <a16:creationId xmlns:a16="http://schemas.microsoft.com/office/drawing/2014/main" id="{BE3544C3-C03D-4A22-AF89-5585F197A496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hlinkClick r:id="rId4"/>
            <a:extLst>
              <a:ext uri="{FF2B5EF4-FFF2-40B4-BE49-F238E27FC236}">
                <a16:creationId xmlns:a16="http://schemas.microsoft.com/office/drawing/2014/main" id="{B481AEDF-19C8-4CE2-80D0-CA927B842F48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D8370-60F1-E92E-320E-F06249B46D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83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3D68B-DF7C-B918-5B53-7C53E0912488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272FA-FC33-F56D-C512-CD55F5FA4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E13BF-E5D8-9D45-70FB-2825790064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99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C995B-18AD-A757-EED4-784DE4701A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3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164333" y="1395904"/>
            <a:ext cx="8008068" cy="325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the normal distribution diagram gives a clear idea of what is happening.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2026" y="5647266"/>
            <a:ext cx="45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0.01313414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735" y="5977518"/>
            <a:ext cx="5112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   lifetime of more than 3800 hours is </a:t>
            </a:r>
            <a:r>
              <a:rPr lang="en-GB" sz="2000" b="1" dirty="0">
                <a:solidFill>
                  <a:srgbClr val="0000FF"/>
                </a:solidFill>
              </a:rPr>
              <a:t>1.31%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1475975817"/>
              </p:ext>
            </p:extLst>
          </p:nvPr>
        </p:nvGraphicFramePr>
        <p:xfrm>
          <a:off x="128723" y="253513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2" name="Group 31"/>
          <p:cNvGrpSpPr/>
          <p:nvPr/>
        </p:nvGrpSpPr>
        <p:grpSpPr>
          <a:xfrm>
            <a:off x="2216955" y="2103086"/>
            <a:ext cx="576064" cy="3096344"/>
            <a:chOff x="6372200" y="1484784"/>
            <a:chExt cx="576064" cy="3096344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32"/>
          <p:cNvGrpSpPr/>
          <p:nvPr/>
        </p:nvGrpSpPr>
        <p:grpSpPr>
          <a:xfrm>
            <a:off x="1748755" y="3039190"/>
            <a:ext cx="1548000" cy="2160240"/>
            <a:chOff x="5607115" y="2420888"/>
            <a:chExt cx="2178236" cy="216024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0" name="Group 33"/>
          <p:cNvGrpSpPr/>
          <p:nvPr/>
        </p:nvGrpSpPr>
        <p:grpSpPr>
          <a:xfrm>
            <a:off x="1424867" y="3687262"/>
            <a:ext cx="2268000" cy="1512168"/>
            <a:chOff x="5191788" y="3068960"/>
            <a:chExt cx="3209499" cy="1512168"/>
          </a:xfrm>
        </p:grpSpPr>
        <p:cxnSp>
          <p:nvCxnSpPr>
            <p:cNvPr id="91" name="Straight Connector 90"/>
            <p:cNvCxnSpPr>
              <a:stCxn id="93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5" name="Group 34"/>
          <p:cNvGrpSpPr/>
          <p:nvPr/>
        </p:nvGrpSpPr>
        <p:grpSpPr>
          <a:xfrm>
            <a:off x="920810" y="4119310"/>
            <a:ext cx="3096345" cy="1080120"/>
            <a:chOff x="4375438" y="3501008"/>
            <a:chExt cx="4505368" cy="108012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859317" y="53432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3800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3134393" y="5011555"/>
            <a:ext cx="122479" cy="34476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265714" y="4822060"/>
            <a:ext cx="369493" cy="190345"/>
          </a:xfrm>
          <a:custGeom>
            <a:avLst/>
            <a:gdLst>
              <a:gd name="connsiteX0" fmla="*/ 0 w 369493"/>
              <a:gd name="connsiteY0" fmla="*/ 0 h 190345"/>
              <a:gd name="connsiteX1" fmla="*/ 0 w 369493"/>
              <a:gd name="connsiteY1" fmla="*/ 190345 h 190345"/>
              <a:gd name="connsiteX2" fmla="*/ 369493 w 369493"/>
              <a:gd name="connsiteY2" fmla="*/ 186613 h 190345"/>
              <a:gd name="connsiteX3" fmla="*/ 261257 w 369493"/>
              <a:gd name="connsiteY3" fmla="*/ 167951 h 190345"/>
              <a:gd name="connsiteX4" fmla="*/ 153022 w 369493"/>
              <a:gd name="connsiteY4" fmla="*/ 123164 h 190345"/>
              <a:gd name="connsiteX5" fmla="*/ 78377 w 369493"/>
              <a:gd name="connsiteY5" fmla="*/ 74645 h 190345"/>
              <a:gd name="connsiteX6" fmla="*/ 0 w 369493"/>
              <a:gd name="connsiteY6" fmla="*/ 0 h 19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493" h="190345">
                <a:moveTo>
                  <a:pt x="0" y="0"/>
                </a:moveTo>
                <a:lnTo>
                  <a:pt x="0" y="190345"/>
                </a:lnTo>
                <a:lnTo>
                  <a:pt x="369493" y="186613"/>
                </a:lnTo>
                <a:lnTo>
                  <a:pt x="261257" y="167951"/>
                </a:lnTo>
                <a:lnTo>
                  <a:pt x="153022" y="123164"/>
                </a:lnTo>
                <a:lnTo>
                  <a:pt x="78377" y="74645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45330" y="293129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TextBox 121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38265" y="1468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1.31%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D2EF71-CDC8-4C49-A0CB-25453D6965D6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E4967C90-8777-42DE-A22C-0CA1FD0D9B18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F9A81CD0-9AF5-469B-A35F-219328A6DBA7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66834-199D-9246-7D95-9D39FBD5F29E}"/>
              </a:ext>
            </a:extLst>
          </p:cNvPr>
          <p:cNvSpPr txBox="1"/>
          <p:nvPr/>
        </p:nvSpPr>
        <p:spPr>
          <a:xfrm>
            <a:off x="4820189" y="2749353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C639E-9BEF-FF8B-B0E9-12E475A9B2AD}"/>
              </a:ext>
            </a:extLst>
          </p:cNvPr>
          <p:cNvSpPr txBox="1"/>
          <p:nvPr/>
        </p:nvSpPr>
        <p:spPr>
          <a:xfrm>
            <a:off x="4744072" y="311872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8C1C7-9F7F-1944-10E1-AADC0C1D35FD}"/>
              </a:ext>
            </a:extLst>
          </p:cNvPr>
          <p:cNvSpPr txBox="1"/>
          <p:nvPr/>
        </p:nvSpPr>
        <p:spPr>
          <a:xfrm>
            <a:off x="4722417" y="339804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1FDD7-9D31-5B56-A3C7-12E72CCB8D68}"/>
              </a:ext>
            </a:extLst>
          </p:cNvPr>
          <p:cNvSpPr txBox="1"/>
          <p:nvPr/>
        </p:nvSpPr>
        <p:spPr>
          <a:xfrm>
            <a:off x="5140967" y="3672697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590EF-C2B9-1BEA-ABFB-440473AF5320}"/>
              </a:ext>
            </a:extLst>
          </p:cNvPr>
          <p:cNvSpPr txBox="1"/>
          <p:nvPr/>
        </p:nvSpPr>
        <p:spPr>
          <a:xfrm>
            <a:off x="5150100" y="3927690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2BAC0-94FA-6E76-6DD3-09C7DD4A00AA}"/>
              </a:ext>
            </a:extLst>
          </p:cNvPr>
          <p:cNvSpPr txBox="1"/>
          <p:nvPr/>
        </p:nvSpPr>
        <p:spPr>
          <a:xfrm>
            <a:off x="5509227" y="3442467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6A498-6C5E-8A55-7548-28EA9BE91C53}"/>
              </a:ext>
            </a:extLst>
          </p:cNvPr>
          <p:cNvSpPr txBox="1"/>
          <p:nvPr/>
        </p:nvSpPr>
        <p:spPr>
          <a:xfrm>
            <a:off x="5545803" y="3131571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3800</a:t>
            </a:r>
            <a:endParaRPr lang="en-GB" b="1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1CAF5-778C-572E-4BE0-600E39052CE0}"/>
              </a:ext>
            </a:extLst>
          </p:cNvPr>
          <p:cNvSpPr txBox="1"/>
          <p:nvPr/>
        </p:nvSpPr>
        <p:spPr>
          <a:xfrm>
            <a:off x="5523604" y="368244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19033-5EAE-C3A5-3B83-34CD4BCFDE5E}"/>
              </a:ext>
            </a:extLst>
          </p:cNvPr>
          <p:cNvSpPr txBox="1"/>
          <p:nvPr/>
        </p:nvSpPr>
        <p:spPr>
          <a:xfrm>
            <a:off x="5507673" y="3939628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21C530-E648-FFA3-C155-79CCA04CD7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2736" y="4289024"/>
            <a:ext cx="495300" cy="333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DA1479-75FD-0B0C-6579-F2090B647D3A}"/>
              </a:ext>
            </a:extLst>
          </p:cNvPr>
          <p:cNvSpPr txBox="1"/>
          <p:nvPr/>
        </p:nvSpPr>
        <p:spPr>
          <a:xfrm>
            <a:off x="5084883" y="4284679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06FD7-6C44-E25E-9A54-5FE24EAFC4B4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CCA839-69C8-00DA-6CDB-0A40463E2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30C732-F13D-CED3-89E4-3EBFC35739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EA1DE0-BFE3-4033-BEAB-C45B8510F14C}"/>
              </a:ext>
            </a:extLst>
          </p:cNvPr>
          <p:cNvSpPr/>
          <p:nvPr/>
        </p:nvSpPr>
        <p:spPr>
          <a:xfrm>
            <a:off x="148796" y="1716391"/>
            <a:ext cx="4385604" cy="868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866988201"/>
              </p:ext>
            </p:extLst>
          </p:nvPr>
        </p:nvGraphicFramePr>
        <p:xfrm>
          <a:off x="179512" y="2911856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971599" y="4496032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48796" y="5838734"/>
            <a:ext cx="463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we have to find the percentage of light bulbs that have a lifetime of less than 2000 hours.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17008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120 light bulbs are tested.</a:t>
            </a:r>
          </a:p>
          <a:p>
            <a:pPr marL="342900" indent="-342900"/>
            <a:r>
              <a:rPr lang="en-GB" dirty="0"/>
              <a:t>d)   Find the expected number of light bulbs with a lifetime of less than 2000 hours.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25428" y="2727651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49311" y="3097022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4627656" y="337634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5046206" y="3650995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5055339" y="3905988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5414466" y="342076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2000</a:t>
            </a:r>
            <a:endParaRPr lang="en-GB" b="1" baseline="30000" dirty="0"/>
          </a:p>
        </p:txBody>
      </p:sp>
      <p:sp>
        <p:nvSpPr>
          <p:cNvPr id="70" name="TextBox 69"/>
          <p:cNvSpPr txBox="1"/>
          <p:nvPr/>
        </p:nvSpPr>
        <p:spPr>
          <a:xfrm>
            <a:off x="5451042" y="3109869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71" name="TextBox 70"/>
          <p:cNvSpPr txBox="1"/>
          <p:nvPr/>
        </p:nvSpPr>
        <p:spPr>
          <a:xfrm>
            <a:off x="5428843" y="366074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412912" y="391792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7975" y="4267322"/>
            <a:ext cx="495300" cy="33337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990122" y="4262977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38265" y="1468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1.31% 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1475656" y="4063984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" name="Group 31"/>
          <p:cNvGrpSpPr/>
          <p:nvPr/>
        </p:nvGrpSpPr>
        <p:grpSpPr>
          <a:xfrm>
            <a:off x="2267744" y="2479808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99544" y="3415912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138687" y="5026325"/>
            <a:ext cx="782128" cy="356558"/>
          </a:xfrm>
          <a:custGeom>
            <a:avLst/>
            <a:gdLst>
              <a:gd name="connsiteX0" fmla="*/ 776377 w 782128"/>
              <a:gd name="connsiteY0" fmla="*/ 0 h 356558"/>
              <a:gd name="connsiteX1" fmla="*/ 782128 w 782128"/>
              <a:gd name="connsiteY1" fmla="*/ 356558 h 356558"/>
              <a:gd name="connsiteX2" fmla="*/ 0 w 782128"/>
              <a:gd name="connsiteY2" fmla="*/ 356558 h 356558"/>
              <a:gd name="connsiteX3" fmla="*/ 155275 w 782128"/>
              <a:gd name="connsiteY3" fmla="*/ 339305 h 356558"/>
              <a:gd name="connsiteX4" fmla="*/ 322053 w 782128"/>
              <a:gd name="connsiteY4" fmla="*/ 333554 h 356558"/>
              <a:gd name="connsiteX5" fmla="*/ 396815 w 782128"/>
              <a:gd name="connsiteY5" fmla="*/ 327803 h 356558"/>
              <a:gd name="connsiteX6" fmla="*/ 494581 w 782128"/>
              <a:gd name="connsiteY6" fmla="*/ 293298 h 356558"/>
              <a:gd name="connsiteX7" fmla="*/ 557841 w 782128"/>
              <a:gd name="connsiteY7" fmla="*/ 264543 h 356558"/>
              <a:gd name="connsiteX8" fmla="*/ 586596 w 782128"/>
              <a:gd name="connsiteY8" fmla="*/ 230037 h 356558"/>
              <a:gd name="connsiteX9" fmla="*/ 649856 w 782128"/>
              <a:gd name="connsiteY9" fmla="*/ 166777 h 356558"/>
              <a:gd name="connsiteX10" fmla="*/ 701615 w 782128"/>
              <a:gd name="connsiteY10" fmla="*/ 92015 h 356558"/>
              <a:gd name="connsiteX11" fmla="*/ 776377 w 782128"/>
              <a:gd name="connsiteY11" fmla="*/ 0 h 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128" h="356558">
                <a:moveTo>
                  <a:pt x="776377" y="0"/>
                </a:moveTo>
                <a:lnTo>
                  <a:pt x="782128" y="356558"/>
                </a:lnTo>
                <a:lnTo>
                  <a:pt x="0" y="356558"/>
                </a:lnTo>
                <a:lnTo>
                  <a:pt x="155275" y="339305"/>
                </a:lnTo>
                <a:lnTo>
                  <a:pt x="322053" y="333554"/>
                </a:lnTo>
                <a:lnTo>
                  <a:pt x="396815" y="327803"/>
                </a:lnTo>
                <a:lnTo>
                  <a:pt x="494581" y="293298"/>
                </a:lnTo>
                <a:lnTo>
                  <a:pt x="557841" y="264543"/>
                </a:lnTo>
                <a:lnTo>
                  <a:pt x="586596" y="230037"/>
                </a:lnTo>
                <a:lnTo>
                  <a:pt x="649856" y="166777"/>
                </a:lnTo>
                <a:lnTo>
                  <a:pt x="701615" y="92015"/>
                </a:lnTo>
                <a:lnTo>
                  <a:pt x="776377" y="0"/>
                </a:ln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496119" y="3308012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087222-A250-4027-9493-FB8B366B5572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1" name="Rectangle 50">
            <a:hlinkClick r:id="rId4"/>
            <a:extLst>
              <a:ext uri="{FF2B5EF4-FFF2-40B4-BE49-F238E27FC236}">
                <a16:creationId xmlns:a16="http://schemas.microsoft.com/office/drawing/2014/main" id="{3B180029-15D9-4F26-B44D-54D477A5EEA3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4"/>
            <a:extLst>
              <a:ext uri="{FF2B5EF4-FFF2-40B4-BE49-F238E27FC236}">
                <a16:creationId xmlns:a16="http://schemas.microsoft.com/office/drawing/2014/main" id="{2EA55E01-93CE-4E41-8779-448078DD996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A3256-1755-F3F6-D691-EE6A07F2B4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2578A7-7C47-44D8-B755-FB66FD9582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31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DAA26D-C918-CDF0-B0FF-8E6D39A3E7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389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458328-7B48-2C11-248D-945CBEAFF5F2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90F5AC-6061-B6F0-AF60-787BA0618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6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AD151F-8BF4-47ED-97CE-86ACF900BDE2}"/>
              </a:ext>
            </a:extLst>
          </p:cNvPr>
          <p:cNvSpPr/>
          <p:nvPr/>
        </p:nvSpPr>
        <p:spPr>
          <a:xfrm>
            <a:off x="148796" y="1716391"/>
            <a:ext cx="4385604" cy="868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866988201"/>
              </p:ext>
            </p:extLst>
          </p:nvPr>
        </p:nvGraphicFramePr>
        <p:xfrm>
          <a:off x="179512" y="2911856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971599" y="4496032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9512" y="17008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120 light bulbs are tested.</a:t>
            </a:r>
          </a:p>
          <a:p>
            <a:pPr marL="342900" indent="-342900"/>
            <a:r>
              <a:rPr lang="en-GB" dirty="0"/>
              <a:t>d)   Find the expected number of light bulbs with a lifetime of less than 2000 hours.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38265" y="1468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1.31% 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6119" y="3308012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3"/>
          <p:cNvGrpSpPr/>
          <p:nvPr/>
        </p:nvGrpSpPr>
        <p:grpSpPr>
          <a:xfrm>
            <a:off x="1475656" y="4063984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" name="Group 31"/>
          <p:cNvGrpSpPr/>
          <p:nvPr/>
        </p:nvGrpSpPr>
        <p:grpSpPr>
          <a:xfrm>
            <a:off x="2267744" y="2479808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99544" y="3415912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94619" y="5737969"/>
            <a:ext cx="477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0.03772017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3388" y="5976318"/>
            <a:ext cx="585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lifetime of less than 2000 hours is 3.77%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138687" y="5026325"/>
            <a:ext cx="782128" cy="356558"/>
          </a:xfrm>
          <a:custGeom>
            <a:avLst/>
            <a:gdLst>
              <a:gd name="connsiteX0" fmla="*/ 776377 w 782128"/>
              <a:gd name="connsiteY0" fmla="*/ 0 h 356558"/>
              <a:gd name="connsiteX1" fmla="*/ 782128 w 782128"/>
              <a:gd name="connsiteY1" fmla="*/ 356558 h 356558"/>
              <a:gd name="connsiteX2" fmla="*/ 0 w 782128"/>
              <a:gd name="connsiteY2" fmla="*/ 356558 h 356558"/>
              <a:gd name="connsiteX3" fmla="*/ 155275 w 782128"/>
              <a:gd name="connsiteY3" fmla="*/ 339305 h 356558"/>
              <a:gd name="connsiteX4" fmla="*/ 322053 w 782128"/>
              <a:gd name="connsiteY4" fmla="*/ 333554 h 356558"/>
              <a:gd name="connsiteX5" fmla="*/ 396815 w 782128"/>
              <a:gd name="connsiteY5" fmla="*/ 327803 h 356558"/>
              <a:gd name="connsiteX6" fmla="*/ 494581 w 782128"/>
              <a:gd name="connsiteY6" fmla="*/ 293298 h 356558"/>
              <a:gd name="connsiteX7" fmla="*/ 557841 w 782128"/>
              <a:gd name="connsiteY7" fmla="*/ 264543 h 356558"/>
              <a:gd name="connsiteX8" fmla="*/ 586596 w 782128"/>
              <a:gd name="connsiteY8" fmla="*/ 230037 h 356558"/>
              <a:gd name="connsiteX9" fmla="*/ 649856 w 782128"/>
              <a:gd name="connsiteY9" fmla="*/ 166777 h 356558"/>
              <a:gd name="connsiteX10" fmla="*/ 701615 w 782128"/>
              <a:gd name="connsiteY10" fmla="*/ 92015 h 356558"/>
              <a:gd name="connsiteX11" fmla="*/ 776377 w 782128"/>
              <a:gd name="connsiteY11" fmla="*/ 0 h 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128" h="356558">
                <a:moveTo>
                  <a:pt x="776377" y="0"/>
                </a:moveTo>
                <a:lnTo>
                  <a:pt x="782128" y="356558"/>
                </a:lnTo>
                <a:lnTo>
                  <a:pt x="0" y="356558"/>
                </a:lnTo>
                <a:lnTo>
                  <a:pt x="155275" y="339305"/>
                </a:lnTo>
                <a:lnTo>
                  <a:pt x="322053" y="333554"/>
                </a:lnTo>
                <a:lnTo>
                  <a:pt x="396815" y="327803"/>
                </a:lnTo>
                <a:lnTo>
                  <a:pt x="494581" y="293298"/>
                </a:lnTo>
                <a:lnTo>
                  <a:pt x="557841" y="264543"/>
                </a:lnTo>
                <a:lnTo>
                  <a:pt x="586596" y="230037"/>
                </a:lnTo>
                <a:lnTo>
                  <a:pt x="649856" y="166777"/>
                </a:lnTo>
                <a:lnTo>
                  <a:pt x="701615" y="92015"/>
                </a:lnTo>
                <a:lnTo>
                  <a:pt x="776377" y="0"/>
                </a:ln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FFA5B6-6179-4EA3-ABF0-8198FF1852A5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45CFEFB6-7511-4D53-B054-F66584E427A7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602FC4FA-BC4F-4419-AD87-FB57D32B242A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104AB-85D8-E306-1BDB-A29034A08DA7}"/>
              </a:ext>
            </a:extLst>
          </p:cNvPr>
          <p:cNvSpPr txBox="1"/>
          <p:nvPr/>
        </p:nvSpPr>
        <p:spPr>
          <a:xfrm>
            <a:off x="4725428" y="2727651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F717C-897B-37AE-4BC2-6099E4C43B04}"/>
              </a:ext>
            </a:extLst>
          </p:cNvPr>
          <p:cNvSpPr txBox="1"/>
          <p:nvPr/>
        </p:nvSpPr>
        <p:spPr>
          <a:xfrm>
            <a:off x="4649311" y="3097022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AD6BE-3124-7EB8-FBBA-A548BAF8BCCD}"/>
              </a:ext>
            </a:extLst>
          </p:cNvPr>
          <p:cNvSpPr txBox="1"/>
          <p:nvPr/>
        </p:nvSpPr>
        <p:spPr>
          <a:xfrm>
            <a:off x="4627656" y="337634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0397F-B7B2-80F7-00CF-26B2F7AE8AAA}"/>
              </a:ext>
            </a:extLst>
          </p:cNvPr>
          <p:cNvSpPr txBox="1"/>
          <p:nvPr/>
        </p:nvSpPr>
        <p:spPr>
          <a:xfrm>
            <a:off x="5046206" y="3650995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AA0217-5A66-E22E-9144-DF15021230FF}"/>
              </a:ext>
            </a:extLst>
          </p:cNvPr>
          <p:cNvSpPr txBox="1"/>
          <p:nvPr/>
        </p:nvSpPr>
        <p:spPr>
          <a:xfrm>
            <a:off x="5055339" y="3905988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0204F-8AFA-4EC2-F94F-F496441EC859}"/>
              </a:ext>
            </a:extLst>
          </p:cNvPr>
          <p:cNvSpPr txBox="1"/>
          <p:nvPr/>
        </p:nvSpPr>
        <p:spPr>
          <a:xfrm>
            <a:off x="5414466" y="342076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2000</a:t>
            </a:r>
            <a:endParaRPr lang="en-GB" b="1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7BD8FA-0CCA-9A1D-7D97-F7AB50E0DCD7}"/>
              </a:ext>
            </a:extLst>
          </p:cNvPr>
          <p:cNvSpPr txBox="1"/>
          <p:nvPr/>
        </p:nvSpPr>
        <p:spPr>
          <a:xfrm>
            <a:off x="5451042" y="3109869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3110E-1EE1-B2EF-6E53-D0B3B87CF8D0}"/>
              </a:ext>
            </a:extLst>
          </p:cNvPr>
          <p:cNvSpPr txBox="1"/>
          <p:nvPr/>
        </p:nvSpPr>
        <p:spPr>
          <a:xfrm>
            <a:off x="5428843" y="366074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40F886-FB44-328D-4AD6-0AF17772C7B7}"/>
              </a:ext>
            </a:extLst>
          </p:cNvPr>
          <p:cNvSpPr txBox="1"/>
          <p:nvPr/>
        </p:nvSpPr>
        <p:spPr>
          <a:xfrm>
            <a:off x="5412912" y="391792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D71D9D5-0F97-CD3E-C1FB-5DA42D5287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975" y="4267322"/>
            <a:ext cx="495300" cy="3333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0C14679-495A-9035-DCB7-A4B74ABC1887}"/>
              </a:ext>
            </a:extLst>
          </p:cNvPr>
          <p:cNvSpPr txBox="1"/>
          <p:nvPr/>
        </p:nvSpPr>
        <p:spPr>
          <a:xfrm>
            <a:off x="4990122" y="4262977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BADB0-38F6-9CE1-AFE1-BB35A1D44BEF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6299CD6-25A5-C7F0-6251-34F966C0E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B443D-6522-E602-DA76-DD20633BE0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240F931-B203-4886-8EED-C971709B3B54}"/>
              </a:ext>
            </a:extLst>
          </p:cNvPr>
          <p:cNvSpPr/>
          <p:nvPr/>
        </p:nvSpPr>
        <p:spPr>
          <a:xfrm>
            <a:off x="148796" y="1716391"/>
            <a:ext cx="4385604" cy="868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866988201"/>
              </p:ext>
            </p:extLst>
          </p:nvPr>
        </p:nvGraphicFramePr>
        <p:xfrm>
          <a:off x="179512" y="2911856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971599" y="4496032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9512" y="17008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120 light bulbs are tested.</a:t>
            </a:r>
          </a:p>
          <a:p>
            <a:pPr marL="342900" indent="-342900"/>
            <a:r>
              <a:rPr lang="en-GB" dirty="0"/>
              <a:t>d)   Find the expected number of light bulbs with a lifetime of less than 2000 hours.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38265" y="1468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1.31% 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6119" y="3308012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3"/>
          <p:cNvGrpSpPr/>
          <p:nvPr/>
        </p:nvGrpSpPr>
        <p:grpSpPr>
          <a:xfrm>
            <a:off x="1475656" y="4063984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" name="Group 31"/>
          <p:cNvGrpSpPr/>
          <p:nvPr/>
        </p:nvGrpSpPr>
        <p:grpSpPr>
          <a:xfrm>
            <a:off x="2267744" y="2479808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99544" y="3415912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75707" y="5853540"/>
            <a:ext cx="585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lifetime of less than 2000 hours is 3.77%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6153" y="614128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120 x 0.0377 = 4.5264….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09528" y="640844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you would expect </a:t>
            </a:r>
            <a:r>
              <a:rPr lang="en-GB" sz="2000" b="1" dirty="0">
                <a:solidFill>
                  <a:srgbClr val="0000FF"/>
                </a:solidFill>
              </a:rPr>
              <a:t>4 or 5 </a:t>
            </a:r>
            <a:r>
              <a:rPr lang="en-GB" dirty="0"/>
              <a:t>light bulbs 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138687" y="5026325"/>
            <a:ext cx="782128" cy="356558"/>
          </a:xfrm>
          <a:custGeom>
            <a:avLst/>
            <a:gdLst>
              <a:gd name="connsiteX0" fmla="*/ 776377 w 782128"/>
              <a:gd name="connsiteY0" fmla="*/ 0 h 356558"/>
              <a:gd name="connsiteX1" fmla="*/ 782128 w 782128"/>
              <a:gd name="connsiteY1" fmla="*/ 356558 h 356558"/>
              <a:gd name="connsiteX2" fmla="*/ 0 w 782128"/>
              <a:gd name="connsiteY2" fmla="*/ 356558 h 356558"/>
              <a:gd name="connsiteX3" fmla="*/ 155275 w 782128"/>
              <a:gd name="connsiteY3" fmla="*/ 339305 h 356558"/>
              <a:gd name="connsiteX4" fmla="*/ 322053 w 782128"/>
              <a:gd name="connsiteY4" fmla="*/ 333554 h 356558"/>
              <a:gd name="connsiteX5" fmla="*/ 396815 w 782128"/>
              <a:gd name="connsiteY5" fmla="*/ 327803 h 356558"/>
              <a:gd name="connsiteX6" fmla="*/ 494581 w 782128"/>
              <a:gd name="connsiteY6" fmla="*/ 293298 h 356558"/>
              <a:gd name="connsiteX7" fmla="*/ 557841 w 782128"/>
              <a:gd name="connsiteY7" fmla="*/ 264543 h 356558"/>
              <a:gd name="connsiteX8" fmla="*/ 586596 w 782128"/>
              <a:gd name="connsiteY8" fmla="*/ 230037 h 356558"/>
              <a:gd name="connsiteX9" fmla="*/ 649856 w 782128"/>
              <a:gd name="connsiteY9" fmla="*/ 166777 h 356558"/>
              <a:gd name="connsiteX10" fmla="*/ 701615 w 782128"/>
              <a:gd name="connsiteY10" fmla="*/ 92015 h 356558"/>
              <a:gd name="connsiteX11" fmla="*/ 776377 w 782128"/>
              <a:gd name="connsiteY11" fmla="*/ 0 h 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128" h="356558">
                <a:moveTo>
                  <a:pt x="776377" y="0"/>
                </a:moveTo>
                <a:lnTo>
                  <a:pt x="782128" y="356558"/>
                </a:lnTo>
                <a:lnTo>
                  <a:pt x="0" y="356558"/>
                </a:lnTo>
                <a:lnTo>
                  <a:pt x="155275" y="339305"/>
                </a:lnTo>
                <a:lnTo>
                  <a:pt x="322053" y="333554"/>
                </a:lnTo>
                <a:lnTo>
                  <a:pt x="396815" y="327803"/>
                </a:lnTo>
                <a:lnTo>
                  <a:pt x="494581" y="293298"/>
                </a:lnTo>
                <a:lnTo>
                  <a:pt x="557841" y="264543"/>
                </a:lnTo>
                <a:lnTo>
                  <a:pt x="586596" y="230037"/>
                </a:lnTo>
                <a:lnTo>
                  <a:pt x="649856" y="166777"/>
                </a:lnTo>
                <a:lnTo>
                  <a:pt x="701615" y="92015"/>
                </a:lnTo>
                <a:lnTo>
                  <a:pt x="776377" y="0"/>
                </a:ln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F2AB7F-F0C8-4122-A4F1-83057E5F2862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AF047744-9EE6-4679-BE26-89D12BB3E84D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51229EDB-CE37-413A-897E-AACB15B7C25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C4EF4-A0D1-4D0D-2226-80CCDBF3DCB7}"/>
              </a:ext>
            </a:extLst>
          </p:cNvPr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B41E7-5599-BEA2-45B4-4097FF487880}"/>
              </a:ext>
            </a:extLst>
          </p:cNvPr>
          <p:cNvSpPr txBox="1"/>
          <p:nvPr/>
        </p:nvSpPr>
        <p:spPr>
          <a:xfrm>
            <a:off x="4725428" y="2727651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03648-9965-C63F-43BF-BCD3A41AA01F}"/>
              </a:ext>
            </a:extLst>
          </p:cNvPr>
          <p:cNvSpPr txBox="1"/>
          <p:nvPr/>
        </p:nvSpPr>
        <p:spPr>
          <a:xfrm>
            <a:off x="4649311" y="3097022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10402-951D-AAA7-1A84-EBA3F9BA9F30}"/>
              </a:ext>
            </a:extLst>
          </p:cNvPr>
          <p:cNvSpPr txBox="1"/>
          <p:nvPr/>
        </p:nvSpPr>
        <p:spPr>
          <a:xfrm>
            <a:off x="4627656" y="337634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0BAB81-90B3-6EEA-8647-83C4BF53C8EB}"/>
              </a:ext>
            </a:extLst>
          </p:cNvPr>
          <p:cNvSpPr txBox="1"/>
          <p:nvPr/>
        </p:nvSpPr>
        <p:spPr>
          <a:xfrm>
            <a:off x="5046206" y="3650995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6264C-165D-387E-3716-EF5E2C0863A7}"/>
              </a:ext>
            </a:extLst>
          </p:cNvPr>
          <p:cNvSpPr txBox="1"/>
          <p:nvPr/>
        </p:nvSpPr>
        <p:spPr>
          <a:xfrm>
            <a:off x="5055339" y="3905988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17494C-4187-720D-3F3F-ED236236B3DC}"/>
              </a:ext>
            </a:extLst>
          </p:cNvPr>
          <p:cNvSpPr txBox="1"/>
          <p:nvPr/>
        </p:nvSpPr>
        <p:spPr>
          <a:xfrm>
            <a:off x="5414466" y="342076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2000</a:t>
            </a:r>
            <a:endParaRPr lang="en-GB" b="1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29881-6BE6-ACA6-2547-23F113155DF4}"/>
              </a:ext>
            </a:extLst>
          </p:cNvPr>
          <p:cNvSpPr txBox="1"/>
          <p:nvPr/>
        </p:nvSpPr>
        <p:spPr>
          <a:xfrm>
            <a:off x="5451042" y="3109869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902BA4-FC63-1C5C-351A-745B50980E21}"/>
              </a:ext>
            </a:extLst>
          </p:cNvPr>
          <p:cNvSpPr txBox="1"/>
          <p:nvPr/>
        </p:nvSpPr>
        <p:spPr>
          <a:xfrm>
            <a:off x="5428843" y="366074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30FAFC-B954-8A5E-B579-9442E7F39745}"/>
              </a:ext>
            </a:extLst>
          </p:cNvPr>
          <p:cNvSpPr txBox="1"/>
          <p:nvPr/>
        </p:nvSpPr>
        <p:spPr>
          <a:xfrm>
            <a:off x="5412912" y="391792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9A66531-E92A-3CDE-01D3-663EA618D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975" y="4267322"/>
            <a:ext cx="495300" cy="3333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9D44AB6-801B-C288-CBA6-F1E901C45D59}"/>
              </a:ext>
            </a:extLst>
          </p:cNvPr>
          <p:cNvSpPr txBox="1"/>
          <p:nvPr/>
        </p:nvSpPr>
        <p:spPr>
          <a:xfrm>
            <a:off x="4990122" y="4262977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096A64-CE67-1320-FC6D-D91339AA88B9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06780C-509C-1F2D-6641-479588492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A3FA0B-9808-C3F3-E2C3-78FF879DD3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54715" y="99263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58371A-80C1-5CE3-B553-BEB8FEAE03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Rectangle 36">
            <a:hlinkClick r:id="rId5"/>
            <a:extLst>
              <a:ext uri="{FF2B5EF4-FFF2-40B4-BE49-F238E27FC236}">
                <a16:creationId xmlns:a16="http://schemas.microsoft.com/office/drawing/2014/main" id="{D1A841A6-DFB2-4D09-9C16-7D629E4B95CB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5"/>
            <a:extLst>
              <a:ext uri="{FF2B5EF4-FFF2-40B4-BE49-F238E27FC236}">
                <a16:creationId xmlns:a16="http://schemas.microsoft.com/office/drawing/2014/main" id="{0C2401B2-9F52-48BA-B8E9-31D2E00F1D2C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14DE1F-ACDC-4083-BC13-F768114488C7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D7A7A3-C84F-1E3C-8332-941CE523C7A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41C9C-0B97-ACF1-47D9-34F61DAD528D}"/>
              </a:ext>
            </a:extLst>
          </p:cNvPr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079ED-CF8F-59B6-EE3C-D52F32EBE530}"/>
              </a:ext>
            </a:extLst>
          </p:cNvPr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726638-B92D-FF2F-811D-EC421899C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960" y="2654516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Graphic spid="7" grpId="0">
        <p:bldAsOne/>
      </p:bldGraphic>
      <p:bldP spid="36" grpId="0" animBg="1"/>
      <p:bldP spid="39" grpId="0" animBg="1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02EF9E-993C-1A8D-4D95-4BC34B78B7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24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Rectangle 40">
            <a:hlinkClick r:id="rId5"/>
            <a:extLst>
              <a:ext uri="{FF2B5EF4-FFF2-40B4-BE49-F238E27FC236}">
                <a16:creationId xmlns:a16="http://schemas.microsoft.com/office/drawing/2014/main" id="{B55EA016-EDE4-4942-A122-7F4090AEFE20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5"/>
            <a:extLst>
              <a:ext uri="{FF2B5EF4-FFF2-40B4-BE49-F238E27FC236}">
                <a16:creationId xmlns:a16="http://schemas.microsoft.com/office/drawing/2014/main" id="{2A8413A7-A784-4FB6-A826-F307FE221BF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908D02-5603-4F72-BF47-BB375A560303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8D1223-28A0-A380-9F60-380427E366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3FD265-A913-4F33-C6B8-55E09F640081}"/>
              </a:ext>
            </a:extLst>
          </p:cNvPr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DB920-FF5C-7523-08BE-060376A7DF5C}"/>
              </a:ext>
            </a:extLst>
          </p:cNvPr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DAC95F-70BE-AA28-DF95-77C57F09E71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F188D3-40FC-B66E-5EC7-50273B2FF7C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14E21B-9DF7-2049-C1B2-1F483DA8D935}"/>
              </a:ext>
            </a:extLst>
          </p:cNvPr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3F0F7A-05A9-9ABD-6CBE-64A1723EF2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960" y="2654516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4F12E-F589-00C4-2194-1BCBC173F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Rectangle 43">
            <a:hlinkClick r:id="rId5"/>
            <a:extLst>
              <a:ext uri="{FF2B5EF4-FFF2-40B4-BE49-F238E27FC236}">
                <a16:creationId xmlns:a16="http://schemas.microsoft.com/office/drawing/2014/main" id="{F88A4138-4506-47F5-841B-D0EEDD1A7BFA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5"/>
            <a:extLst>
              <a:ext uri="{FF2B5EF4-FFF2-40B4-BE49-F238E27FC236}">
                <a16:creationId xmlns:a16="http://schemas.microsoft.com/office/drawing/2014/main" id="{C8475A8D-2AB3-4524-A2E4-0338112297F0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71DA8B-EF48-4882-8CFE-205602F1EDF6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D7B3BFF-5431-30FE-12EC-F94846644C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49AB9CE-804E-1A44-FE66-148CFA479807}"/>
              </a:ext>
            </a:extLst>
          </p:cNvPr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F5596E-BDEF-01C8-011C-CD43160A4D01}"/>
              </a:ext>
            </a:extLst>
          </p:cNvPr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5B912EA-3AA4-2ED0-2868-1C9CD86566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D8EA98-C6E4-C9F4-50B7-7E004D86DAB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8703C-FA7A-37ED-39FE-690B6FF52A91}"/>
              </a:ext>
            </a:extLst>
          </p:cNvPr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7D05FF3-1040-CB2E-CFC7-CF72A0B68FD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8655C07-5B17-ACED-366A-8B61248C3B9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92DD87B-FBB9-6AA4-AA52-79CF7DBF7933}"/>
              </a:ext>
            </a:extLst>
          </p:cNvPr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30AB2A9-309A-53FA-9D1F-E7BF49693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960" y="2654516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AC7E51-21A7-738D-C54D-3923720945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08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70021" y="3858768"/>
            <a:ext cx="428625" cy="266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68623" y="3822192"/>
            <a:ext cx="400050" cy="2000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35387" y="378561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47" name="Rectangle 46">
            <a:hlinkClick r:id="rId12"/>
            <a:extLst>
              <a:ext uri="{FF2B5EF4-FFF2-40B4-BE49-F238E27FC236}">
                <a16:creationId xmlns:a16="http://schemas.microsoft.com/office/drawing/2014/main" id="{27725542-8C76-45AF-965A-8F5C9C517A48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12"/>
            <a:extLst>
              <a:ext uri="{FF2B5EF4-FFF2-40B4-BE49-F238E27FC236}">
                <a16:creationId xmlns:a16="http://schemas.microsoft.com/office/drawing/2014/main" id="{0E51046B-679C-4466-8588-46EE03EBC35D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22A76A-566C-468C-B242-C2B76C8F21DF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B06B2B-638F-3CA4-D25F-27E77C684F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4960" y="2654516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724173" y="4149080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2517" y="2347968"/>
            <a:ext cx="438150" cy="2667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839783" y="2276872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39783" y="2685339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772" y="3119183"/>
            <a:ext cx="419100" cy="247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0536" y="3119094"/>
            <a:ext cx="419100" cy="2000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24173" y="3068960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1022" y="3445347"/>
            <a:ext cx="428625" cy="2476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887" y="3490800"/>
            <a:ext cx="409575" cy="1809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0021" y="3857423"/>
            <a:ext cx="428625" cy="266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68623" y="3826218"/>
            <a:ext cx="400050" cy="2000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35387" y="3789040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1474" y="5620192"/>
            <a:ext cx="5553382" cy="646331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value 1x10</a:t>
            </a:r>
            <a:r>
              <a:rPr lang="en-GB" baseline="30000" dirty="0"/>
              <a:t>99</a:t>
            </a:r>
            <a:r>
              <a:rPr lang="en-GB" dirty="0"/>
              <a:t> is the largest value that can be entered in the GDC and is used in the place of </a:t>
            </a:r>
            <a:r>
              <a:rPr lang="en-GB" dirty="0">
                <a:sym typeface="Symbol" panose="05050102010706020507" pitchFamily="18" charset="2"/>
              </a:rPr>
              <a:t>.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9667" y="6177352"/>
            <a:ext cx="5400486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enter 1x10</a:t>
            </a:r>
            <a:r>
              <a:rPr lang="en-GB" baseline="30000" dirty="0"/>
              <a:t>99</a:t>
            </a:r>
            <a:r>
              <a:rPr lang="en-GB" dirty="0"/>
              <a:t> you need to press: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5525" y="448600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4653870" y="476532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072420" y="503997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081553" y="529496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472588" y="449839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250</a:t>
            </a:r>
            <a:endParaRPr lang="en-GB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439126" y="480836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5455057" y="5049723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8</a:t>
            </a:r>
            <a:endParaRPr lang="en-GB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439126" y="530690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255</a:t>
            </a:r>
            <a:endParaRPr lang="en-GB" b="1" dirty="0"/>
          </a:p>
        </p:txBody>
      </p:sp>
      <p:sp>
        <p:nvSpPr>
          <p:cNvPr id="63" name="Rectangle 62">
            <a:hlinkClick r:id="rId11"/>
            <a:extLst>
              <a:ext uri="{FF2B5EF4-FFF2-40B4-BE49-F238E27FC236}">
                <a16:creationId xmlns:a16="http://schemas.microsoft.com/office/drawing/2014/main" id="{8B6A9A0E-5BBA-4436-9EC4-059C1177FC70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hlinkClick r:id="rId11"/>
            <a:extLst>
              <a:ext uri="{FF2B5EF4-FFF2-40B4-BE49-F238E27FC236}">
                <a16:creationId xmlns:a16="http://schemas.microsoft.com/office/drawing/2014/main" id="{BAC8CD6F-581E-4C7C-868A-128E21A1574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50FE7F-7D09-4AB8-9B5A-BBCA583303AC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B29BA6-45E4-DF97-2E2A-3FCD68EC0E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932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35EB3F-A9BB-705E-F107-86998056F1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0093" y="2689346"/>
            <a:ext cx="552527" cy="390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B0A28-C75C-64CC-5A6C-0C264B312E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5008" y="6230882"/>
            <a:ext cx="457264" cy="29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28C4A1-C67A-748D-169D-6DEBD46F93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7454" y="6226119"/>
            <a:ext cx="457264" cy="304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0A84D6-103B-4F65-EAA9-31DBCC6B71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4777" y="6215902"/>
            <a:ext cx="447737" cy="295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EF640-056A-1C7E-B712-8F93B9C8EB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2655" y="6215902"/>
            <a:ext cx="447737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0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724173" y="4151376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0021" y="3858768"/>
            <a:ext cx="428625" cy="266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68623" y="3822192"/>
            <a:ext cx="400050" cy="2000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35387" y="378561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1474" y="5620192"/>
            <a:ext cx="5553382" cy="646331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value 1x10</a:t>
            </a:r>
            <a:r>
              <a:rPr lang="en-GB" baseline="30000" dirty="0"/>
              <a:t>99</a:t>
            </a:r>
            <a:r>
              <a:rPr lang="en-GB" dirty="0"/>
              <a:t> is the largest value that can be entered in the GDC and is used in the place of </a:t>
            </a:r>
            <a:r>
              <a:rPr lang="en-GB" dirty="0">
                <a:sym typeface="Symbol" panose="05050102010706020507" pitchFamily="18" charset="2"/>
              </a:rPr>
              <a:t>.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9667" y="6192342"/>
            <a:ext cx="5400486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enter 1x10</a:t>
            </a:r>
            <a:r>
              <a:rPr lang="en-GB" baseline="30000" dirty="0"/>
              <a:t>99</a:t>
            </a:r>
            <a:r>
              <a:rPr lang="en-GB" dirty="0"/>
              <a:t> you need to press: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5525" y="448600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653870" y="476532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072420" y="503997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081553" y="529496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472588" y="449839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250</a:t>
            </a:r>
            <a:endParaRPr lang="en-GB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439126" y="480836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5455057" y="5049723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8</a:t>
            </a:r>
            <a:endParaRPr lang="en-GB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439126" y="530690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255</a:t>
            </a:r>
            <a:endParaRPr lang="en-GB" b="1" dirty="0"/>
          </a:p>
        </p:txBody>
      </p:sp>
      <p:sp>
        <p:nvSpPr>
          <p:cNvPr id="62" name="Rectangle 61">
            <a:hlinkClick r:id="rId11"/>
            <a:extLst>
              <a:ext uri="{FF2B5EF4-FFF2-40B4-BE49-F238E27FC236}">
                <a16:creationId xmlns:a16="http://schemas.microsoft.com/office/drawing/2014/main" id="{4004D996-B01B-4327-893E-AB8752E73966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hlinkClick r:id="rId11"/>
            <a:extLst>
              <a:ext uri="{FF2B5EF4-FFF2-40B4-BE49-F238E27FC236}">
                <a16:creationId xmlns:a16="http://schemas.microsoft.com/office/drawing/2014/main" id="{02BB99D4-5ED7-4581-B0CD-6984B530FAD8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7E5528-A558-4657-B918-EDDD83970ED4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4707D-BF1B-9578-A5C1-E0617928E5E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09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CC8E91-B01E-7DB3-1531-0D934B53A3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4572" y="2689468"/>
            <a:ext cx="552527" cy="390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9E8A2-284D-9E77-AD20-D83AD2CB39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5008" y="6230882"/>
            <a:ext cx="457264" cy="295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CAA1B-D571-6B5B-3973-579F357D22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7454" y="6226119"/>
            <a:ext cx="457264" cy="30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FB7D4-A074-F661-539C-FF795B318A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4777" y="6215902"/>
            <a:ext cx="447737" cy="295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8FDD52-C997-33DE-43E4-F455D4A70F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2655" y="6215902"/>
            <a:ext cx="447737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CE1E9-D2D3-26CF-1997-0FC4A8B788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09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4302" y="5584293"/>
            <a:ext cx="495300" cy="3333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26449" y="5579948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24173" y="4151376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70021" y="3858768"/>
            <a:ext cx="428625" cy="2667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68623" y="3822192"/>
            <a:ext cx="400050" cy="200025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735387" y="378561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75525" y="448600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4653870" y="476532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5072420" y="503997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5081553" y="529496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472588" y="449839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250</a:t>
            </a:r>
            <a:endParaRPr lang="en-GB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439126" y="480836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96" name="TextBox 95"/>
          <p:cNvSpPr txBox="1"/>
          <p:nvPr/>
        </p:nvSpPr>
        <p:spPr>
          <a:xfrm>
            <a:off x="5455057" y="5049723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8</a:t>
            </a:r>
            <a:endParaRPr lang="en-GB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439126" y="530690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255</a:t>
            </a:r>
            <a:endParaRPr lang="en-GB" b="1" dirty="0"/>
          </a:p>
        </p:txBody>
      </p:sp>
      <p:sp>
        <p:nvSpPr>
          <p:cNvPr id="51" name="Rectangle 50">
            <a:hlinkClick r:id="rId13"/>
            <a:extLst>
              <a:ext uri="{FF2B5EF4-FFF2-40B4-BE49-F238E27FC236}">
                <a16:creationId xmlns:a16="http://schemas.microsoft.com/office/drawing/2014/main" id="{078E4BAF-5ECA-436F-B2ED-01483E45FC80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13"/>
            <a:extLst>
              <a:ext uri="{FF2B5EF4-FFF2-40B4-BE49-F238E27FC236}">
                <a16:creationId xmlns:a16="http://schemas.microsoft.com/office/drawing/2014/main" id="{03074798-523A-4061-85F7-D3E7BB57F6C5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622022-A85D-4479-886F-7AEE356FC769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4DAB1-AA1D-CCD7-7A0B-61D25391CF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4572" y="2689468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A9611-A2C5-F483-0802-B43E3A172D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520" y="2011680"/>
            <a:ext cx="2468880" cy="4716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3872" y="5586984"/>
            <a:ext cx="495300" cy="3333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28616" y="5577840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566" y="5677637"/>
            <a:ext cx="465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0.73401447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3566" y="5949280"/>
            <a:ext cx="489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probability that a packet contains more than 250ml is </a:t>
            </a:r>
            <a:r>
              <a:rPr lang="en-GB" sz="2000" b="1" dirty="0">
                <a:solidFill>
                  <a:srgbClr val="0000FF"/>
                </a:solidFill>
              </a:rPr>
              <a:t>0.734 </a:t>
            </a:r>
            <a:r>
              <a:rPr lang="en-GB" sz="2000" dirty="0"/>
              <a:t>or </a:t>
            </a:r>
            <a:r>
              <a:rPr lang="en-GB" sz="2000" b="1" dirty="0">
                <a:solidFill>
                  <a:srgbClr val="0000FF"/>
                </a:solidFill>
              </a:rPr>
              <a:t>73.4%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24173" y="4151376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70021" y="3858768"/>
            <a:ext cx="428625" cy="2667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68623" y="3822192"/>
            <a:ext cx="400050" cy="20002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735387" y="378561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75525" y="448600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653870" y="476532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5072420" y="503997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5081553" y="529496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5472588" y="449839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250</a:t>
            </a:r>
            <a:endParaRPr lang="en-GB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439126" y="480836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76" name="TextBox 75"/>
          <p:cNvSpPr txBox="1"/>
          <p:nvPr/>
        </p:nvSpPr>
        <p:spPr>
          <a:xfrm>
            <a:off x="5455057" y="5049723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8</a:t>
            </a:r>
            <a:endParaRPr lang="en-GB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440680" y="5303520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255</a:t>
            </a:r>
            <a:endParaRPr lang="en-GB" b="1" dirty="0"/>
          </a:p>
        </p:txBody>
      </p:sp>
      <p:sp>
        <p:nvSpPr>
          <p:cNvPr id="66" name="Rectangle 65">
            <a:hlinkClick r:id="rId13"/>
            <a:extLst>
              <a:ext uri="{FF2B5EF4-FFF2-40B4-BE49-F238E27FC236}">
                <a16:creationId xmlns:a16="http://schemas.microsoft.com/office/drawing/2014/main" id="{4C72FB5B-3615-44BD-AC94-8ADD398CA8E6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hlinkClick r:id="rId13"/>
            <a:extLst>
              <a:ext uri="{FF2B5EF4-FFF2-40B4-BE49-F238E27FC236}">
                <a16:creationId xmlns:a16="http://schemas.microsoft.com/office/drawing/2014/main" id="{6E437FEA-E641-466F-9E36-4715C9F81488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3C2AF6-C764-4C92-938F-4A2FE6A2A2BE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BF60A1-77F2-315D-9942-3412BB5D54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4572" y="2689468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4a_IBAA" id="{EA486DE6-56AA-470A-B098-B31830625E61}" vid="{F4A86DA8-54E2-49B1-9DF1-B2111BA4D8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43829267EB340BF5D421EAC6FC51D" ma:contentTypeVersion="0" ma:contentTypeDescription="Create a new document." ma:contentTypeScope="" ma:versionID="1527a3fa544ba38c99da23a3d5038c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A32A4B-E5FF-4893-A0F2-7109C8B6D1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9CEC2B-D811-4E3B-8B80-83E11AB32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E53E6D-171D-4B8D-841C-E552FA84049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2746</TotalTime>
  <Words>2857</Words>
  <Application>Microsoft Office PowerPoint</Application>
  <PresentationFormat>On-screen Show (4:3)</PresentationFormat>
  <Paragraphs>578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Wingdings 2</vt:lpstr>
      <vt:lpstr>Theme1</vt:lpstr>
      <vt:lpstr>Normal probability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Mathssupport</dc:creator>
  <cp:lastModifiedBy>Orlando Hurtado</cp:lastModifiedBy>
  <cp:revision>195</cp:revision>
  <dcterms:created xsi:type="dcterms:W3CDTF">2012-07-26T15:21:18Z</dcterms:created>
  <dcterms:modified xsi:type="dcterms:W3CDTF">2023-08-01T12:21:48Z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0x01010049243829267EB340BF5D421EAC6FC51D</vt:lpwstr>
  </property>
</Properties>
</file>