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65" r:id="rId6"/>
    <p:sldId id="266" r:id="rId7"/>
    <p:sldId id="267" r:id="rId8"/>
    <p:sldId id="29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23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C50361-6B22-432C-8D17-D6BFD3A8E351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1603511-936F-4AEB-9D40-40B4E30FCB0E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A6D6-DF3A-433D-8483-2411BEC6B962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3814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23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altLang="en-US" dirty="0">
                <a:latin typeface="+mn-lt"/>
              </a:rPr>
              <a:t>Composite Functions</a:t>
            </a:r>
            <a:endParaRPr lang="en-US" dirty="0">
              <a:latin typeface="+mn-lt"/>
            </a:endParaRP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find the algebraic expression for composite functions.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510E4B0-4943-4A49-B1BD-8A82FACE695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ED7F10B-E169-4D72-9CE9-1F87F8A48DD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854612" y="942014"/>
            <a:ext cx="777240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What Are They?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93725" y="1558925"/>
            <a:ext cx="771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/>
              <a:t>Composite functions are functions that are formed from two functions </a:t>
            </a:r>
            <a:r>
              <a:rPr lang="en-US" altLang="en-US" sz="2400" i="1" dirty="0">
                <a:latin typeface="Times New Roman" panose="02020603050405020304" pitchFamily="18" charset="0"/>
              </a:rPr>
              <a:t>f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</a:rPr>
              <a:t>g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/>
              <a:t>in which the output or result of one of the functions is used as the input to the other function.  </a:t>
            </a:r>
            <a:r>
              <a:rPr lang="en-US" altLang="en-US" sz="2400" dirty="0" err="1"/>
              <a:t>Notationally</a:t>
            </a:r>
            <a:r>
              <a:rPr lang="en-US" altLang="en-US" sz="2400" dirty="0"/>
              <a:t> we express composite functions as   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609600" y="51054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/>
              <a:t>In</a:t>
            </a:r>
            <a:r>
              <a:rPr lang="en-US" altLang="en-US" sz="2400" dirty="0">
                <a:latin typeface="Bradley Hand ITC" panose="03070402050302030203" pitchFamily="66" charset="0"/>
              </a:rPr>
              <a:t> </a:t>
            </a:r>
            <a:r>
              <a:rPr lang="en-US" altLang="en-US" sz="2400" dirty="0"/>
              <a:t>this case the result or output from </a:t>
            </a:r>
            <a:r>
              <a:rPr lang="en-US" altLang="en-US" sz="2400" i="1" dirty="0">
                <a:latin typeface="Times New Roman" panose="02020603050405020304" pitchFamily="18" charset="0"/>
              </a:rPr>
              <a:t>g</a:t>
            </a:r>
            <a:r>
              <a:rPr lang="en-US" altLang="en-US" sz="2400" dirty="0"/>
              <a:t> becomes the input to </a:t>
            </a:r>
            <a:r>
              <a:rPr lang="en-US" altLang="en-US" sz="2400" i="1" dirty="0">
                <a:latin typeface="Times New Roman" panose="02020603050405020304" pitchFamily="18" charset="0"/>
              </a:rPr>
              <a:t>f.</a:t>
            </a:r>
            <a:r>
              <a:rPr lang="en-US" altLang="en-US" sz="24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2672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Which is read as ‘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’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41148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Which is read as ‘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FF0000"/>
                </a:solidFill>
              </a:rPr>
              <a:t> composed with 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dirty="0">
                <a:solidFill>
                  <a:srgbClr val="FF0000"/>
                </a:solidFill>
              </a:rPr>
              <a:t> of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’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3505200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581400"/>
            <a:ext cx="1305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581400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or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6B0C6-51B0-4CE3-AFD8-43DF547196BF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78F7F4ED-FA81-42EF-9A3E-965A810D42B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E3B8ED6E-0726-4A8A-AFAA-54990A8AA06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6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856843" y="3528259"/>
            <a:ext cx="1495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36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x + 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</a:rPr>
              <a:t>3</a:t>
            </a:r>
          </a:p>
        </p:txBody>
      </p:sp>
      <p:grpSp>
        <p:nvGrpSpPr>
          <p:cNvPr id="2" name="34 Grupo"/>
          <p:cNvGrpSpPr/>
          <p:nvPr/>
        </p:nvGrpSpPr>
        <p:grpSpPr>
          <a:xfrm>
            <a:off x="892225" y="1823284"/>
            <a:ext cx="3748087" cy="3413125"/>
            <a:chOff x="671513" y="2563813"/>
            <a:chExt cx="3748087" cy="3413125"/>
          </a:xfrm>
        </p:grpSpPr>
        <p:grpSp>
          <p:nvGrpSpPr>
            <p:cNvPr id="3" name="33 Grupo"/>
            <p:cNvGrpSpPr/>
            <p:nvPr/>
          </p:nvGrpSpPr>
          <p:grpSpPr>
            <a:xfrm>
              <a:off x="671513" y="2563813"/>
              <a:ext cx="3748087" cy="3413125"/>
              <a:chOff x="671513" y="2563813"/>
              <a:chExt cx="3748087" cy="3413125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671513" y="2563813"/>
                <a:ext cx="2832100" cy="3413125"/>
                <a:chOff x="195" y="1263"/>
                <a:chExt cx="1784" cy="2150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195" y="1263"/>
                  <a:ext cx="1784" cy="2150"/>
                  <a:chOff x="195" y="1263"/>
                  <a:chExt cx="1784" cy="2150"/>
                </a:xfrm>
              </p:grpSpPr>
              <p:sp>
                <p:nvSpPr>
                  <p:cNvPr id="412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95" y="1722"/>
                    <a:ext cx="1784" cy="1691"/>
                  </a:xfrm>
                  <a:prstGeom prst="cube">
                    <a:avLst>
                      <a:gd name="adj" fmla="val 32819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263"/>
                    <a:ext cx="413" cy="795"/>
                  </a:xfrm>
                  <a:prstGeom prst="can">
                    <a:avLst>
                      <a:gd name="adj" fmla="val 48123"/>
                    </a:avLst>
                  </a:prstGeom>
                  <a:solidFill>
                    <a:srgbClr val="5B9BD5"/>
                  </a:solidFill>
                  <a:ln w="9525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12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263"/>
                    <a:ext cx="413" cy="199"/>
                  </a:xfrm>
                  <a:prstGeom prst="ellipse">
                    <a:avLst/>
                  </a:prstGeom>
                  <a:solidFill>
                    <a:srgbClr val="000099"/>
                  </a:solidFill>
                  <a:ln w="9525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2" y="2307"/>
                  <a:ext cx="85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400" b="1" i="1" dirty="0">
                      <a:latin typeface="Times New Roman" pitchFamily="18" charset="0"/>
                    </a:rPr>
                    <a:t>Function</a:t>
                  </a:r>
                </a:p>
                <a:p>
                  <a:pPr algn="ctr" eaLnBrk="0" hangingPunct="0"/>
                  <a:r>
                    <a:rPr lang="en-US" sz="2400" b="1" i="1" dirty="0">
                      <a:latin typeface="Times New Roman" pitchFamily="18" charset="0"/>
                    </a:rPr>
                    <a:t>Machine</a:t>
                  </a:r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2922588" y="4270375"/>
                <a:ext cx="1497012" cy="692150"/>
                <a:chOff x="1613" y="2338"/>
                <a:chExt cx="943" cy="436"/>
              </a:xfrm>
            </p:grpSpPr>
            <p:sp>
              <p:nvSpPr>
                <p:cNvPr id="4122" name="AutoShape 16"/>
                <p:cNvSpPr>
                  <a:spLocks noChangeArrowheads="1"/>
                </p:cNvSpPr>
                <p:nvPr/>
              </p:nvSpPr>
              <p:spPr bwMode="auto">
                <a:xfrm>
                  <a:off x="1613" y="2338"/>
                  <a:ext cx="943" cy="436"/>
                </a:xfrm>
                <a:prstGeom prst="flowChartMagneticDrum">
                  <a:avLst/>
                </a:prstGeom>
                <a:solidFill>
                  <a:srgbClr val="5B9BD5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Oval 17"/>
                <p:cNvSpPr>
                  <a:spLocks noChangeArrowheads="1"/>
                </p:cNvSpPr>
                <p:nvPr/>
              </p:nvSpPr>
              <p:spPr bwMode="auto">
                <a:xfrm>
                  <a:off x="2244" y="2338"/>
                  <a:ext cx="312" cy="436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09" name="Text Box 32"/>
            <p:cNvSpPr txBox="1">
              <a:spLocks noChangeArrowheads="1"/>
            </p:cNvSpPr>
            <p:nvPr/>
          </p:nvSpPr>
          <p:spPr bwMode="auto">
            <a:xfrm>
              <a:off x="1187624" y="4797152"/>
              <a:ext cx="79208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3200" b="1" i="1" dirty="0">
                  <a:solidFill>
                    <a:srgbClr val="0000CC"/>
                  </a:solidFill>
                  <a:latin typeface="Times New Roman" pitchFamily="18" charset="0"/>
                </a:rPr>
                <a:t>g</a:t>
              </a:r>
            </a:p>
          </p:txBody>
        </p:sp>
      </p:grpSp>
      <p:sp>
        <p:nvSpPr>
          <p:cNvPr id="4129" name="Line 4"/>
          <p:cNvSpPr>
            <a:spLocks noChangeShapeType="1"/>
          </p:cNvSpPr>
          <p:nvPr/>
        </p:nvSpPr>
        <p:spPr bwMode="auto">
          <a:xfrm flipH="1">
            <a:off x="4164062" y="3875922"/>
            <a:ext cx="879475" cy="0"/>
          </a:xfrm>
          <a:prstGeom prst="line">
            <a:avLst/>
          </a:prstGeom>
          <a:noFill/>
          <a:ln w="28575">
            <a:solidFill>
              <a:srgbClr val="FF010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altLang="en-US" sz="280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2800" dirty="0">
              <a:solidFill>
                <a:srgbClr val="7030A0"/>
              </a:solidFill>
              <a:latin typeface="+mn-lt"/>
            </a:endParaRPr>
          </a:p>
        </p:txBody>
      </p:sp>
      <p:sp useBgFill="1">
        <p:nvSpPr>
          <p:cNvPr id="4102" name="Rectangle 6"/>
          <p:cNvSpPr>
            <a:spLocks noChangeArrowheads="1"/>
          </p:cNvSpPr>
          <p:nvPr/>
        </p:nvSpPr>
        <p:spPr bwMode="auto">
          <a:xfrm>
            <a:off x="220712" y="2891671"/>
            <a:ext cx="323850" cy="1492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0712" y="3423484"/>
            <a:ext cx="665163" cy="181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3760565" y="1068148"/>
            <a:ext cx="389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latin typeface="Times New Roman" pitchFamily="18" charset="0"/>
              </a:rPr>
              <a:t>x</a:t>
            </a:r>
          </a:p>
        </p:txBody>
      </p:sp>
      <p:sp>
        <p:nvSpPr>
          <p:cNvPr id="4121" name="Arc 20"/>
          <p:cNvSpPr>
            <a:spLocks/>
          </p:cNvSpPr>
          <p:nvPr/>
        </p:nvSpPr>
        <p:spPr bwMode="auto">
          <a:xfrm flipH="1">
            <a:off x="2401937" y="1451809"/>
            <a:ext cx="1322388" cy="533400"/>
          </a:xfrm>
          <a:custGeom>
            <a:avLst/>
            <a:gdLst>
              <a:gd name="T0" fmla="*/ 0 w 21600"/>
              <a:gd name="T1" fmla="*/ 0 h 21600"/>
              <a:gd name="T2" fmla="*/ 833 w 21600"/>
              <a:gd name="T3" fmla="*/ 336 h 21600"/>
              <a:gd name="T4" fmla="*/ 0 w 21600"/>
              <a:gd name="T5" fmla="*/ 33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10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 flipV="1">
            <a:off x="8254678" y="1718509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7352829" y="1143000"/>
            <a:ext cx="18036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(2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+ 3)</a:t>
            </a:r>
            <a:r>
              <a:rPr lang="en-US" sz="3600" baseline="30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>
          <a:xfrm>
            <a:off x="600906" y="228288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defRPr/>
            </a:pP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i="1" dirty="0">
                <a:solidFill>
                  <a:srgbClr val="FF0000"/>
                </a:solidFill>
                <a:ea typeface="+mj-ea"/>
                <a:cs typeface="Times New Roman" pitchFamily="18" charset="0"/>
              </a:rPr>
              <a:t>f: x </a:t>
            </a:r>
            <a:r>
              <a:rPr lang="en-US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Symbol"/>
              </a:rPr>
              <a:t> </a:t>
            </a:r>
            <a:r>
              <a:rPr lang="en-US" i="1" dirty="0">
                <a:solidFill>
                  <a:srgbClr val="FF0000"/>
                </a:solidFill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baseline="30000" dirty="0">
                <a:solidFill>
                  <a:srgbClr val="FF0000"/>
                </a:solidFill>
                <a:ea typeface="+mj-ea"/>
                <a:cs typeface="Times New Roman" pitchFamily="18" charset="0"/>
                <a:sym typeface="Symbol"/>
              </a:rPr>
              <a:t>3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r>
              <a:rPr lang="en-US" i="1" dirty="0">
                <a:solidFill>
                  <a:srgbClr val="0000CC"/>
                </a:solidFill>
                <a:ea typeface="+mj-ea"/>
                <a:cs typeface="Times New Roman" pitchFamily="18" charset="0"/>
                <a:sym typeface="Symbol"/>
              </a:rPr>
              <a:t>g: x </a:t>
            </a:r>
            <a:r>
              <a:rPr lang="en-US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 2</a:t>
            </a:r>
            <a:r>
              <a:rPr lang="en-US" i="1" dirty="0">
                <a:solidFill>
                  <a:srgbClr val="0000CC"/>
                </a:solidFill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1264320" y="4632687"/>
            <a:ext cx="1213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32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32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>
          <a:xfrm>
            <a:off x="580740" y="786788"/>
            <a:ext cx="2833751" cy="44826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If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followed by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endParaRPr lang="en-US" sz="22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>
          <a:xfrm>
            <a:off x="615243" y="5091189"/>
            <a:ext cx="8005786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output function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is the composite function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544562" y="5640575"/>
            <a:ext cx="7039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 notation used for the composite function is</a:t>
            </a:r>
            <a:endParaRPr lang="en-GB" dirty="0"/>
          </a:p>
        </p:txBody>
      </p:sp>
      <p:sp>
        <p:nvSpPr>
          <p:cNvPr id="42" name="Rectangle 41">
            <a:hlinkClick r:id="rId2"/>
            <a:extLst>
              <a:ext uri="{FF2B5EF4-FFF2-40B4-BE49-F238E27FC236}">
                <a16:creationId xmlns:a16="http://schemas.microsoft.com/office/drawing/2014/main" id="{A15CBB5C-9E22-4088-9B86-49B8C4684F0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14BEA9AC-DA59-49ED-9418-E7EDC8476CC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3F62DE6-E6BE-CD0F-C53F-4D3093E14C7C}"/>
              </a:ext>
            </a:extLst>
          </p:cNvPr>
          <p:cNvSpPr txBox="1">
            <a:spLocks noChangeArrowheads="1"/>
          </p:cNvSpPr>
          <p:nvPr/>
        </p:nvSpPr>
        <p:spPr>
          <a:xfrm>
            <a:off x="3310318" y="812736"/>
            <a:ext cx="6007880" cy="44826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then, the output is </a:t>
            </a:r>
            <a:r>
              <a:rPr lang="en-US" altLang="en-US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composed with 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of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136528" y="1194634"/>
            <a:ext cx="5395912" cy="3748087"/>
            <a:chOff x="1613" y="867"/>
            <a:chExt cx="3399" cy="2361"/>
          </a:xfrm>
        </p:grpSpPr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 rot="5400000">
              <a:off x="2068" y="1883"/>
              <a:ext cx="436" cy="1345"/>
            </a:xfrm>
            <a:prstGeom prst="can">
              <a:avLst>
                <a:gd name="adj" fmla="val 69495"/>
              </a:avLst>
            </a:prstGeom>
            <a:solidFill>
              <a:srgbClr val="5B9BD5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28"/>
            <p:cNvSpPr>
              <a:spLocks noChangeArrowheads="1"/>
            </p:cNvSpPr>
            <p:nvPr/>
          </p:nvSpPr>
          <p:spPr bwMode="auto">
            <a:xfrm>
              <a:off x="2640" y="1462"/>
              <a:ext cx="1769" cy="1766"/>
            </a:xfrm>
            <a:prstGeom prst="cube">
              <a:avLst>
                <a:gd name="adj" fmla="val 25000"/>
              </a:avLst>
            </a:prstGeom>
            <a:solidFill>
              <a:srgbClr val="C8E3FB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2872" y="2080"/>
              <a:ext cx="8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Machine</a:t>
              </a:r>
            </a:p>
          </p:txBody>
        </p:sp>
        <p:sp>
          <p:nvSpPr>
            <p:cNvPr id="4114" name="AutoShape 30"/>
            <p:cNvSpPr>
              <a:spLocks noChangeArrowheads="1"/>
            </p:cNvSpPr>
            <p:nvPr/>
          </p:nvSpPr>
          <p:spPr bwMode="auto">
            <a:xfrm rot="18896009" flipV="1">
              <a:off x="3288" y="968"/>
              <a:ext cx="1784" cy="1582"/>
            </a:xfrm>
            <a:custGeom>
              <a:avLst/>
              <a:gdLst>
                <a:gd name="T0" fmla="*/ 892 w 21600"/>
                <a:gd name="T1" fmla="*/ 0 h 21600"/>
                <a:gd name="T2" fmla="*/ 467 w 21600"/>
                <a:gd name="T3" fmla="*/ 361 h 21600"/>
                <a:gd name="T4" fmla="*/ 892 w 21600"/>
                <a:gd name="T5" fmla="*/ 438 h 21600"/>
                <a:gd name="T6" fmla="*/ 1317 w 21600"/>
                <a:gd name="T7" fmla="*/ 36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31 w 21600"/>
                <a:gd name="T13" fmla="*/ 0 h 21600"/>
                <a:gd name="T14" fmla="*/ 19469 w 21600"/>
                <a:gd name="T15" fmla="*/ 791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622" y="7175"/>
                  </a:moveTo>
                  <a:cubicBezTo>
                    <a:pt x="8501" y="6404"/>
                    <a:pt x="9630" y="5979"/>
                    <a:pt x="10800" y="5980"/>
                  </a:cubicBezTo>
                  <a:cubicBezTo>
                    <a:pt x="11969" y="5980"/>
                    <a:pt x="13098" y="6404"/>
                    <a:pt x="13977" y="7175"/>
                  </a:cubicBezTo>
                  <a:lnTo>
                    <a:pt x="17919" y="2678"/>
                  </a:lnTo>
                  <a:cubicBezTo>
                    <a:pt x="15949" y="952"/>
                    <a:pt x="13419" y="-1"/>
                    <a:pt x="10799" y="0"/>
                  </a:cubicBezTo>
                  <a:cubicBezTo>
                    <a:pt x="8180" y="0"/>
                    <a:pt x="5650" y="952"/>
                    <a:pt x="3680" y="2678"/>
                  </a:cubicBezTo>
                  <a:close/>
                </a:path>
              </a:pathLst>
            </a:custGeom>
            <a:solidFill>
              <a:srgbClr val="5B9BD5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554" y="1658"/>
              <a:ext cx="458" cy="19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3336429" y="3562270"/>
            <a:ext cx="1393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x + 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110" name="Text Box 33"/>
          <p:cNvSpPr txBox="1">
            <a:spLocks noChangeArrowheads="1"/>
          </p:cNvSpPr>
          <p:nvPr/>
        </p:nvSpPr>
        <p:spPr bwMode="auto">
          <a:xfrm>
            <a:off x="5430402" y="3863886"/>
            <a:ext cx="43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5511941" y="4425241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3200" baseline="30000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3</a:t>
            </a:r>
            <a:endParaRPr lang="en-GB" sz="3200" baseline="30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CC4EF9-9C34-2248-84BF-CD1DAAE66322}"/>
              </a:ext>
            </a:extLst>
          </p:cNvPr>
          <p:cNvSpPr/>
          <p:nvPr/>
        </p:nvSpPr>
        <p:spPr>
          <a:xfrm>
            <a:off x="4535891" y="5973641"/>
            <a:ext cx="3108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solidFill>
                  <a:srgbClr val="FF0000"/>
                </a:solidFill>
              </a:rPr>
              <a:t>(2</a:t>
            </a:r>
            <a:r>
              <a:rPr lang="en-US" sz="2800" i="1" dirty="0">
                <a:solidFill>
                  <a:srgbClr val="FF0000"/>
                </a:solidFill>
              </a:rPr>
              <a:t>x </a:t>
            </a:r>
            <a:r>
              <a:rPr lang="en-US" sz="2800" dirty="0">
                <a:solidFill>
                  <a:srgbClr val="FF0000"/>
                </a:solidFill>
              </a:rPr>
              <a:t>+ 3)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B27FC-5AA3-0547-B06C-A0901F2435FD}"/>
              </a:ext>
            </a:extLst>
          </p:cNvPr>
          <p:cNvSpPr/>
          <p:nvPr/>
        </p:nvSpPr>
        <p:spPr>
          <a:xfrm>
            <a:off x="825299" y="5995337"/>
            <a:ext cx="3006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= </a:t>
            </a:r>
            <a:r>
              <a:rPr lang="en-US" sz="2800" dirty="0">
                <a:solidFill>
                  <a:srgbClr val="FF0000"/>
                </a:solidFill>
              </a:rPr>
              <a:t>(2</a:t>
            </a:r>
            <a:r>
              <a:rPr lang="en-US" sz="2800" i="1" dirty="0">
                <a:solidFill>
                  <a:srgbClr val="FF0000"/>
                </a:solidFill>
              </a:rPr>
              <a:t>x </a:t>
            </a:r>
            <a:r>
              <a:rPr lang="en-US" sz="2800" dirty="0">
                <a:solidFill>
                  <a:srgbClr val="FF0000"/>
                </a:solidFill>
              </a:rPr>
              <a:t>+ 3)</a:t>
            </a:r>
            <a:r>
              <a:rPr lang="en-US" sz="28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5BA5D0-2B6A-1838-AA5A-94F4ED031A02}"/>
              </a:ext>
            </a:extLst>
          </p:cNvPr>
          <p:cNvSpPr/>
          <p:nvPr/>
        </p:nvSpPr>
        <p:spPr>
          <a:xfrm>
            <a:off x="3831540" y="6065968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445 0.01065 L -8.33333E-7 -3.703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2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29" grpId="0" animBg="1"/>
      <p:bldP spid="4120" grpId="0"/>
      <p:bldP spid="4121" grpId="0" animBg="1"/>
      <p:bldP spid="4116" grpId="0" animBg="1"/>
      <p:bldP spid="38" grpId="0"/>
      <p:bldP spid="34" grpId="0"/>
      <p:bldP spid="39" grpId="0"/>
      <p:bldP spid="40" grpId="0"/>
      <p:bldP spid="41" grpId="0"/>
      <p:bldP spid="9" grpId="0"/>
      <p:bldP spid="37" grpId="0"/>
      <p:bldP spid="4110" grpId="0"/>
      <p:bldP spid="33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69436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0329" y="1906912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Given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85703" y="266325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841975" y="3848243"/>
            <a:ext cx="2730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Replace </a:t>
            </a:r>
            <a:r>
              <a:rPr lang="en-US" altLang="en-US" sz="1800" i="1" dirty="0">
                <a:latin typeface="Times New Roman" panose="02020603050405020304" pitchFamily="18" charset="0"/>
              </a:rPr>
              <a:t>g</a:t>
            </a: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latin typeface="Times New Roman" panose="02020603050405020304" pitchFamily="18" charset="0"/>
              </a:rPr>
              <a:t>) </a:t>
            </a:r>
            <a:r>
              <a:rPr lang="en-US" altLang="en-US" sz="1800" dirty="0"/>
              <a:t>with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i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+3</a:t>
            </a:r>
            <a:endParaRPr lang="en-US" altLang="en-US" sz="1800" dirty="0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838200" y="4326485"/>
            <a:ext cx="34083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Replace the variable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/>
              <a:t> in the function  </a:t>
            </a:r>
            <a:r>
              <a:rPr lang="en-US" altLang="en-US" sz="1800" i="1" dirty="0">
                <a:latin typeface="Times New Roman" panose="02020603050405020304" pitchFamily="18" charset="0"/>
              </a:rPr>
              <a:t>f</a:t>
            </a:r>
            <a:r>
              <a:rPr lang="en-US" altLang="en-US" sz="1800" dirty="0"/>
              <a:t> with 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i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1800" dirty="0">
                <a:latin typeface="Times New Roman" panose="02020603050405020304" pitchFamily="18" charset="0"/>
              </a:rPr>
              <a:t>+3</a:t>
            </a:r>
            <a:endParaRPr lang="en-US" altLang="en-US" sz="1800" dirty="0"/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3026858" y="5145897"/>
            <a:ext cx="1023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Expand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45924" y="1903213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47283" y="1894620"/>
            <a:ext cx="207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47283" y="255237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46554" y="310618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68592" y="3102462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31560" y="31018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42459" y="3716481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581163" y="372874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407649" y="5000108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992966" y="500530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959110" y="3374459"/>
            <a:ext cx="17299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i="1" dirty="0">
                <a:latin typeface="Times New Roman" panose="02020603050405020304" pitchFamily="18" charset="0"/>
              </a:rPr>
              <a:t>g</a:t>
            </a: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latin typeface="Times New Roman" panose="02020603050405020304" pitchFamily="18" charset="0"/>
              </a:rPr>
              <a:t>) goes in here</a:t>
            </a:r>
            <a:endParaRPr lang="en-US" altLang="en-US" sz="1800" dirty="0"/>
          </a:p>
        </p:txBody>
      </p:sp>
      <p:sp>
        <p:nvSpPr>
          <p:cNvPr id="57" name="Rectangle 56"/>
          <p:cNvSpPr/>
          <p:nvPr/>
        </p:nvSpPr>
        <p:spPr>
          <a:xfrm>
            <a:off x="6324676" y="5704126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2863001" y="5834517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Simplifying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10223" y="5725180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995229" y="57208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739287" y="3567287"/>
            <a:ext cx="3957638" cy="157737"/>
          </a:xfrm>
          <a:custGeom>
            <a:avLst/>
            <a:gdLst>
              <a:gd name="connsiteX0" fmla="*/ 0 w 3957638"/>
              <a:gd name="connsiteY0" fmla="*/ 0 h 157737"/>
              <a:gd name="connsiteX1" fmla="*/ 3086100 w 3957638"/>
              <a:gd name="connsiteY1" fmla="*/ 157163 h 157737"/>
              <a:gd name="connsiteX2" fmla="*/ 3957638 w 3957638"/>
              <a:gd name="connsiteY2" fmla="*/ 42863 h 15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7638" h="157737">
                <a:moveTo>
                  <a:pt x="0" y="0"/>
                </a:moveTo>
                <a:cubicBezTo>
                  <a:pt x="1213247" y="75009"/>
                  <a:pt x="2426494" y="150019"/>
                  <a:pt x="3086100" y="157163"/>
                </a:cubicBezTo>
                <a:cubicBezTo>
                  <a:pt x="3745706" y="164307"/>
                  <a:pt x="3851672" y="103585"/>
                  <a:pt x="3957638" y="42863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2889" y="1896164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/>
          </a:p>
        </p:txBody>
      </p:sp>
      <p:sp>
        <p:nvSpPr>
          <p:cNvPr id="34" name="Rectangle 33"/>
          <p:cNvSpPr/>
          <p:nvPr/>
        </p:nvSpPr>
        <p:spPr>
          <a:xfrm>
            <a:off x="5282454" y="4357986"/>
            <a:ext cx="494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83228" y="4349378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23314" y="4357986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36456" y="4357986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83400" y="4357986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28407" y="3707873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endParaRPr lang="en-GB" sz="2800" dirty="0"/>
          </a:p>
        </p:txBody>
      </p:sp>
      <p:sp>
        <p:nvSpPr>
          <p:cNvPr id="40" name="Rectangle 39"/>
          <p:cNvSpPr/>
          <p:nvPr/>
        </p:nvSpPr>
        <p:spPr>
          <a:xfrm>
            <a:off x="6263023" y="3705878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GB" sz="2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B1D405-5307-494C-87D8-44AEEE6DA413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5D8E617C-4648-406C-95B3-B46666AF37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3282567D-4EC5-4A2C-9263-CA892F8F88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8 -0.0037 L 0.10695 0.2671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7.40741E-7 L -0.05712 0.0006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8 -0.0037 L -0.13628 0.0951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85185E-6 L 0.09583 0.0011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77 -0.0037 L 0.03993 0.0935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6" grpId="0"/>
      <p:bldP spid="2058" grpId="0"/>
      <p:bldP spid="2060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4" grpId="0" animBg="1"/>
      <p:bldP spid="5" grpId="0"/>
      <p:bldP spid="5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17630" y="898589"/>
            <a:ext cx="8229600" cy="7414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2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17630" y="1528495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3566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4390836" y="4826000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358183" y="4625037"/>
            <a:ext cx="2530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– 3 for x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203200" progId="Equation.3">
                  <p:embed/>
                </p:oleObj>
              </mc:Choice>
              <mc:Fallback>
                <p:oleObj name="Equation" r:id="rId2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2866865" y="2020625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68224" y="2012032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24780"/>
            <a:ext cx="170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ᴑ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)(–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4576" y="3515380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99582" y="35110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14265" y="3511095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2(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36614" y="4005590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268224" y="3584777"/>
            <a:ext cx="31899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i="1" dirty="0">
                <a:latin typeface="Times New Roman" panose="02020603050405020304" pitchFamily="18" charset="0"/>
              </a:rPr>
              <a:t>Wok out the composite function</a:t>
            </a:r>
            <a:endParaRPr lang="en-US" altLang="en-US" sz="1800" dirty="0"/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256436" y="3804341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001569" y="40487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2862" y="4568138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23067" y="4548093"/>
            <a:ext cx="189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2(– 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88022" y="459128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23067" y="5114503"/>
            <a:ext cx="1502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2(9)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22231" y="5683585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– 18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40727" y="6252667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88022" y="519830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87152" y="5729447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82437" y="62585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072080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METHOD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C8E838-8862-4934-AB06-73D61B7C9E6B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0F6D97AD-5DAD-4018-8999-2D907A31CD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4"/>
            <a:extLst>
              <a:ext uri="{FF2B5EF4-FFF2-40B4-BE49-F238E27FC236}">
                <a16:creationId xmlns:a16="http://schemas.microsoft.com/office/drawing/2014/main" id="{3F0ED81C-CF73-4308-B75C-33C83A9EAA0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46" grpId="0"/>
      <p:bldP spid="48" grpId="0"/>
      <p:bldP spid="51" grpId="0"/>
      <p:bldP spid="53" grpId="0"/>
      <p:bldP spid="55" grpId="0"/>
      <p:bldP spid="56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42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2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1845" y="1421952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35668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4123530" y="5266236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5090877" y="5065273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the value into f(x)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203200" progId="Equation.3">
                  <p:embed/>
                </p:oleObj>
              </mc:Choice>
              <mc:Fallback>
                <p:oleObj name="Equation" r:id="rId2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346728" y="2067580"/>
            <a:ext cx="2031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 – 2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48087" y="2058987"/>
            <a:ext cx="2052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24780"/>
            <a:ext cx="170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)(–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4576" y="3515380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)(- 3)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99582" y="351109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14265" y="3511095"/>
            <a:ext cx="1444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36614" y="400559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4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268224" y="3584777"/>
            <a:ext cx="2614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– 3 into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256436" y="3804341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001569" y="40487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11339" y="5027962"/>
            <a:ext cx="1034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6226" y="5009361"/>
            <a:ext cx="132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2(5)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51181" y="5052551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86226" y="557577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10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55227" y="6226568"/>
            <a:ext cx="4427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methods give the same result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51181" y="565957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82437" y="62585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072080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METHOD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57872" y="4500067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99582" y="45059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3071" y="6258580"/>
            <a:ext cx="633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F49415-AAFF-42A9-A79C-860CD5504906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736C03F6-12A9-485B-8F9D-4472F674004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4"/>
            <a:extLst>
              <a:ext uri="{FF2B5EF4-FFF2-40B4-BE49-F238E27FC236}">
                <a16:creationId xmlns:a16="http://schemas.microsoft.com/office/drawing/2014/main" id="{FF2C53DA-DBF3-40DA-84CB-E2FF13BAA2E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6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46" grpId="0"/>
      <p:bldP spid="48" grpId="0"/>
      <p:bldP spid="51" grpId="0"/>
      <p:bldP spid="53" grpId="0"/>
      <p:bldP spid="55" grpId="0"/>
      <p:bldP spid="56" grpId="0" animBg="1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0" grpId="0"/>
      <p:bldP spid="28" grpId="0"/>
      <p:bldP spid="29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9796"/>
            <a:ext cx="8229600" cy="7280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Example 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1845" y="1350299"/>
            <a:ext cx="84115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You may need to evaluate a composite function for a particular value of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500050" y="2695449"/>
            <a:ext cx="36615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dirty="0"/>
              <a:t>Find the composite function</a:t>
            </a: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flipH="1" flipV="1">
            <a:off x="5044136" y="4506390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6011483" y="4305427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into f(x)</a:t>
            </a:r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386387" y="7284244"/>
          <a:ext cx="21209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500" imgH="203200" progId="Equation.3">
                  <p:embed/>
                </p:oleObj>
              </mc:Choice>
              <mc:Fallback>
                <p:oleObj name="Equation" r:id="rId2" imgW="825500" imgH="203200" progId="Equation.3">
                  <p:embed/>
                  <p:pic>
                    <p:nvPicPr>
                      <p:cNvPr id="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7" y="7284244"/>
                        <a:ext cx="21209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3749457" y="2041273"/>
            <a:ext cx="2121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61808" y="2041273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1630" y="2584561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5836176" y="3567939"/>
            <a:ext cx="33078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Composition of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 with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936598" y="3913913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140501" y="427167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71372" y="5953780"/>
            <a:ext cx="1784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6578" y="5920598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614576" y="3181514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000" b="1" dirty="0"/>
              <a:t>Solution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84344" y="3634302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54298" y="4231515"/>
            <a:ext cx="1334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0501" y="368361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72729" y="3636010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60390" y="4792968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+ 3)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41595" y="5388456"/>
            <a:ext cx="2855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9) – 2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77313" y="5953780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Line 15"/>
          <p:cNvSpPr>
            <a:spLocks noChangeShapeType="1"/>
          </p:cNvSpPr>
          <p:nvPr/>
        </p:nvSpPr>
        <p:spPr bwMode="auto">
          <a:xfrm flipH="1" flipV="1">
            <a:off x="5279647" y="5058232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6246994" y="4857269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x + 3  into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H="1" flipV="1">
            <a:off x="6073891" y="5658526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Text Box 16"/>
          <p:cNvSpPr txBox="1">
            <a:spLocks noChangeArrowheads="1"/>
          </p:cNvSpPr>
          <p:nvPr/>
        </p:nvSpPr>
        <p:spPr bwMode="auto">
          <a:xfrm>
            <a:off x="7041239" y="5457563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Expanding</a:t>
            </a: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 flipH="1" flipV="1">
            <a:off x="5555286" y="6210367"/>
            <a:ext cx="827746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6522634" y="6009404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Simplifying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DA11D1-C5C7-430C-BEEB-2C65785650EB}"/>
              </a:ext>
            </a:extLst>
          </p:cNvPr>
          <p:cNvSpPr/>
          <p:nvPr/>
        </p:nvSpPr>
        <p:spPr>
          <a:xfrm>
            <a:off x="304800" y="201910"/>
            <a:ext cx="5165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+mn-lt"/>
              </a:rPr>
              <a:t>Composite functions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5679E252-554C-4036-B543-4AA88A6E585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4"/>
            <a:extLst>
              <a:ext uri="{FF2B5EF4-FFF2-40B4-BE49-F238E27FC236}">
                <a16:creationId xmlns:a16="http://schemas.microsoft.com/office/drawing/2014/main" id="{0DDFB4F7-1129-447E-910C-2F3F5C8504C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17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7" grpId="0" animBg="1"/>
      <p:bldP spid="2058" grpId="0"/>
      <p:bldP spid="42" grpId="0"/>
      <p:bldP spid="43" grpId="0"/>
      <p:bldP spid="45" grpId="0"/>
      <p:bldP spid="55" grpId="0"/>
      <p:bldP spid="56" grpId="0" animBg="1"/>
      <p:bldP spid="30" grpId="0"/>
      <p:bldP spid="34" grpId="0"/>
      <p:bldP spid="37" grpId="0"/>
      <p:bldP spid="40" grpId="0"/>
      <p:bldP spid="35" grpId="0"/>
      <p:bldP spid="38" grpId="0"/>
      <p:bldP spid="41" grpId="0"/>
      <p:bldP spid="50" grpId="0"/>
      <p:bldP spid="52" grpId="0"/>
      <p:bldP spid="54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676</TotalTime>
  <Words>697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Bradley Hand ITC</vt:lpstr>
      <vt:lpstr>Calibri</vt:lpstr>
      <vt:lpstr>Century Gothic</vt:lpstr>
      <vt:lpstr>Comic Sans MS</vt:lpstr>
      <vt:lpstr>Times New Roman</vt:lpstr>
      <vt:lpstr>Wingdings 2</vt:lpstr>
      <vt:lpstr>Theme1</vt:lpstr>
      <vt:lpstr>Equation</vt:lpstr>
      <vt:lpstr>Composite Functions</vt:lpstr>
      <vt:lpstr>What Are They?</vt:lpstr>
      <vt:lpstr>Composite functions </vt:lpstr>
      <vt:lpstr>Example 1</vt:lpstr>
      <vt:lpstr>Example 2</vt:lpstr>
      <vt:lpstr>Example 2</vt:lpstr>
      <vt:lpstr>Example 3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Functions</dc:title>
  <dc:creator>Mathssupport</dc:creator>
  <cp:lastModifiedBy>Orlando Hurtado</cp:lastModifiedBy>
  <cp:revision>8</cp:revision>
  <dcterms:created xsi:type="dcterms:W3CDTF">2020-03-20T15:46:48Z</dcterms:created>
  <dcterms:modified xsi:type="dcterms:W3CDTF">2023-07-23T11:24:07Z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