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0" r:id="rId4"/>
    <p:sldId id="258" r:id="rId5"/>
    <p:sldId id="265" r:id="rId6"/>
    <p:sldId id="266" r:id="rId7"/>
    <p:sldId id="267" r:id="rId8"/>
    <p:sldId id="298" r:id="rId9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CC0099"/>
    <a:srgbClr val="99CCFF"/>
    <a:srgbClr val="FF7C80"/>
    <a:srgbClr val="3366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69" d="100"/>
          <a:sy n="69" d="100"/>
        </p:scale>
        <p:origin x="144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B19CAC-4ADF-40D9-80E2-CF329D1A44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51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0EA90-397B-41BE-BFFD-EAEE08333F1D}" type="datetimeFigureOut">
              <a:rPr lang="en-US" smtClean="0"/>
              <a:t>7/23/2023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23FFAF-1E6C-494C-BB6B-3F3017F4A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89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C5FDF6F-438B-4719-B23F-CF9DE862B1F0}" type="datetime3">
              <a:rPr lang="en-US" smtClean="0"/>
              <a:pPr/>
              <a:t>23 July 2023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A5C50361-6B22-432C-8D17-D6BFD3A8E351}"/>
              </a:ext>
            </a:extLst>
          </p:cNvPr>
          <p:cNvSpPr/>
          <p:nvPr userDrawn="1"/>
        </p:nvSpPr>
        <p:spPr>
          <a:xfrm>
            <a:off x="638140" y="6504801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96861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61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156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987064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C1603511-936F-4AEB-9D40-40B4E30FCB0E}"/>
              </a:ext>
            </a:extLst>
          </p:cNvPr>
          <p:cNvSpPr/>
          <p:nvPr userDrawn="1"/>
        </p:nvSpPr>
        <p:spPr>
          <a:xfrm>
            <a:off x="638140" y="6504801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0857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59772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01882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915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463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7C0A6D6-DF3A-433D-8483-2411BEC6B962}"/>
              </a:ext>
            </a:extLst>
          </p:cNvPr>
          <p:cNvSpPr/>
          <p:nvPr userDrawn="1"/>
        </p:nvSpPr>
        <p:spPr>
          <a:xfrm>
            <a:off x="638140" y="6504801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378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11877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www.mathssupport.org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7/23/2023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>
                <a:solidFill>
                  <a:schemeClr val="tx2">
                    <a:shade val="90000"/>
                  </a:schemeClr>
                </a:solidFill>
              </a:rPr>
              <a:t>www.mathssupport.org</a:t>
            </a: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37BDFDB0-8D90-46E4-99DE-37E7B970D526}"/>
              </a:ext>
            </a:extLst>
          </p:cNvPr>
          <p:cNvSpPr/>
          <p:nvPr userDrawn="1"/>
        </p:nvSpPr>
        <p:spPr>
          <a:xfrm>
            <a:off x="638140" y="6504801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7430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mathssupport.org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mathssupport.org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mathssupport.org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486400" y="457200"/>
            <a:ext cx="3200400" cy="457200"/>
          </a:xfrm>
        </p:spPr>
        <p:txBody>
          <a:bodyPr/>
          <a:lstStyle/>
          <a:p>
            <a:fld id="{418FB1FA-1B83-4CC8-939D-C627A9A0057A}" type="datetime3">
              <a:rPr lang="en-US" sz="2400" smtClean="0"/>
              <a:t>23 July 2023</a:t>
            </a:fld>
            <a:endParaRPr lang="en-US" sz="24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676400"/>
            <a:ext cx="7848600" cy="1295400"/>
          </a:xfrm>
        </p:spPr>
        <p:txBody>
          <a:bodyPr/>
          <a:lstStyle/>
          <a:p>
            <a:r>
              <a:rPr lang="en-US" altLang="en-US" dirty="0">
                <a:latin typeface="+mn-lt"/>
              </a:rPr>
              <a:t>Composite Functions</a:t>
            </a:r>
            <a:endParaRPr lang="en-US" dirty="0">
              <a:latin typeface="+mn-lt"/>
            </a:endParaRPr>
          </a:p>
        </p:txBody>
      </p:sp>
      <p:sp>
        <p:nvSpPr>
          <p:cNvPr id="4" name="Subtitle 4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/>
          <a:p>
            <a:pPr marL="633413" indent="-633413" algn="l"/>
            <a:r>
              <a:rPr lang="en-US" dirty="0"/>
              <a:t>LO: To find the algebraic expression for composite functions.</a:t>
            </a:r>
            <a:endParaRPr lang="en-GB" dirty="0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5510E4B0-4943-4A49-B1BD-8A82FACE6954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7ED7F10B-E169-4D72-9CE9-1F87F8A48DD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4"/>
          <p:cNvSpPr>
            <a:spLocks noGrp="1" noChangeArrowheads="1"/>
          </p:cNvSpPr>
          <p:nvPr>
            <p:ph type="title"/>
          </p:nvPr>
        </p:nvSpPr>
        <p:spPr>
          <a:xfrm>
            <a:off x="854612" y="942014"/>
            <a:ext cx="7772400" cy="64928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>
                <a:latin typeface="Century Gothic" panose="020B0502020202020204" pitchFamily="34" charset="0"/>
              </a:rPr>
              <a:t>What Are They?</a:t>
            </a:r>
          </a:p>
        </p:txBody>
      </p:sp>
      <p:sp>
        <p:nvSpPr>
          <p:cNvPr id="1028" name="Text Box 5"/>
          <p:cNvSpPr txBox="1">
            <a:spLocks noChangeArrowheads="1"/>
          </p:cNvSpPr>
          <p:nvPr/>
        </p:nvSpPr>
        <p:spPr bwMode="auto">
          <a:xfrm>
            <a:off x="593725" y="1558925"/>
            <a:ext cx="7712075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r>
              <a:rPr lang="en-US" altLang="en-US" sz="2400" dirty="0"/>
              <a:t>Composite functions are functions that are formed from two functions </a:t>
            </a:r>
            <a:r>
              <a:rPr lang="en-US" altLang="en-US" sz="2400" i="1" dirty="0">
                <a:latin typeface="Times New Roman" panose="02020603050405020304" pitchFamily="18" charset="0"/>
              </a:rPr>
              <a:t>f</a:t>
            </a:r>
            <a:r>
              <a:rPr lang="en-US" altLang="en-US" sz="2400" dirty="0">
                <a:latin typeface="Times New Roman" panose="02020603050405020304" pitchFamily="18" charset="0"/>
              </a:rPr>
              <a:t>(</a:t>
            </a:r>
            <a:r>
              <a:rPr lang="en-US" altLang="en-US" sz="2400" i="1" dirty="0">
                <a:latin typeface="Times New Roman" panose="02020603050405020304" pitchFamily="18" charset="0"/>
              </a:rPr>
              <a:t>x</a:t>
            </a:r>
            <a:r>
              <a:rPr lang="en-US" altLang="en-US" sz="2400" dirty="0">
                <a:latin typeface="Times New Roman" panose="02020603050405020304" pitchFamily="18" charset="0"/>
              </a:rPr>
              <a:t>) </a:t>
            </a:r>
            <a:r>
              <a:rPr lang="en-US" altLang="en-US" sz="2400" dirty="0"/>
              <a:t>and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i="1" dirty="0">
                <a:latin typeface="Times New Roman" panose="02020603050405020304" pitchFamily="18" charset="0"/>
              </a:rPr>
              <a:t>g</a:t>
            </a:r>
            <a:r>
              <a:rPr lang="en-US" altLang="en-US" sz="2400" dirty="0">
                <a:latin typeface="Times New Roman" panose="02020603050405020304" pitchFamily="18" charset="0"/>
              </a:rPr>
              <a:t>(</a:t>
            </a:r>
            <a:r>
              <a:rPr lang="en-US" altLang="en-US" sz="2400" i="1" dirty="0">
                <a:latin typeface="Times New Roman" panose="02020603050405020304" pitchFamily="18" charset="0"/>
              </a:rPr>
              <a:t>x</a:t>
            </a:r>
            <a:r>
              <a:rPr lang="en-US" altLang="en-US" sz="2400" dirty="0">
                <a:latin typeface="Times New Roman" panose="02020603050405020304" pitchFamily="18" charset="0"/>
              </a:rPr>
              <a:t>) </a:t>
            </a:r>
            <a:r>
              <a:rPr lang="en-US" altLang="en-US" sz="2400" dirty="0"/>
              <a:t>in which the output or result of one of the functions is used as the input to the other function.  </a:t>
            </a:r>
            <a:r>
              <a:rPr lang="en-US" altLang="en-US" sz="2400" dirty="0" err="1"/>
              <a:t>Notationally</a:t>
            </a:r>
            <a:r>
              <a:rPr lang="en-US" altLang="en-US" sz="2400" dirty="0"/>
              <a:t> we express composite functions as   </a:t>
            </a:r>
          </a:p>
        </p:txBody>
      </p:sp>
      <p:sp>
        <p:nvSpPr>
          <p:cNvPr id="1029" name="Text Box 8"/>
          <p:cNvSpPr txBox="1">
            <a:spLocks noChangeArrowheads="1"/>
          </p:cNvSpPr>
          <p:nvPr/>
        </p:nvSpPr>
        <p:spPr bwMode="auto">
          <a:xfrm>
            <a:off x="609600" y="5105400"/>
            <a:ext cx="77724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r>
              <a:rPr lang="en-US" altLang="en-US" sz="2400" dirty="0"/>
              <a:t>In</a:t>
            </a:r>
            <a:r>
              <a:rPr lang="en-US" altLang="en-US" sz="2400" dirty="0">
                <a:latin typeface="Bradley Hand ITC" panose="03070402050302030203" pitchFamily="66" charset="0"/>
              </a:rPr>
              <a:t> </a:t>
            </a:r>
            <a:r>
              <a:rPr lang="en-US" altLang="en-US" sz="2400" dirty="0"/>
              <a:t>this case the result or output from </a:t>
            </a:r>
            <a:r>
              <a:rPr lang="en-US" altLang="en-US" sz="2400" i="1" dirty="0">
                <a:latin typeface="Times New Roman" panose="02020603050405020304" pitchFamily="18" charset="0"/>
              </a:rPr>
              <a:t>g</a:t>
            </a:r>
            <a:r>
              <a:rPr lang="en-US" altLang="en-US" sz="2400" dirty="0"/>
              <a:t> becomes the input to </a:t>
            </a:r>
            <a:r>
              <a:rPr lang="en-US" altLang="en-US" sz="2400" i="1" dirty="0">
                <a:latin typeface="Times New Roman" panose="02020603050405020304" pitchFamily="18" charset="0"/>
              </a:rPr>
              <a:t>f.</a:t>
            </a:r>
            <a:r>
              <a:rPr lang="en-US" altLang="en-US" sz="2400" dirty="0"/>
              <a:t> </a:t>
            </a:r>
          </a:p>
        </p:txBody>
      </p:sp>
      <p:sp>
        <p:nvSpPr>
          <p:cNvPr id="6" name="Rectangle 5"/>
          <p:cNvSpPr/>
          <p:nvPr/>
        </p:nvSpPr>
        <p:spPr>
          <a:xfrm>
            <a:off x="533400" y="4267200"/>
            <a:ext cx="3352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dirty="0">
                <a:solidFill>
                  <a:srgbClr val="FF0000"/>
                </a:solidFill>
              </a:rPr>
              <a:t>Which is read as ‘</a:t>
            </a:r>
            <a:r>
              <a:rPr lang="en-US" altLang="en-US" sz="24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f</a:t>
            </a:r>
            <a:r>
              <a:rPr lang="en-US" altLang="en-US" dirty="0">
                <a:solidFill>
                  <a:srgbClr val="FF0000"/>
                </a:solidFill>
              </a:rPr>
              <a:t> of </a:t>
            </a:r>
            <a:r>
              <a:rPr lang="en-US" altLang="en-US" sz="24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g</a:t>
            </a:r>
            <a:r>
              <a:rPr lang="en-US" altLang="en-US" dirty="0">
                <a:solidFill>
                  <a:srgbClr val="FF0000"/>
                </a:solidFill>
              </a:rPr>
              <a:t> of </a:t>
            </a:r>
            <a:r>
              <a:rPr lang="en-US" altLang="en-US" sz="24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x</a:t>
            </a:r>
            <a:r>
              <a:rPr lang="en-US" altLang="en-US" dirty="0">
                <a:solidFill>
                  <a:srgbClr val="FF0000"/>
                </a:solidFill>
              </a:rPr>
              <a:t>’</a:t>
            </a:r>
            <a:r>
              <a:rPr lang="en-US" altLang="en-US" i="1" dirty="0">
                <a:solidFill>
                  <a:srgbClr val="FF0000"/>
                </a:solidFill>
                <a:latin typeface="Times New Roman" panose="02020603050405020304" pitchFamily="18" charset="0"/>
              </a:rPr>
              <a:t>.</a:t>
            </a:r>
            <a:r>
              <a:rPr lang="en-US" altLang="en-US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7" name="Rectangle 6"/>
          <p:cNvSpPr/>
          <p:nvPr/>
        </p:nvSpPr>
        <p:spPr>
          <a:xfrm>
            <a:off x="5029200" y="4114800"/>
            <a:ext cx="3352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dirty="0">
                <a:solidFill>
                  <a:srgbClr val="FF0000"/>
                </a:solidFill>
              </a:rPr>
              <a:t>Which is read as ‘</a:t>
            </a:r>
            <a:r>
              <a:rPr lang="en-US" altLang="en-US" sz="24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f</a:t>
            </a:r>
            <a:r>
              <a:rPr lang="en-US" altLang="en-US" dirty="0">
                <a:solidFill>
                  <a:srgbClr val="FF0000"/>
                </a:solidFill>
              </a:rPr>
              <a:t> composed with  </a:t>
            </a:r>
            <a:r>
              <a:rPr lang="en-US" altLang="en-US" sz="24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g</a:t>
            </a:r>
            <a:r>
              <a:rPr lang="en-US" altLang="en-US" dirty="0">
                <a:solidFill>
                  <a:srgbClr val="FF0000"/>
                </a:solidFill>
              </a:rPr>
              <a:t> of </a:t>
            </a:r>
            <a:r>
              <a:rPr lang="en-US" altLang="en-US" sz="24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x</a:t>
            </a:r>
            <a:r>
              <a:rPr lang="en-US" altLang="en-US" dirty="0">
                <a:solidFill>
                  <a:srgbClr val="FF0000"/>
                </a:solidFill>
              </a:rPr>
              <a:t>’</a:t>
            </a:r>
            <a:r>
              <a:rPr lang="en-US" altLang="en-US" i="1" dirty="0">
                <a:solidFill>
                  <a:srgbClr val="FF0000"/>
                </a:solidFill>
                <a:latin typeface="Times New Roman" panose="02020603050405020304" pitchFamily="18" charset="0"/>
              </a:rPr>
              <a:t>.</a:t>
            </a:r>
            <a:r>
              <a:rPr lang="en-US" altLang="en-US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8" name="Rectangle 7"/>
          <p:cNvSpPr/>
          <p:nvPr/>
        </p:nvSpPr>
        <p:spPr>
          <a:xfrm>
            <a:off x="5029200" y="3505200"/>
            <a:ext cx="14622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en-US" alt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)(</a:t>
            </a:r>
            <a:r>
              <a:rPr lang="en-US" alt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286000" y="3581400"/>
            <a:ext cx="130516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))</a:t>
            </a:r>
            <a:endParaRPr lang="en-GB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962400" y="3581400"/>
            <a:ext cx="4796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dirty="0"/>
              <a:t>or</a:t>
            </a:r>
            <a:endParaRPr lang="en-US" sz="24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F56B0C6-51B0-4CE3-AFD8-43DF547196BF}"/>
              </a:ext>
            </a:extLst>
          </p:cNvPr>
          <p:cNvSpPr/>
          <p:nvPr/>
        </p:nvSpPr>
        <p:spPr>
          <a:xfrm>
            <a:off x="304800" y="201910"/>
            <a:ext cx="516519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4000" dirty="0">
                <a:solidFill>
                  <a:srgbClr val="7030A0"/>
                </a:solidFill>
                <a:latin typeface="+mn-lt"/>
              </a:rPr>
              <a:t>Composite functions </a:t>
            </a:r>
            <a:endParaRPr lang="en-GB" sz="4000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78F7F4ED-FA81-42EF-9A3E-965A810D42BF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2"/>
            <a:extLst>
              <a:ext uri="{FF2B5EF4-FFF2-40B4-BE49-F238E27FC236}">
                <a16:creationId xmlns:a16="http://schemas.microsoft.com/office/drawing/2014/main" id="{E3B8ED6E-0726-4A8A-AFAA-54990A8AA065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9" grpId="0"/>
      <p:bldP spid="6" grpId="0"/>
      <p:bldP spid="7" grpId="0"/>
      <p:bldP spid="8" grpId="0"/>
      <p:bldP spid="9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ext Box 19"/>
          <p:cNvSpPr txBox="1">
            <a:spLocks noChangeArrowheads="1"/>
          </p:cNvSpPr>
          <p:nvPr/>
        </p:nvSpPr>
        <p:spPr bwMode="auto">
          <a:xfrm>
            <a:off x="4856843" y="3528259"/>
            <a:ext cx="149587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eaLnBrk="0" hangingPunct="0"/>
            <a:r>
              <a:rPr lang="en-US" sz="3600" dirty="0">
                <a:solidFill>
                  <a:srgbClr val="0000CC"/>
                </a:solidFill>
                <a:latin typeface="Times New Roman" pitchFamily="18" charset="0"/>
              </a:rPr>
              <a:t>2</a:t>
            </a:r>
            <a:r>
              <a:rPr lang="en-US" sz="3600" i="1" dirty="0">
                <a:solidFill>
                  <a:srgbClr val="0000CC"/>
                </a:solidFill>
                <a:latin typeface="Times New Roman" pitchFamily="18" charset="0"/>
              </a:rPr>
              <a:t>x + </a:t>
            </a:r>
            <a:r>
              <a:rPr lang="en-US" sz="3600" dirty="0">
                <a:solidFill>
                  <a:srgbClr val="0000CC"/>
                </a:solidFill>
                <a:latin typeface="Times New Roman" pitchFamily="18" charset="0"/>
              </a:rPr>
              <a:t>3</a:t>
            </a:r>
          </a:p>
        </p:txBody>
      </p:sp>
      <p:grpSp>
        <p:nvGrpSpPr>
          <p:cNvPr id="2" name="34 Grupo"/>
          <p:cNvGrpSpPr/>
          <p:nvPr/>
        </p:nvGrpSpPr>
        <p:grpSpPr>
          <a:xfrm>
            <a:off x="892225" y="1823284"/>
            <a:ext cx="3748087" cy="3413125"/>
            <a:chOff x="671513" y="2563813"/>
            <a:chExt cx="3748087" cy="3413125"/>
          </a:xfrm>
        </p:grpSpPr>
        <p:grpSp>
          <p:nvGrpSpPr>
            <p:cNvPr id="3" name="33 Grupo"/>
            <p:cNvGrpSpPr/>
            <p:nvPr/>
          </p:nvGrpSpPr>
          <p:grpSpPr>
            <a:xfrm>
              <a:off x="671513" y="2563813"/>
              <a:ext cx="3748087" cy="3413125"/>
              <a:chOff x="671513" y="2563813"/>
              <a:chExt cx="3748087" cy="3413125"/>
            </a:xfrm>
          </p:grpSpPr>
          <p:grpSp>
            <p:nvGrpSpPr>
              <p:cNvPr id="4" name="Group 9"/>
              <p:cNvGrpSpPr>
                <a:grpSpLocks/>
              </p:cNvGrpSpPr>
              <p:nvPr/>
            </p:nvGrpSpPr>
            <p:grpSpPr bwMode="auto">
              <a:xfrm>
                <a:off x="671513" y="2563813"/>
                <a:ext cx="2832100" cy="3413125"/>
                <a:chOff x="195" y="1263"/>
                <a:chExt cx="1784" cy="2150"/>
              </a:xfrm>
            </p:grpSpPr>
            <p:grpSp>
              <p:nvGrpSpPr>
                <p:cNvPr id="5" name="Group 10"/>
                <p:cNvGrpSpPr>
                  <a:grpSpLocks/>
                </p:cNvGrpSpPr>
                <p:nvPr/>
              </p:nvGrpSpPr>
              <p:grpSpPr bwMode="auto">
                <a:xfrm>
                  <a:off x="195" y="1263"/>
                  <a:ext cx="1784" cy="2150"/>
                  <a:chOff x="195" y="1263"/>
                  <a:chExt cx="1784" cy="2150"/>
                </a:xfrm>
              </p:grpSpPr>
              <p:sp>
                <p:nvSpPr>
                  <p:cNvPr id="4126" name="AutoShape 11"/>
                  <p:cNvSpPr>
                    <a:spLocks noChangeArrowheads="1"/>
                  </p:cNvSpPr>
                  <p:nvPr/>
                </p:nvSpPr>
                <p:spPr bwMode="auto">
                  <a:xfrm>
                    <a:off x="195" y="1722"/>
                    <a:ext cx="1784" cy="1691"/>
                  </a:xfrm>
                  <a:prstGeom prst="cube">
                    <a:avLst>
                      <a:gd name="adj" fmla="val 32819"/>
                    </a:avLst>
                  </a:prstGeom>
                  <a:solidFill>
                    <a:schemeClr val="bg1"/>
                  </a:solidFill>
                  <a:ln w="9525">
                    <a:solidFill>
                      <a:srgbClr val="333399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127" name="AutoShape 12"/>
                  <p:cNvSpPr>
                    <a:spLocks noChangeArrowheads="1"/>
                  </p:cNvSpPr>
                  <p:nvPr/>
                </p:nvSpPr>
                <p:spPr bwMode="auto">
                  <a:xfrm>
                    <a:off x="928" y="1263"/>
                    <a:ext cx="413" cy="795"/>
                  </a:xfrm>
                  <a:prstGeom prst="can">
                    <a:avLst>
                      <a:gd name="adj" fmla="val 48123"/>
                    </a:avLst>
                  </a:prstGeom>
                  <a:solidFill>
                    <a:srgbClr val="5B9BD5"/>
                  </a:solidFill>
                  <a:ln w="9525">
                    <a:solidFill>
                      <a:srgbClr val="333399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4128" name="Oval 13"/>
                  <p:cNvSpPr>
                    <a:spLocks noChangeArrowheads="1"/>
                  </p:cNvSpPr>
                  <p:nvPr/>
                </p:nvSpPr>
                <p:spPr bwMode="auto">
                  <a:xfrm>
                    <a:off x="928" y="1263"/>
                    <a:ext cx="413" cy="199"/>
                  </a:xfrm>
                  <a:prstGeom prst="ellipse">
                    <a:avLst/>
                  </a:prstGeom>
                  <a:solidFill>
                    <a:srgbClr val="000099"/>
                  </a:solidFill>
                  <a:ln w="9525">
                    <a:solidFill>
                      <a:srgbClr val="333399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4125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372" y="2307"/>
                  <a:ext cx="852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/>
                  <a:r>
                    <a:rPr lang="en-US" sz="2400" b="1" i="1" dirty="0">
                      <a:latin typeface="Times New Roman" pitchFamily="18" charset="0"/>
                    </a:rPr>
                    <a:t>Function</a:t>
                  </a:r>
                </a:p>
                <a:p>
                  <a:pPr algn="ctr" eaLnBrk="0" hangingPunct="0"/>
                  <a:r>
                    <a:rPr lang="en-US" sz="2400" b="1" i="1" dirty="0">
                      <a:latin typeface="Times New Roman" pitchFamily="18" charset="0"/>
                    </a:rPr>
                    <a:t>Machine</a:t>
                  </a:r>
                </a:p>
              </p:txBody>
            </p:sp>
          </p:grpSp>
          <p:grpSp>
            <p:nvGrpSpPr>
              <p:cNvPr id="6" name="Group 15"/>
              <p:cNvGrpSpPr>
                <a:grpSpLocks/>
              </p:cNvGrpSpPr>
              <p:nvPr/>
            </p:nvGrpSpPr>
            <p:grpSpPr bwMode="auto">
              <a:xfrm>
                <a:off x="2922588" y="4270375"/>
                <a:ext cx="1497012" cy="692150"/>
                <a:chOff x="1613" y="2338"/>
                <a:chExt cx="943" cy="436"/>
              </a:xfrm>
            </p:grpSpPr>
            <p:sp>
              <p:nvSpPr>
                <p:cNvPr id="4122" name="AutoShape 16"/>
                <p:cNvSpPr>
                  <a:spLocks noChangeArrowheads="1"/>
                </p:cNvSpPr>
                <p:nvPr/>
              </p:nvSpPr>
              <p:spPr bwMode="auto">
                <a:xfrm>
                  <a:off x="1613" y="2338"/>
                  <a:ext cx="943" cy="436"/>
                </a:xfrm>
                <a:prstGeom prst="flowChartMagneticDrum">
                  <a:avLst/>
                </a:prstGeom>
                <a:solidFill>
                  <a:srgbClr val="5B9BD5"/>
                </a:solidFill>
                <a:ln w="9525">
                  <a:solidFill>
                    <a:srgbClr val="333399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23" name="Oval 17"/>
                <p:cNvSpPr>
                  <a:spLocks noChangeArrowheads="1"/>
                </p:cNvSpPr>
                <p:nvPr/>
              </p:nvSpPr>
              <p:spPr bwMode="auto">
                <a:xfrm>
                  <a:off x="2244" y="2338"/>
                  <a:ext cx="312" cy="436"/>
                </a:xfrm>
                <a:prstGeom prst="ellipse">
                  <a:avLst/>
                </a:prstGeom>
                <a:solidFill>
                  <a:srgbClr val="000099"/>
                </a:solidFill>
                <a:ln w="9525">
                  <a:solidFill>
                    <a:srgbClr val="333399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4109" name="Text Box 32"/>
            <p:cNvSpPr txBox="1">
              <a:spLocks noChangeArrowheads="1"/>
            </p:cNvSpPr>
            <p:nvPr/>
          </p:nvSpPr>
          <p:spPr bwMode="auto">
            <a:xfrm>
              <a:off x="1187624" y="4797152"/>
              <a:ext cx="792088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pPr algn="ctr" eaLnBrk="0" hangingPunct="0"/>
              <a:r>
                <a:rPr lang="en-US" sz="3200" b="1" i="1" dirty="0">
                  <a:solidFill>
                    <a:srgbClr val="0000CC"/>
                  </a:solidFill>
                  <a:latin typeface="Times New Roman" pitchFamily="18" charset="0"/>
                </a:rPr>
                <a:t>g</a:t>
              </a:r>
            </a:p>
          </p:txBody>
        </p:sp>
      </p:grpSp>
      <p:sp>
        <p:nvSpPr>
          <p:cNvPr id="4129" name="Line 4"/>
          <p:cNvSpPr>
            <a:spLocks noChangeShapeType="1"/>
          </p:cNvSpPr>
          <p:nvPr/>
        </p:nvSpPr>
        <p:spPr bwMode="auto">
          <a:xfrm flipH="1">
            <a:off x="4164062" y="3875922"/>
            <a:ext cx="879475" cy="0"/>
          </a:xfrm>
          <a:prstGeom prst="line">
            <a:avLst/>
          </a:prstGeom>
          <a:noFill/>
          <a:ln w="28575">
            <a:solidFill>
              <a:srgbClr val="FF0101"/>
            </a:solidFill>
            <a:round/>
            <a:headEnd type="stealth" w="med" len="med"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title"/>
          </p:nvPr>
        </p:nvSpPr>
        <p:spPr>
          <a:xfrm>
            <a:off x="467544" y="44624"/>
            <a:ext cx="8229600" cy="492664"/>
          </a:xfrm>
        </p:spPr>
        <p:txBody>
          <a:bodyPr>
            <a:normAutofit fontScale="90000"/>
          </a:bodyPr>
          <a:lstStyle/>
          <a:p>
            <a:r>
              <a:rPr lang="en-US" altLang="en-US" sz="2800">
                <a:solidFill>
                  <a:srgbClr val="7030A0"/>
                </a:solidFill>
                <a:latin typeface="+mn-lt"/>
              </a:rPr>
              <a:t>Composite functions </a:t>
            </a:r>
            <a:endParaRPr lang="en-GB" sz="2800" dirty="0">
              <a:solidFill>
                <a:srgbClr val="7030A0"/>
              </a:solidFill>
              <a:latin typeface="+mn-lt"/>
            </a:endParaRPr>
          </a:p>
        </p:txBody>
      </p:sp>
      <p:sp useBgFill="1">
        <p:nvSpPr>
          <p:cNvPr id="4102" name="Rectangle 6"/>
          <p:cNvSpPr>
            <a:spLocks noChangeArrowheads="1"/>
          </p:cNvSpPr>
          <p:nvPr/>
        </p:nvSpPr>
        <p:spPr bwMode="auto">
          <a:xfrm>
            <a:off x="220712" y="2891671"/>
            <a:ext cx="323850" cy="1492250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220712" y="3423484"/>
            <a:ext cx="665163" cy="18129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20" name="Text Box 19"/>
          <p:cNvSpPr txBox="1">
            <a:spLocks noChangeArrowheads="1"/>
          </p:cNvSpPr>
          <p:nvPr/>
        </p:nvSpPr>
        <p:spPr bwMode="auto">
          <a:xfrm>
            <a:off x="3760565" y="1068148"/>
            <a:ext cx="38985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3600" i="1" dirty="0">
                <a:latin typeface="Times New Roman" pitchFamily="18" charset="0"/>
              </a:rPr>
              <a:t>x</a:t>
            </a:r>
          </a:p>
        </p:txBody>
      </p:sp>
      <p:sp>
        <p:nvSpPr>
          <p:cNvPr id="4121" name="Arc 20"/>
          <p:cNvSpPr>
            <a:spLocks/>
          </p:cNvSpPr>
          <p:nvPr/>
        </p:nvSpPr>
        <p:spPr bwMode="auto">
          <a:xfrm flipH="1">
            <a:off x="2401937" y="1451809"/>
            <a:ext cx="1322388" cy="533400"/>
          </a:xfrm>
          <a:custGeom>
            <a:avLst/>
            <a:gdLst>
              <a:gd name="T0" fmla="*/ 0 w 21600"/>
              <a:gd name="T1" fmla="*/ 0 h 21600"/>
              <a:gd name="T2" fmla="*/ 833 w 21600"/>
              <a:gd name="T3" fmla="*/ 336 h 21600"/>
              <a:gd name="T4" fmla="*/ 0 w 21600"/>
              <a:gd name="T5" fmla="*/ 336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rgbClr val="FF0101"/>
            </a:solidFill>
            <a:round/>
            <a:headEnd/>
            <a:tailEnd type="stealth" w="med" len="med"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4116" name="Line 24"/>
          <p:cNvSpPr>
            <a:spLocks noChangeShapeType="1"/>
          </p:cNvSpPr>
          <p:nvPr/>
        </p:nvSpPr>
        <p:spPr bwMode="auto">
          <a:xfrm flipV="1">
            <a:off x="8254678" y="1718509"/>
            <a:ext cx="0" cy="9144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stealth" w="med" len="med"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38" name="Text Box 19"/>
          <p:cNvSpPr txBox="1">
            <a:spLocks noChangeArrowheads="1"/>
          </p:cNvSpPr>
          <p:nvPr/>
        </p:nvSpPr>
        <p:spPr bwMode="auto">
          <a:xfrm>
            <a:off x="7352829" y="1143000"/>
            <a:ext cx="180369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3600" dirty="0">
                <a:solidFill>
                  <a:srgbClr val="FF0000"/>
                </a:solidFill>
                <a:latin typeface="Times New Roman" pitchFamily="18" charset="0"/>
              </a:rPr>
              <a:t>(2</a:t>
            </a:r>
            <a:r>
              <a:rPr lang="en-US" sz="3600" i="1" dirty="0">
                <a:solidFill>
                  <a:srgbClr val="FF0000"/>
                </a:solidFill>
                <a:latin typeface="Times New Roman" pitchFamily="18" charset="0"/>
              </a:rPr>
              <a:t>x 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</a:rPr>
              <a:t>+ 3)</a:t>
            </a:r>
            <a:r>
              <a:rPr lang="en-US" sz="3600" baseline="30000" dirty="0">
                <a:solidFill>
                  <a:srgbClr val="FF0000"/>
                </a:solidFill>
                <a:latin typeface="Times New Roman" pitchFamily="18" charset="0"/>
              </a:rPr>
              <a:t>3</a:t>
            </a:r>
          </a:p>
        </p:txBody>
      </p:sp>
      <p:sp>
        <p:nvSpPr>
          <p:cNvPr id="32" name="Rectangle 5"/>
          <p:cNvSpPr txBox="1">
            <a:spLocks noChangeArrowheads="1"/>
          </p:cNvSpPr>
          <p:nvPr/>
        </p:nvSpPr>
        <p:spPr>
          <a:xfrm>
            <a:off x="600906" y="228288"/>
            <a:ext cx="8229600" cy="584448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lvl="0">
              <a:defRPr/>
            </a:pPr>
            <a:r>
              <a:rPr lang="en-US" sz="20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Consider the functions </a:t>
            </a:r>
            <a:r>
              <a:rPr lang="en-US" i="1" dirty="0">
                <a:solidFill>
                  <a:srgbClr val="FF0000"/>
                </a:solidFill>
                <a:ea typeface="+mj-ea"/>
                <a:cs typeface="Times New Roman" pitchFamily="18" charset="0"/>
              </a:rPr>
              <a:t>f: x </a:t>
            </a:r>
            <a:r>
              <a:rPr lang="en-US" dirty="0">
                <a:solidFill>
                  <a:srgbClr val="FF0000"/>
                </a:solidFill>
                <a:latin typeface="+mj-lt"/>
                <a:ea typeface="+mj-ea"/>
                <a:cs typeface="+mj-cs"/>
                <a:sym typeface="Symbol"/>
              </a:rPr>
              <a:t> </a:t>
            </a:r>
            <a:r>
              <a:rPr lang="en-US" i="1" dirty="0">
                <a:solidFill>
                  <a:srgbClr val="FF0000"/>
                </a:solidFill>
                <a:ea typeface="+mj-ea"/>
                <a:cs typeface="Times New Roman" pitchFamily="18" charset="0"/>
                <a:sym typeface="Symbol"/>
              </a:rPr>
              <a:t>x</a:t>
            </a:r>
            <a:r>
              <a:rPr lang="en-US" baseline="30000" dirty="0">
                <a:solidFill>
                  <a:srgbClr val="FF0000"/>
                </a:solidFill>
                <a:ea typeface="+mj-ea"/>
                <a:cs typeface="Times New Roman" pitchFamily="18" charset="0"/>
                <a:sym typeface="Symbol"/>
              </a:rPr>
              <a:t>3 </a:t>
            </a:r>
            <a:r>
              <a:rPr lang="en-US" sz="20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  <a:sym typeface="Symbol"/>
              </a:rPr>
              <a:t>and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Symbol"/>
              </a:rPr>
              <a:t>, </a:t>
            </a:r>
            <a:r>
              <a:rPr lang="en-US" i="1" dirty="0">
                <a:solidFill>
                  <a:srgbClr val="0000CC"/>
                </a:solidFill>
                <a:ea typeface="+mj-ea"/>
                <a:cs typeface="Times New Roman" pitchFamily="18" charset="0"/>
                <a:sym typeface="Symbol"/>
              </a:rPr>
              <a:t>g: x </a:t>
            </a:r>
            <a:r>
              <a:rPr lang="en-US" dirty="0">
                <a:solidFill>
                  <a:srgbClr val="0000CC"/>
                </a:solidFill>
                <a:latin typeface="+mj-lt"/>
                <a:ea typeface="+mj-ea"/>
                <a:cs typeface="+mj-cs"/>
                <a:sym typeface="Symbol"/>
              </a:rPr>
              <a:t> 2</a:t>
            </a:r>
            <a:r>
              <a:rPr lang="en-US" i="1" dirty="0">
                <a:solidFill>
                  <a:srgbClr val="0000CC"/>
                </a:solidFill>
                <a:ea typeface="+mj-ea"/>
                <a:cs typeface="Times New Roman" pitchFamily="18" charset="0"/>
                <a:sym typeface="Symbol"/>
              </a:rPr>
              <a:t>x</a:t>
            </a:r>
            <a:r>
              <a:rPr lang="en-US" dirty="0">
                <a:solidFill>
                  <a:srgbClr val="0000CC"/>
                </a:solidFill>
                <a:latin typeface="+mj-lt"/>
                <a:ea typeface="+mj-ea"/>
                <a:cs typeface="+mj-cs"/>
                <a:sym typeface="Symbol"/>
              </a:rPr>
              <a:t> + 3 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4" name="33 Rectángulo"/>
          <p:cNvSpPr/>
          <p:nvPr/>
        </p:nvSpPr>
        <p:spPr>
          <a:xfrm>
            <a:off x="1264320" y="4632687"/>
            <a:ext cx="121379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2</a:t>
            </a:r>
            <a:r>
              <a:rPr lang="en-US" sz="32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r>
              <a:rPr lang="en-US" sz="3200" dirty="0">
                <a:solidFill>
                  <a:srgbClr val="0000CC"/>
                </a:solidFill>
                <a:sym typeface="Symbol"/>
              </a:rPr>
              <a:t> + 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3</a:t>
            </a:r>
            <a:endParaRPr lang="en-GB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Rectangle 5"/>
          <p:cNvSpPr txBox="1">
            <a:spLocks noChangeArrowheads="1"/>
          </p:cNvSpPr>
          <p:nvPr/>
        </p:nvSpPr>
        <p:spPr>
          <a:xfrm>
            <a:off x="580740" y="786788"/>
            <a:ext cx="2833751" cy="448261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2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  <a:sym typeface="Symbol"/>
              </a:rPr>
              <a:t>If</a:t>
            </a:r>
            <a:r>
              <a:rPr lang="en-US" sz="24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  <a:sym typeface="Symbol"/>
              </a:rPr>
              <a:t>g</a:t>
            </a:r>
            <a:r>
              <a:rPr lang="en-US" sz="2400" dirty="0">
                <a:solidFill>
                  <a:srgbClr val="0000CC"/>
                </a:solidFill>
                <a:latin typeface="+mj-lt"/>
                <a:ea typeface="+mj-ea"/>
                <a:cs typeface="+mj-cs"/>
                <a:sym typeface="Symbol"/>
              </a:rPr>
              <a:t> </a:t>
            </a:r>
            <a:r>
              <a:rPr lang="en-US" sz="22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  <a:sym typeface="Symbol"/>
              </a:rPr>
              <a:t>is followed by 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f</a:t>
            </a:r>
            <a:endParaRPr lang="en-US" sz="2200" dirty="0">
              <a:solidFill>
                <a:schemeClr val="tx2"/>
              </a:solidFill>
              <a:latin typeface="Comic Sans MS" pitchFamily="66" charset="0"/>
              <a:ea typeface="+mj-ea"/>
              <a:cs typeface="+mj-cs"/>
              <a:sym typeface="Symbol"/>
            </a:endParaRPr>
          </a:p>
        </p:txBody>
      </p:sp>
      <p:sp>
        <p:nvSpPr>
          <p:cNvPr id="40" name="Rectangle 5"/>
          <p:cNvSpPr txBox="1">
            <a:spLocks noChangeArrowheads="1"/>
          </p:cNvSpPr>
          <p:nvPr/>
        </p:nvSpPr>
        <p:spPr>
          <a:xfrm>
            <a:off x="615243" y="5091189"/>
            <a:ext cx="8005786" cy="584448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The output function 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sym typeface="Symbol"/>
              </a:rPr>
              <a:t>is the composite function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41" name="40 Rectángulo"/>
          <p:cNvSpPr/>
          <p:nvPr/>
        </p:nvSpPr>
        <p:spPr>
          <a:xfrm>
            <a:off x="544562" y="5640575"/>
            <a:ext cx="70391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tx2"/>
                </a:solidFill>
                <a:latin typeface="Comic Sans MS" pitchFamily="66" charset="0"/>
              </a:rPr>
              <a:t>The notation used for the composite function is</a:t>
            </a:r>
            <a:endParaRPr lang="en-GB" dirty="0"/>
          </a:p>
        </p:txBody>
      </p:sp>
      <p:sp>
        <p:nvSpPr>
          <p:cNvPr id="42" name="Rectangle 41">
            <a:hlinkClick r:id="rId2"/>
            <a:extLst>
              <a:ext uri="{FF2B5EF4-FFF2-40B4-BE49-F238E27FC236}">
                <a16:creationId xmlns:a16="http://schemas.microsoft.com/office/drawing/2014/main" id="{A15CBB5C-9E22-4088-9B86-49B8C4684F0F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 42">
            <a:hlinkClick r:id="rId2"/>
            <a:extLst>
              <a:ext uri="{FF2B5EF4-FFF2-40B4-BE49-F238E27FC236}">
                <a16:creationId xmlns:a16="http://schemas.microsoft.com/office/drawing/2014/main" id="{14BEA9AC-DA59-49ED-9418-E7EDC8476CCC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33F62DE6-E6BE-CD0F-C53F-4D3093E14C7C}"/>
              </a:ext>
            </a:extLst>
          </p:cNvPr>
          <p:cNvSpPr txBox="1">
            <a:spLocks noChangeArrowheads="1"/>
          </p:cNvSpPr>
          <p:nvPr/>
        </p:nvSpPr>
        <p:spPr>
          <a:xfrm>
            <a:off x="3310318" y="812736"/>
            <a:ext cx="6007880" cy="448261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2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  <a:sym typeface="Symbol"/>
              </a:rPr>
              <a:t>then, the output is </a:t>
            </a:r>
            <a:r>
              <a:rPr lang="en-US" altLang="en-US" sz="20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i="1" dirty="0">
                <a:solidFill>
                  <a:srgbClr val="FF0000"/>
                </a:solidFill>
                <a:latin typeface="Times New Roman" panose="02020603050405020304" pitchFamily="18" charset="0"/>
              </a:rPr>
              <a:t>f</a:t>
            </a:r>
            <a:r>
              <a:rPr lang="en-US" altLang="en-US" sz="2000" dirty="0">
                <a:solidFill>
                  <a:srgbClr val="FF0000"/>
                </a:solidFill>
              </a:rPr>
              <a:t> </a:t>
            </a:r>
            <a:r>
              <a:rPr lang="en-US" altLang="en-US" sz="22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composed with  </a:t>
            </a:r>
            <a:r>
              <a:rPr lang="en-US" altLang="en-US" i="1" dirty="0">
                <a:solidFill>
                  <a:srgbClr val="FF0000"/>
                </a:solidFill>
                <a:latin typeface="Times New Roman" panose="02020603050405020304" pitchFamily="18" charset="0"/>
              </a:rPr>
              <a:t>g</a:t>
            </a:r>
            <a:r>
              <a:rPr lang="en-US" altLang="en-US" sz="2000" dirty="0">
                <a:solidFill>
                  <a:srgbClr val="FF0000"/>
                </a:solidFill>
              </a:rPr>
              <a:t> </a:t>
            </a:r>
            <a:r>
              <a:rPr lang="en-US" altLang="en-US" sz="22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of</a:t>
            </a:r>
            <a:r>
              <a:rPr lang="en-US" altLang="en-US" sz="2000" dirty="0">
                <a:solidFill>
                  <a:srgbClr val="FF0000"/>
                </a:solidFill>
              </a:rPr>
              <a:t> </a:t>
            </a:r>
            <a:r>
              <a:rPr lang="en-US" altLang="en-US" i="1" dirty="0">
                <a:solidFill>
                  <a:srgbClr val="FF0000"/>
                </a:solidFill>
                <a:latin typeface="Times New Roman" panose="02020603050405020304" pitchFamily="18" charset="0"/>
              </a:rPr>
              <a:t>x</a:t>
            </a:r>
            <a:r>
              <a:rPr lang="en-US" sz="22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  <a:sym typeface="Symbol"/>
              </a:rPr>
              <a:t> </a:t>
            </a:r>
          </a:p>
        </p:txBody>
      </p:sp>
      <p:grpSp>
        <p:nvGrpSpPr>
          <p:cNvPr id="7" name="Group 26"/>
          <p:cNvGrpSpPr>
            <a:grpSpLocks/>
          </p:cNvGrpSpPr>
          <p:nvPr/>
        </p:nvGrpSpPr>
        <p:grpSpPr bwMode="auto">
          <a:xfrm>
            <a:off x="3136528" y="1194634"/>
            <a:ext cx="5395912" cy="3748087"/>
            <a:chOff x="1613" y="867"/>
            <a:chExt cx="3399" cy="2361"/>
          </a:xfrm>
        </p:grpSpPr>
        <p:sp>
          <p:nvSpPr>
            <p:cNvPr id="4111" name="AutoShape 27"/>
            <p:cNvSpPr>
              <a:spLocks noChangeArrowheads="1"/>
            </p:cNvSpPr>
            <p:nvPr/>
          </p:nvSpPr>
          <p:spPr bwMode="auto">
            <a:xfrm rot="5400000">
              <a:off x="2068" y="1883"/>
              <a:ext cx="436" cy="1345"/>
            </a:xfrm>
            <a:prstGeom prst="can">
              <a:avLst>
                <a:gd name="adj" fmla="val 69495"/>
              </a:avLst>
            </a:prstGeom>
            <a:solidFill>
              <a:srgbClr val="5B9BD5"/>
            </a:solidFill>
            <a:ln w="9525">
              <a:solidFill>
                <a:srgbClr val="3333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2" name="AutoShape 28"/>
            <p:cNvSpPr>
              <a:spLocks noChangeArrowheads="1"/>
            </p:cNvSpPr>
            <p:nvPr/>
          </p:nvSpPr>
          <p:spPr bwMode="auto">
            <a:xfrm>
              <a:off x="2640" y="1462"/>
              <a:ext cx="1769" cy="1766"/>
            </a:xfrm>
            <a:prstGeom prst="cube">
              <a:avLst>
                <a:gd name="adj" fmla="val 25000"/>
              </a:avLst>
            </a:prstGeom>
            <a:solidFill>
              <a:srgbClr val="C8E3FB"/>
            </a:solidFill>
            <a:ln w="9525">
              <a:solidFill>
                <a:srgbClr val="3333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3" name="Text Box 29"/>
            <p:cNvSpPr txBox="1">
              <a:spLocks noChangeArrowheads="1"/>
            </p:cNvSpPr>
            <p:nvPr/>
          </p:nvSpPr>
          <p:spPr bwMode="auto">
            <a:xfrm>
              <a:off x="2872" y="2080"/>
              <a:ext cx="852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sz="2400" b="1" i="1" dirty="0">
                  <a:latin typeface="Times New Roman" pitchFamily="18" charset="0"/>
                </a:rPr>
                <a:t>Function</a:t>
              </a:r>
            </a:p>
            <a:p>
              <a:pPr algn="ctr" eaLnBrk="0" hangingPunct="0"/>
              <a:r>
                <a:rPr lang="en-US" sz="2400" b="1" i="1" dirty="0">
                  <a:latin typeface="Times New Roman" pitchFamily="18" charset="0"/>
                </a:rPr>
                <a:t>Machine</a:t>
              </a:r>
            </a:p>
          </p:txBody>
        </p:sp>
        <p:sp>
          <p:nvSpPr>
            <p:cNvPr id="4114" name="AutoShape 30"/>
            <p:cNvSpPr>
              <a:spLocks noChangeArrowheads="1"/>
            </p:cNvSpPr>
            <p:nvPr/>
          </p:nvSpPr>
          <p:spPr bwMode="auto">
            <a:xfrm rot="18896009" flipV="1">
              <a:off x="3288" y="968"/>
              <a:ext cx="1784" cy="1582"/>
            </a:xfrm>
            <a:custGeom>
              <a:avLst/>
              <a:gdLst>
                <a:gd name="T0" fmla="*/ 892 w 21600"/>
                <a:gd name="T1" fmla="*/ 0 h 21600"/>
                <a:gd name="T2" fmla="*/ 467 w 21600"/>
                <a:gd name="T3" fmla="*/ 361 h 21600"/>
                <a:gd name="T4" fmla="*/ 892 w 21600"/>
                <a:gd name="T5" fmla="*/ 438 h 21600"/>
                <a:gd name="T6" fmla="*/ 1317 w 21600"/>
                <a:gd name="T7" fmla="*/ 361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131 w 21600"/>
                <a:gd name="T13" fmla="*/ 0 h 21600"/>
                <a:gd name="T14" fmla="*/ 19469 w 21600"/>
                <a:gd name="T15" fmla="*/ 7919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7622" y="7175"/>
                  </a:moveTo>
                  <a:cubicBezTo>
                    <a:pt x="8501" y="6404"/>
                    <a:pt x="9630" y="5979"/>
                    <a:pt x="10800" y="5980"/>
                  </a:cubicBezTo>
                  <a:cubicBezTo>
                    <a:pt x="11969" y="5980"/>
                    <a:pt x="13098" y="6404"/>
                    <a:pt x="13977" y="7175"/>
                  </a:cubicBezTo>
                  <a:lnTo>
                    <a:pt x="17919" y="2678"/>
                  </a:lnTo>
                  <a:cubicBezTo>
                    <a:pt x="15949" y="952"/>
                    <a:pt x="13419" y="-1"/>
                    <a:pt x="10799" y="0"/>
                  </a:cubicBezTo>
                  <a:cubicBezTo>
                    <a:pt x="8180" y="0"/>
                    <a:pt x="5650" y="952"/>
                    <a:pt x="3680" y="2678"/>
                  </a:cubicBezTo>
                  <a:close/>
                </a:path>
              </a:pathLst>
            </a:custGeom>
            <a:solidFill>
              <a:srgbClr val="5B9BD5"/>
            </a:solidFill>
            <a:ln w="9525">
              <a:solidFill>
                <a:srgbClr val="3333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115" name="Oval 31"/>
            <p:cNvSpPr>
              <a:spLocks noChangeArrowheads="1"/>
            </p:cNvSpPr>
            <p:nvPr/>
          </p:nvSpPr>
          <p:spPr bwMode="auto">
            <a:xfrm>
              <a:off x="4554" y="1658"/>
              <a:ext cx="458" cy="199"/>
            </a:xfrm>
            <a:prstGeom prst="ellipse">
              <a:avLst/>
            </a:prstGeom>
            <a:solidFill>
              <a:srgbClr val="000099"/>
            </a:solidFill>
            <a:ln w="9525">
              <a:solidFill>
                <a:srgbClr val="3333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7" name="Text Box 19"/>
          <p:cNvSpPr txBox="1">
            <a:spLocks noChangeArrowheads="1"/>
          </p:cNvSpPr>
          <p:nvPr/>
        </p:nvSpPr>
        <p:spPr bwMode="auto">
          <a:xfrm>
            <a:off x="3336429" y="3562270"/>
            <a:ext cx="139333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3600" dirty="0">
                <a:solidFill>
                  <a:srgbClr val="0000CC"/>
                </a:solidFill>
                <a:latin typeface="Times New Roman" pitchFamily="18" charset="0"/>
              </a:rPr>
              <a:t>2</a:t>
            </a:r>
            <a:r>
              <a:rPr lang="en-US" sz="3600" i="1" dirty="0">
                <a:solidFill>
                  <a:srgbClr val="0000CC"/>
                </a:solidFill>
                <a:latin typeface="Times New Roman" pitchFamily="18" charset="0"/>
              </a:rPr>
              <a:t>x + </a:t>
            </a:r>
            <a:r>
              <a:rPr lang="en-US" sz="3600" dirty="0">
                <a:solidFill>
                  <a:srgbClr val="0000CC"/>
                </a:solidFill>
                <a:latin typeface="Times New Roman" pitchFamily="18" charset="0"/>
              </a:rPr>
              <a:t>3</a:t>
            </a:r>
          </a:p>
        </p:txBody>
      </p:sp>
      <p:sp>
        <p:nvSpPr>
          <p:cNvPr id="4110" name="Text Box 33"/>
          <p:cNvSpPr txBox="1">
            <a:spLocks noChangeArrowheads="1"/>
          </p:cNvSpPr>
          <p:nvPr/>
        </p:nvSpPr>
        <p:spPr bwMode="auto">
          <a:xfrm>
            <a:off x="5430402" y="3863886"/>
            <a:ext cx="4349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</a:rPr>
              <a:t>f</a:t>
            </a:r>
          </a:p>
        </p:txBody>
      </p:sp>
      <p:sp>
        <p:nvSpPr>
          <p:cNvPr id="33" name="32 Rectángulo"/>
          <p:cNvSpPr/>
          <p:nvPr/>
        </p:nvSpPr>
        <p:spPr>
          <a:xfrm>
            <a:off x="5511941" y="4425241"/>
            <a:ext cx="50366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r>
              <a:rPr lang="en-US" sz="3200" baseline="30000" dirty="0">
                <a:solidFill>
                  <a:srgbClr val="FF0000"/>
                </a:solidFill>
                <a:cs typeface="Times New Roman" pitchFamily="18" charset="0"/>
                <a:sym typeface="Symbol"/>
              </a:rPr>
              <a:t>3</a:t>
            </a:r>
            <a:endParaRPr lang="en-GB" sz="3200" baseline="300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DCC4EF9-9C34-2248-84BF-CD1DAAE66322}"/>
              </a:ext>
            </a:extLst>
          </p:cNvPr>
          <p:cNvSpPr/>
          <p:nvPr/>
        </p:nvSpPr>
        <p:spPr>
          <a:xfrm>
            <a:off x="4535891" y="5973641"/>
            <a:ext cx="310855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en-US" alt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)(</a:t>
            </a:r>
            <a:r>
              <a:rPr lang="en-US" alt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US" sz="2800" dirty="0">
                <a:solidFill>
                  <a:srgbClr val="FF0000"/>
                </a:solidFill>
              </a:rPr>
              <a:t>(2</a:t>
            </a:r>
            <a:r>
              <a:rPr lang="en-US" sz="2800" i="1" dirty="0">
                <a:solidFill>
                  <a:srgbClr val="FF0000"/>
                </a:solidFill>
              </a:rPr>
              <a:t>x </a:t>
            </a:r>
            <a:r>
              <a:rPr lang="en-US" sz="2800" dirty="0">
                <a:solidFill>
                  <a:srgbClr val="FF0000"/>
                </a:solidFill>
              </a:rPr>
              <a:t>+ 3)</a:t>
            </a:r>
            <a:r>
              <a:rPr lang="en-US" sz="2800" baseline="30000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E2B27FC-5AA3-0547-B06C-A0901F2435FD}"/>
              </a:ext>
            </a:extLst>
          </p:cNvPr>
          <p:cNvSpPr/>
          <p:nvPr/>
        </p:nvSpPr>
        <p:spPr>
          <a:xfrm>
            <a:off x="825299" y="5995337"/>
            <a:ext cx="300624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)) = </a:t>
            </a:r>
            <a:r>
              <a:rPr lang="en-US" sz="2800" dirty="0">
                <a:solidFill>
                  <a:srgbClr val="FF0000"/>
                </a:solidFill>
              </a:rPr>
              <a:t>(2</a:t>
            </a:r>
            <a:r>
              <a:rPr lang="en-US" sz="2800" i="1" dirty="0">
                <a:solidFill>
                  <a:srgbClr val="FF0000"/>
                </a:solidFill>
              </a:rPr>
              <a:t>x </a:t>
            </a:r>
            <a:r>
              <a:rPr lang="en-US" sz="2800" dirty="0">
                <a:solidFill>
                  <a:srgbClr val="FF0000"/>
                </a:solidFill>
              </a:rPr>
              <a:t>+ 3)</a:t>
            </a:r>
            <a:r>
              <a:rPr lang="en-US" sz="2800" baseline="30000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95BA5D0-2B6A-1838-AA5A-94F4ED031A02}"/>
              </a:ext>
            </a:extLst>
          </p:cNvPr>
          <p:cNvSpPr/>
          <p:nvPr/>
        </p:nvSpPr>
        <p:spPr>
          <a:xfrm>
            <a:off x="3831540" y="6065968"/>
            <a:ext cx="4796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dirty="0"/>
              <a:t>or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4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9445 0.01065 L -8.33333E-7 -3.7037E-6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722" y="-53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4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4129" grpId="0" animBg="1"/>
      <p:bldP spid="4120" grpId="0"/>
      <p:bldP spid="4121" grpId="0" animBg="1"/>
      <p:bldP spid="4116" grpId="0" animBg="1"/>
      <p:bldP spid="38" grpId="0"/>
      <p:bldP spid="34" grpId="0"/>
      <p:bldP spid="39" grpId="0"/>
      <p:bldP spid="40" grpId="0"/>
      <p:bldP spid="41" grpId="0"/>
      <p:bldP spid="9" grpId="0"/>
      <p:bldP spid="37" grpId="0"/>
      <p:bldP spid="4110" grpId="0"/>
      <p:bldP spid="33" grpId="0"/>
      <p:bldP spid="10" grpId="0"/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969436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 dirty="0">
                <a:latin typeface="Century Gothic" panose="020B0502020202020204" pitchFamily="34" charset="0"/>
              </a:rPr>
              <a:t>Example 1</a:t>
            </a: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560329" y="1906912"/>
            <a:ext cx="989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r>
              <a:rPr lang="en-US" altLang="en-US" sz="2000" dirty="0"/>
              <a:t>Given </a:t>
            </a:r>
          </a:p>
        </p:txBody>
      </p:sp>
      <p:sp>
        <p:nvSpPr>
          <p:cNvPr id="2054" name="Text Box 8"/>
          <p:cNvSpPr txBox="1">
            <a:spLocks noChangeArrowheads="1"/>
          </p:cNvSpPr>
          <p:nvPr/>
        </p:nvSpPr>
        <p:spPr bwMode="auto">
          <a:xfrm>
            <a:off x="585703" y="2663258"/>
            <a:ext cx="366158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r>
              <a:rPr lang="en-US" altLang="en-US" sz="2000" dirty="0"/>
              <a:t>Find the composite function</a:t>
            </a:r>
          </a:p>
        </p:txBody>
      </p:sp>
      <p:sp>
        <p:nvSpPr>
          <p:cNvPr id="2056" name="Text Box 12"/>
          <p:cNvSpPr txBox="1">
            <a:spLocks noChangeArrowheads="1"/>
          </p:cNvSpPr>
          <p:nvPr/>
        </p:nvSpPr>
        <p:spPr bwMode="auto">
          <a:xfrm>
            <a:off x="841975" y="3848243"/>
            <a:ext cx="273019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r>
              <a:rPr lang="en-US" altLang="en-US" sz="1800" dirty="0"/>
              <a:t>Replace </a:t>
            </a:r>
            <a:r>
              <a:rPr lang="en-US" altLang="en-US" sz="1800" i="1" dirty="0">
                <a:latin typeface="Times New Roman" panose="02020603050405020304" pitchFamily="18" charset="0"/>
              </a:rPr>
              <a:t>g</a:t>
            </a:r>
            <a:r>
              <a:rPr lang="en-US" altLang="en-US" sz="1800" dirty="0">
                <a:latin typeface="Times New Roman" panose="02020603050405020304" pitchFamily="18" charset="0"/>
              </a:rPr>
              <a:t>(</a:t>
            </a:r>
            <a:r>
              <a:rPr lang="en-US" altLang="en-US" sz="1800" i="1" dirty="0">
                <a:latin typeface="Times New Roman" panose="02020603050405020304" pitchFamily="18" charset="0"/>
              </a:rPr>
              <a:t>x</a:t>
            </a:r>
            <a:r>
              <a:rPr lang="en-US" altLang="en-US" sz="1800" dirty="0">
                <a:latin typeface="Times New Roman" panose="02020603050405020304" pitchFamily="18" charset="0"/>
              </a:rPr>
              <a:t>) </a:t>
            </a:r>
            <a:r>
              <a:rPr lang="en-US" altLang="en-US" sz="1800" dirty="0"/>
              <a:t>with </a:t>
            </a:r>
            <a:r>
              <a:rPr lang="en-US" altLang="en-US" sz="1800" i="1" dirty="0">
                <a:latin typeface="Times New Roman" panose="02020603050405020304" pitchFamily="18" charset="0"/>
              </a:rPr>
              <a:t>x</a:t>
            </a:r>
            <a:r>
              <a:rPr lang="en-US" altLang="en-US" sz="1800" i="1" baseline="30000" dirty="0">
                <a:latin typeface="Times New Roman" panose="02020603050405020304" pitchFamily="18" charset="0"/>
              </a:rPr>
              <a:t>2</a:t>
            </a:r>
            <a:r>
              <a:rPr lang="en-US" altLang="en-US" sz="1800" dirty="0">
                <a:latin typeface="Times New Roman" panose="02020603050405020304" pitchFamily="18" charset="0"/>
              </a:rPr>
              <a:t>+3</a:t>
            </a:r>
            <a:endParaRPr lang="en-US" altLang="en-US" sz="1800" dirty="0"/>
          </a:p>
        </p:txBody>
      </p:sp>
      <p:sp>
        <p:nvSpPr>
          <p:cNvPr id="2058" name="Text Box 16"/>
          <p:cNvSpPr txBox="1">
            <a:spLocks noChangeArrowheads="1"/>
          </p:cNvSpPr>
          <p:nvPr/>
        </p:nvSpPr>
        <p:spPr bwMode="auto">
          <a:xfrm>
            <a:off x="838200" y="4326485"/>
            <a:ext cx="340835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r>
              <a:rPr lang="en-US" altLang="en-US" sz="1800" dirty="0"/>
              <a:t>Replace the variable </a:t>
            </a:r>
            <a:r>
              <a:rPr lang="en-US" altLang="en-US" sz="1800" i="1" dirty="0">
                <a:latin typeface="Times New Roman" panose="02020603050405020304" pitchFamily="18" charset="0"/>
              </a:rPr>
              <a:t>x</a:t>
            </a:r>
            <a:r>
              <a:rPr lang="en-US" altLang="en-US" sz="1800" dirty="0"/>
              <a:t> in the function  </a:t>
            </a:r>
            <a:r>
              <a:rPr lang="en-US" altLang="en-US" sz="1800" i="1" dirty="0">
                <a:latin typeface="Times New Roman" panose="02020603050405020304" pitchFamily="18" charset="0"/>
              </a:rPr>
              <a:t>f</a:t>
            </a:r>
            <a:r>
              <a:rPr lang="en-US" altLang="en-US" sz="1800" dirty="0"/>
              <a:t> with </a:t>
            </a:r>
            <a:r>
              <a:rPr lang="en-US" altLang="en-US" sz="1800" i="1" dirty="0">
                <a:latin typeface="Times New Roman" panose="02020603050405020304" pitchFamily="18" charset="0"/>
              </a:rPr>
              <a:t>x</a:t>
            </a:r>
            <a:r>
              <a:rPr lang="en-US" altLang="en-US" sz="1800" i="1" baseline="30000" dirty="0">
                <a:latin typeface="Times New Roman" panose="02020603050405020304" pitchFamily="18" charset="0"/>
              </a:rPr>
              <a:t>2</a:t>
            </a:r>
            <a:r>
              <a:rPr lang="en-US" altLang="en-US" sz="1800" dirty="0">
                <a:latin typeface="Times New Roman" panose="02020603050405020304" pitchFamily="18" charset="0"/>
              </a:rPr>
              <a:t>+3</a:t>
            </a:r>
            <a:endParaRPr lang="en-US" altLang="en-US" sz="1800" dirty="0"/>
          </a:p>
        </p:txBody>
      </p:sp>
      <p:sp>
        <p:nvSpPr>
          <p:cNvPr id="2060" name="Text Box 19"/>
          <p:cNvSpPr txBox="1">
            <a:spLocks noChangeArrowheads="1"/>
          </p:cNvSpPr>
          <p:nvPr/>
        </p:nvSpPr>
        <p:spPr bwMode="auto">
          <a:xfrm>
            <a:off x="3026858" y="5145897"/>
            <a:ext cx="10239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r>
              <a:rPr lang="en-US" altLang="en-US" sz="1800" dirty="0"/>
              <a:t>Expand</a:t>
            </a:r>
          </a:p>
        </p:txBody>
      </p:sp>
      <p:sp>
        <p:nvSpPr>
          <p:cNvPr id="42" name="Rectangle 41"/>
          <p:cNvSpPr/>
          <p:nvPr/>
        </p:nvSpPr>
        <p:spPr>
          <a:xfrm>
            <a:off x="1845924" y="1903213"/>
            <a:ext cx="18822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= 2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-1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4247283" y="1894620"/>
            <a:ext cx="207460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80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+ 3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4247283" y="2552370"/>
            <a:ext cx="141897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)(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246554" y="3106180"/>
            <a:ext cx="141897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)(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968592" y="3102462"/>
            <a:ext cx="119295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(g(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))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5631560" y="3101895"/>
            <a:ext cx="3866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5942459" y="3716481"/>
            <a:ext cx="145103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 </a:t>
            </a:r>
            <a:r>
              <a:rPr lang="en-US" altLang="en-US" sz="280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)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5581163" y="3728742"/>
            <a:ext cx="3866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6407649" y="5000108"/>
            <a:ext cx="15937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80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+ 6 -1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5992966" y="5005302"/>
            <a:ext cx="3866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Text Box 12"/>
          <p:cNvSpPr txBox="1">
            <a:spLocks noChangeArrowheads="1"/>
          </p:cNvSpPr>
          <p:nvPr/>
        </p:nvSpPr>
        <p:spPr bwMode="auto">
          <a:xfrm>
            <a:off x="959110" y="3374459"/>
            <a:ext cx="172996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r>
              <a:rPr lang="en-US" altLang="en-US" sz="1800" i="1" dirty="0">
                <a:latin typeface="Times New Roman" panose="02020603050405020304" pitchFamily="18" charset="0"/>
              </a:rPr>
              <a:t>g</a:t>
            </a:r>
            <a:r>
              <a:rPr lang="en-US" altLang="en-US" sz="1800" dirty="0">
                <a:latin typeface="Times New Roman" panose="02020603050405020304" pitchFamily="18" charset="0"/>
              </a:rPr>
              <a:t>(</a:t>
            </a:r>
            <a:r>
              <a:rPr lang="en-US" altLang="en-US" sz="1800" i="1" dirty="0">
                <a:latin typeface="Times New Roman" panose="02020603050405020304" pitchFamily="18" charset="0"/>
              </a:rPr>
              <a:t>x</a:t>
            </a:r>
            <a:r>
              <a:rPr lang="en-US" altLang="en-US" sz="1800" dirty="0">
                <a:latin typeface="Times New Roman" panose="02020603050405020304" pitchFamily="18" charset="0"/>
              </a:rPr>
              <a:t>) goes in here</a:t>
            </a:r>
            <a:endParaRPr lang="en-US" altLang="en-US" sz="1800" dirty="0"/>
          </a:p>
        </p:txBody>
      </p:sp>
      <p:sp>
        <p:nvSpPr>
          <p:cNvPr id="57" name="Rectangle 56"/>
          <p:cNvSpPr/>
          <p:nvPr/>
        </p:nvSpPr>
        <p:spPr>
          <a:xfrm>
            <a:off x="6324676" y="5704126"/>
            <a:ext cx="120417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80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+ 5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" name="Text Box 19"/>
          <p:cNvSpPr txBox="1">
            <a:spLocks noChangeArrowheads="1"/>
          </p:cNvSpPr>
          <p:nvPr/>
        </p:nvSpPr>
        <p:spPr bwMode="auto">
          <a:xfrm>
            <a:off x="2863001" y="5834517"/>
            <a:ext cx="135165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r>
              <a:rPr lang="en-US" altLang="en-US" sz="1800" dirty="0"/>
              <a:t>Simplifying</a:t>
            </a:r>
          </a:p>
        </p:txBody>
      </p:sp>
      <p:sp>
        <p:nvSpPr>
          <p:cNvPr id="59" name="Rectangle 58"/>
          <p:cNvSpPr/>
          <p:nvPr/>
        </p:nvSpPr>
        <p:spPr>
          <a:xfrm>
            <a:off x="4610223" y="5725180"/>
            <a:ext cx="14061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)(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5995229" y="5720895"/>
            <a:ext cx="3866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Freeform 3"/>
          <p:cNvSpPr/>
          <p:nvPr/>
        </p:nvSpPr>
        <p:spPr bwMode="auto">
          <a:xfrm>
            <a:off x="2739287" y="3567287"/>
            <a:ext cx="3957638" cy="157737"/>
          </a:xfrm>
          <a:custGeom>
            <a:avLst/>
            <a:gdLst>
              <a:gd name="connsiteX0" fmla="*/ 0 w 3957638"/>
              <a:gd name="connsiteY0" fmla="*/ 0 h 157737"/>
              <a:gd name="connsiteX1" fmla="*/ 3086100 w 3957638"/>
              <a:gd name="connsiteY1" fmla="*/ 157163 h 157737"/>
              <a:gd name="connsiteX2" fmla="*/ 3957638 w 3957638"/>
              <a:gd name="connsiteY2" fmla="*/ 42863 h 1577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57638" h="157737">
                <a:moveTo>
                  <a:pt x="0" y="0"/>
                </a:moveTo>
                <a:cubicBezTo>
                  <a:pt x="1213247" y="75009"/>
                  <a:pt x="2426494" y="150019"/>
                  <a:pt x="3086100" y="157163"/>
                </a:cubicBezTo>
                <a:cubicBezTo>
                  <a:pt x="3745706" y="164307"/>
                  <a:pt x="3851672" y="103585"/>
                  <a:pt x="3957638" y="42863"/>
                </a:cubicBezTo>
              </a:path>
            </a:pathLst>
          </a:custGeom>
          <a:noFill/>
          <a:ln w="22225" cap="flat" cmpd="sng" algn="ctr">
            <a:solidFill>
              <a:srgbClr val="FF0000"/>
            </a:solidFill>
            <a:prstDash val="solid"/>
            <a:round/>
            <a:headEnd type="none" w="lg" len="lg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entury Gothic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282889" y="1896164"/>
            <a:ext cx="10246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80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+ 3</a:t>
            </a:r>
            <a:endParaRPr lang="en-GB" sz="2800" dirty="0"/>
          </a:p>
        </p:txBody>
      </p:sp>
      <p:sp>
        <p:nvSpPr>
          <p:cNvPr id="34" name="Rectangle 33"/>
          <p:cNvSpPr/>
          <p:nvPr/>
        </p:nvSpPr>
        <p:spPr>
          <a:xfrm>
            <a:off x="5282454" y="4357986"/>
            <a:ext cx="49404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6883228" y="4349378"/>
            <a:ext cx="4844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-1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5623314" y="4357986"/>
            <a:ext cx="3433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836456" y="4357986"/>
            <a:ext cx="8659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= 2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6583400" y="4357986"/>
            <a:ext cx="3433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128407" y="3707873"/>
            <a:ext cx="126509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80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+ 3)</a:t>
            </a:r>
            <a:endParaRPr lang="en-GB" sz="2800" dirty="0"/>
          </a:p>
        </p:txBody>
      </p:sp>
      <p:sp>
        <p:nvSpPr>
          <p:cNvPr id="40" name="Rectangle 39"/>
          <p:cNvSpPr/>
          <p:nvPr/>
        </p:nvSpPr>
        <p:spPr>
          <a:xfrm>
            <a:off x="6263023" y="3705878"/>
            <a:ext cx="10246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80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+ 3</a:t>
            </a:r>
            <a:endParaRPr lang="en-GB" sz="2800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D4B1D405-5307-494C-87D8-44AEEE6DA413}"/>
              </a:ext>
            </a:extLst>
          </p:cNvPr>
          <p:cNvSpPr/>
          <p:nvPr/>
        </p:nvSpPr>
        <p:spPr>
          <a:xfrm>
            <a:off x="304800" y="201910"/>
            <a:ext cx="516519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4000" dirty="0">
                <a:solidFill>
                  <a:srgbClr val="7030A0"/>
                </a:solidFill>
                <a:latin typeface="+mn-lt"/>
              </a:rPr>
              <a:t>Composite functions </a:t>
            </a:r>
            <a:endParaRPr lang="en-GB" sz="4000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33" name="Rectangle 32">
            <a:hlinkClick r:id="rId2"/>
            <a:extLst>
              <a:ext uri="{FF2B5EF4-FFF2-40B4-BE49-F238E27FC236}">
                <a16:creationId xmlns:a16="http://schemas.microsoft.com/office/drawing/2014/main" id="{5D8E617C-4648-406C-95B3-B46666AF3785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 40">
            <a:hlinkClick r:id="rId2"/>
            <a:extLst>
              <a:ext uri="{FF2B5EF4-FFF2-40B4-BE49-F238E27FC236}">
                <a16:creationId xmlns:a16="http://schemas.microsoft.com/office/drawing/2014/main" id="{3282567D-4EC5-4A2C-9263-CA892F8F888A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path" presetSubtype="0" accel="50000" decel="50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.00278 -0.0037 L 0.10695 0.26713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08" y="135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path" presetSubtype="0" accel="50000" decel="5000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2.5E-6 7.40741E-7 L -0.05712 0.00069 " pathEditMode="relative" rAng="0" ptsTypes="AA">
                                      <p:cBhvr>
                                        <p:cTn id="80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65" y="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500"/>
                            </p:stCondLst>
                            <p:childTnLst>
                              <p:par>
                                <p:cTn id="82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3000"/>
                            </p:stCondLst>
                            <p:childTnLst>
                              <p:par>
                                <p:cTn id="85" presetID="1" presetClass="entr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3500"/>
                            </p:stCondLst>
                            <p:childTnLst>
                              <p:par>
                                <p:cTn id="88" presetID="42" presetClass="path" presetSubtype="0" accel="50000" decel="50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.00278 -0.0037 L -0.13628 0.09514 " pathEditMode="relative" rAng="0" ptsTypes="AA">
                                      <p:cBhvr>
                                        <p:cTn id="89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962" y="49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6000"/>
                            </p:stCondLst>
                            <p:childTnLst>
                              <p:par>
                                <p:cTn id="91" presetID="42" presetClass="path" presetSubtype="0" accel="50000" decel="5000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3.33333E-6 -1.85185E-6 L 0.09583 0.00116 " pathEditMode="relative" rAng="0" ptsTypes="AA">
                                      <p:cBhvr>
                                        <p:cTn id="92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92" y="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8500"/>
                            </p:stCondLst>
                            <p:childTnLst>
                              <p:par>
                                <p:cTn id="94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9000"/>
                            </p:stCondLst>
                            <p:childTnLst>
                              <p:par>
                                <p:cTn id="97" presetID="1" presetClass="entr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9500"/>
                            </p:stCondLst>
                            <p:childTnLst>
                              <p:par>
                                <p:cTn id="100" presetID="42" presetClass="path" presetSubtype="0" accel="50000" decel="50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.00277 -0.0037 L 0.03993 0.09352 " pathEditMode="relative" rAng="0" ptsTypes="AA">
                                      <p:cBhvr>
                                        <p:cTn id="101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58" y="48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/>
      <p:bldP spid="2056" grpId="0"/>
      <p:bldP spid="2058" grpId="0"/>
      <p:bldP spid="2060" grpId="0"/>
      <p:bldP spid="42" grpId="0"/>
      <p:bldP spid="43" grpId="0"/>
      <p:bldP spid="45" grpId="0"/>
      <p:bldP spid="46" grpId="0"/>
      <p:bldP spid="47" grpId="0"/>
      <p:bldP spid="48" grpId="0"/>
      <p:bldP spid="49" grpId="0"/>
      <p:bldP spid="50" grpId="0"/>
      <p:bldP spid="53" grpId="0"/>
      <p:bldP spid="54" grpId="0"/>
      <p:bldP spid="55" grpId="0"/>
      <p:bldP spid="57" grpId="0"/>
      <p:bldP spid="58" grpId="0"/>
      <p:bldP spid="59" grpId="0"/>
      <p:bldP spid="60" grpId="0"/>
      <p:bldP spid="4" grpId="0" animBg="1"/>
      <p:bldP spid="5" grpId="0"/>
      <p:bldP spid="5" grpId="1"/>
      <p:bldP spid="34" grpId="0"/>
      <p:bldP spid="34" grpId="1"/>
      <p:bldP spid="35" grpId="0"/>
      <p:bldP spid="35" grpId="1"/>
      <p:bldP spid="36" grpId="0"/>
      <p:bldP spid="36" grpId="1"/>
      <p:bldP spid="37" grpId="0"/>
      <p:bldP spid="38" grpId="0"/>
      <p:bldP spid="38" grpId="1"/>
      <p:bldP spid="39" grpId="0"/>
      <p:bldP spid="39" grpId="1"/>
      <p:bldP spid="40" grpId="0"/>
      <p:bldP spid="40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>
          <a:xfrm>
            <a:off x="417630" y="898589"/>
            <a:ext cx="8229600" cy="741404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>
                <a:latin typeface="Century Gothic" panose="020B0502020202020204" pitchFamily="34" charset="0"/>
              </a:rPr>
              <a:t>Example 2</a:t>
            </a: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417630" y="1528495"/>
            <a:ext cx="841150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r>
              <a:rPr lang="en-US" altLang="en-US" sz="2000" dirty="0"/>
              <a:t>You may need to evaluate a composite function for a particular value of </a:t>
            </a:r>
            <a:r>
              <a:rPr lang="en-US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</a:p>
        </p:txBody>
      </p:sp>
      <p:sp>
        <p:nvSpPr>
          <p:cNvPr id="2054" name="Text Box 8"/>
          <p:cNvSpPr txBox="1">
            <a:spLocks noChangeArrowheads="1"/>
          </p:cNvSpPr>
          <p:nvPr/>
        </p:nvSpPr>
        <p:spPr bwMode="auto">
          <a:xfrm>
            <a:off x="500050" y="2635668"/>
            <a:ext cx="366158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r>
              <a:rPr lang="en-US" altLang="en-US" sz="2000" dirty="0"/>
              <a:t>Find the composite function</a:t>
            </a:r>
          </a:p>
        </p:txBody>
      </p:sp>
      <p:sp>
        <p:nvSpPr>
          <p:cNvPr id="2057" name="Line 15"/>
          <p:cNvSpPr>
            <a:spLocks noChangeShapeType="1"/>
          </p:cNvSpPr>
          <p:nvPr/>
        </p:nvSpPr>
        <p:spPr bwMode="auto">
          <a:xfrm flipH="1" flipV="1">
            <a:off x="4390836" y="4826000"/>
            <a:ext cx="827746" cy="1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58" name="Text Box 16"/>
          <p:cNvSpPr txBox="1">
            <a:spLocks noChangeArrowheads="1"/>
          </p:cNvSpPr>
          <p:nvPr/>
        </p:nvSpPr>
        <p:spPr bwMode="auto">
          <a:xfrm>
            <a:off x="5358183" y="4625037"/>
            <a:ext cx="253047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r>
              <a:rPr lang="en-US" altLang="en-US" sz="1800" dirty="0"/>
              <a:t>Substitute – 3 for x</a:t>
            </a:r>
          </a:p>
        </p:txBody>
      </p:sp>
      <p:graphicFrame>
        <p:nvGraphicFramePr>
          <p:cNvPr id="20" name="Object 13"/>
          <p:cNvGraphicFramePr>
            <a:graphicFrameLocks noChangeAspect="1"/>
          </p:cNvGraphicFramePr>
          <p:nvPr/>
        </p:nvGraphicFramePr>
        <p:xfrm>
          <a:off x="5386387" y="7284244"/>
          <a:ext cx="2120900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825500" imgH="203200" progId="Equation.3">
                  <p:embed/>
                </p:oleObj>
              </mc:Choice>
              <mc:Fallback>
                <p:oleObj name="Equation" r:id="rId2" imgW="825500" imgH="203200" progId="Equation.3">
                  <p:embed/>
                  <p:pic>
                    <p:nvPicPr>
                      <p:cNvPr id="2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6387" y="7284244"/>
                        <a:ext cx="2120900" cy="523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" name="Rectangle 41"/>
          <p:cNvSpPr/>
          <p:nvPr/>
        </p:nvSpPr>
        <p:spPr>
          <a:xfrm>
            <a:off x="2866865" y="2020625"/>
            <a:ext cx="203132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= 5 – 2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5268224" y="2012032"/>
            <a:ext cx="205216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80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4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4161630" y="2524780"/>
            <a:ext cx="170912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ᴑ 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)(– 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614576" y="3515380"/>
            <a:ext cx="141897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)(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1999582" y="3511095"/>
            <a:ext cx="3866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2414265" y="3511095"/>
            <a:ext cx="190148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– 2(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80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- 4)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2336614" y="4005590"/>
            <a:ext cx="13612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 – 2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80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Text Box 12"/>
          <p:cNvSpPr txBox="1">
            <a:spLocks noChangeArrowheads="1"/>
          </p:cNvSpPr>
          <p:nvPr/>
        </p:nvSpPr>
        <p:spPr bwMode="auto">
          <a:xfrm>
            <a:off x="5268224" y="3584777"/>
            <a:ext cx="318997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r>
              <a:rPr lang="en-US" altLang="en-US" sz="1800" i="1" dirty="0">
                <a:latin typeface="Times New Roman" panose="02020603050405020304" pitchFamily="18" charset="0"/>
              </a:rPr>
              <a:t>Wok out the composite function</a:t>
            </a:r>
            <a:endParaRPr lang="en-US" altLang="en-US" sz="1800" dirty="0"/>
          </a:p>
        </p:txBody>
      </p:sp>
      <p:sp>
        <p:nvSpPr>
          <p:cNvPr id="56" name="Line 11"/>
          <p:cNvSpPr>
            <a:spLocks noChangeShapeType="1"/>
          </p:cNvSpPr>
          <p:nvPr/>
        </p:nvSpPr>
        <p:spPr bwMode="auto">
          <a:xfrm flipH="1" flipV="1">
            <a:off x="4256436" y="3804341"/>
            <a:ext cx="899578" cy="2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" name="Rectangle 29"/>
          <p:cNvSpPr/>
          <p:nvPr/>
        </p:nvSpPr>
        <p:spPr>
          <a:xfrm>
            <a:off x="2001569" y="4048780"/>
            <a:ext cx="3866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632862" y="4568138"/>
            <a:ext cx="1560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)(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-3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2423067" y="4548093"/>
            <a:ext cx="189186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 – 2(– 3)</a:t>
            </a:r>
            <a:r>
              <a:rPr lang="en-US" altLang="en-US" sz="280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2088022" y="4591283"/>
            <a:ext cx="3866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2423067" y="5114503"/>
            <a:ext cx="150233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 – 2(9)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2422231" y="5683585"/>
            <a:ext cx="12618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 – 18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2540727" y="6252667"/>
            <a:ext cx="63350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5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2088022" y="5198304"/>
            <a:ext cx="3866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2087152" y="5729447"/>
            <a:ext cx="3866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2082437" y="6258580"/>
            <a:ext cx="3866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Text Box 8"/>
          <p:cNvSpPr txBox="1">
            <a:spLocks noChangeArrowheads="1"/>
          </p:cNvSpPr>
          <p:nvPr/>
        </p:nvSpPr>
        <p:spPr bwMode="auto">
          <a:xfrm>
            <a:off x="614576" y="3072080"/>
            <a:ext cx="146867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r>
              <a:rPr lang="en-US" altLang="en-US" sz="2000" b="1" dirty="0"/>
              <a:t>METHOD 1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B6C8E838-8862-4934-AB06-73D61B7C9E6B}"/>
              </a:ext>
            </a:extLst>
          </p:cNvPr>
          <p:cNvSpPr/>
          <p:nvPr/>
        </p:nvSpPr>
        <p:spPr>
          <a:xfrm>
            <a:off x="304800" y="201910"/>
            <a:ext cx="516519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4000" dirty="0">
                <a:solidFill>
                  <a:srgbClr val="7030A0"/>
                </a:solidFill>
                <a:latin typeface="+mn-lt"/>
              </a:rPr>
              <a:t>Composite functions </a:t>
            </a:r>
            <a:endParaRPr lang="en-GB" sz="4000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29" name="Rectangle 28">
            <a:hlinkClick r:id="rId4"/>
            <a:extLst>
              <a:ext uri="{FF2B5EF4-FFF2-40B4-BE49-F238E27FC236}">
                <a16:creationId xmlns:a16="http://schemas.microsoft.com/office/drawing/2014/main" id="{0F6D97AD-5DAD-4018-8999-2D907A31CD04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 40">
            <a:hlinkClick r:id="rId4"/>
            <a:extLst>
              <a:ext uri="{FF2B5EF4-FFF2-40B4-BE49-F238E27FC236}">
                <a16:creationId xmlns:a16="http://schemas.microsoft.com/office/drawing/2014/main" id="{3F0ED81C-CF73-4308-B75C-33C83A9EAA04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5493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4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/>
      <p:bldP spid="2057" grpId="0" animBg="1"/>
      <p:bldP spid="2058" grpId="0"/>
      <p:bldP spid="42" grpId="0"/>
      <p:bldP spid="43" grpId="0"/>
      <p:bldP spid="45" grpId="0"/>
      <p:bldP spid="46" grpId="0"/>
      <p:bldP spid="48" grpId="0"/>
      <p:bldP spid="51" grpId="0"/>
      <p:bldP spid="53" grpId="0"/>
      <p:bldP spid="55" grpId="0"/>
      <p:bldP spid="56" grpId="0" animBg="1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444428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dirty="0">
                <a:latin typeface="Century Gothic" panose="020B0502020202020204" pitchFamily="34" charset="0"/>
              </a:rPr>
              <a:t>Example 2</a:t>
            </a: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441845" y="1421952"/>
            <a:ext cx="841150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r>
              <a:rPr lang="en-US" altLang="en-US" sz="2000" dirty="0"/>
              <a:t>You may need to evaluate a composite function for a particular value of </a:t>
            </a:r>
            <a:r>
              <a:rPr lang="en-US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</a:p>
        </p:txBody>
      </p:sp>
      <p:sp>
        <p:nvSpPr>
          <p:cNvPr id="2054" name="Text Box 8"/>
          <p:cNvSpPr txBox="1">
            <a:spLocks noChangeArrowheads="1"/>
          </p:cNvSpPr>
          <p:nvPr/>
        </p:nvSpPr>
        <p:spPr bwMode="auto">
          <a:xfrm>
            <a:off x="500050" y="2635668"/>
            <a:ext cx="366158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r>
              <a:rPr lang="en-US" altLang="en-US" sz="2000" dirty="0"/>
              <a:t>Find the composite function</a:t>
            </a:r>
          </a:p>
        </p:txBody>
      </p:sp>
      <p:sp>
        <p:nvSpPr>
          <p:cNvPr id="2057" name="Line 15"/>
          <p:cNvSpPr>
            <a:spLocks noChangeShapeType="1"/>
          </p:cNvSpPr>
          <p:nvPr/>
        </p:nvSpPr>
        <p:spPr bwMode="auto">
          <a:xfrm flipH="1" flipV="1">
            <a:off x="4123530" y="5266236"/>
            <a:ext cx="827746" cy="1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58" name="Text Box 16"/>
          <p:cNvSpPr txBox="1">
            <a:spLocks noChangeArrowheads="1"/>
          </p:cNvSpPr>
          <p:nvPr/>
        </p:nvSpPr>
        <p:spPr bwMode="auto">
          <a:xfrm>
            <a:off x="5090877" y="5065273"/>
            <a:ext cx="329112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r>
              <a:rPr lang="en-US" altLang="en-US" sz="1800" dirty="0"/>
              <a:t>Substitute the value into f(x)</a:t>
            </a:r>
          </a:p>
        </p:txBody>
      </p:sp>
      <p:graphicFrame>
        <p:nvGraphicFramePr>
          <p:cNvPr id="20" name="Object 13"/>
          <p:cNvGraphicFramePr>
            <a:graphicFrameLocks noChangeAspect="1"/>
          </p:cNvGraphicFramePr>
          <p:nvPr/>
        </p:nvGraphicFramePr>
        <p:xfrm>
          <a:off x="5386387" y="7284244"/>
          <a:ext cx="2120900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825500" imgH="203200" progId="Equation.3">
                  <p:embed/>
                </p:oleObj>
              </mc:Choice>
              <mc:Fallback>
                <p:oleObj name="Equation" r:id="rId2" imgW="825500" imgH="203200" progId="Equation.3">
                  <p:embed/>
                  <p:pic>
                    <p:nvPicPr>
                      <p:cNvPr id="2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6387" y="7284244"/>
                        <a:ext cx="2120900" cy="523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" name="Rectangle 41"/>
          <p:cNvSpPr/>
          <p:nvPr/>
        </p:nvSpPr>
        <p:spPr>
          <a:xfrm>
            <a:off x="1346728" y="2067580"/>
            <a:ext cx="203132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= 5 – 2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3748087" y="2058987"/>
            <a:ext cx="205216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80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4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4161630" y="2524780"/>
            <a:ext cx="170912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)(– 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614576" y="3515380"/>
            <a:ext cx="13244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)(- 3)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1999582" y="3511095"/>
            <a:ext cx="3866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2414265" y="3511095"/>
            <a:ext cx="14446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(-3)</a:t>
            </a:r>
            <a:r>
              <a:rPr lang="en-US" altLang="en-US" sz="280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- 4)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2336614" y="4005590"/>
            <a:ext cx="9028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 – 4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Text Box 12"/>
          <p:cNvSpPr txBox="1">
            <a:spLocks noChangeArrowheads="1"/>
          </p:cNvSpPr>
          <p:nvPr/>
        </p:nvSpPr>
        <p:spPr bwMode="auto">
          <a:xfrm>
            <a:off x="5268224" y="3584777"/>
            <a:ext cx="261481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r>
              <a:rPr lang="en-US" altLang="en-US" sz="1800" dirty="0"/>
              <a:t>Substitute – 3 into </a:t>
            </a:r>
            <a:r>
              <a:rPr lang="en-US" alt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en-US" sz="1800" dirty="0"/>
              <a:t>(</a:t>
            </a:r>
            <a:r>
              <a:rPr lang="en-US" alt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1800" dirty="0"/>
              <a:t>)</a:t>
            </a:r>
          </a:p>
        </p:txBody>
      </p:sp>
      <p:sp>
        <p:nvSpPr>
          <p:cNvPr id="56" name="Line 11"/>
          <p:cNvSpPr>
            <a:spLocks noChangeShapeType="1"/>
          </p:cNvSpPr>
          <p:nvPr/>
        </p:nvSpPr>
        <p:spPr bwMode="auto">
          <a:xfrm flipH="1" flipV="1">
            <a:off x="4256436" y="3804341"/>
            <a:ext cx="899578" cy="2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" name="Rectangle 29"/>
          <p:cNvSpPr/>
          <p:nvPr/>
        </p:nvSpPr>
        <p:spPr>
          <a:xfrm>
            <a:off x="2001569" y="4048780"/>
            <a:ext cx="3866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011339" y="5027962"/>
            <a:ext cx="10342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)(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2386226" y="5009361"/>
            <a:ext cx="13227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– 2(5)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2051181" y="5052551"/>
            <a:ext cx="3866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2386226" y="5575771"/>
            <a:ext cx="10823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– 10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3455227" y="6226568"/>
            <a:ext cx="44278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Both methods give the same result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2051181" y="5659572"/>
            <a:ext cx="3866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2082437" y="6258580"/>
            <a:ext cx="3866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Text Box 8"/>
          <p:cNvSpPr txBox="1">
            <a:spLocks noChangeArrowheads="1"/>
          </p:cNvSpPr>
          <p:nvPr/>
        </p:nvSpPr>
        <p:spPr bwMode="auto">
          <a:xfrm>
            <a:off x="614576" y="3072080"/>
            <a:ext cx="146867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r>
              <a:rPr lang="en-US" altLang="en-US" sz="2000" b="1" dirty="0"/>
              <a:t>METHOD 2</a:t>
            </a:r>
          </a:p>
        </p:txBody>
      </p:sp>
      <p:sp>
        <p:nvSpPr>
          <p:cNvPr id="28" name="Rectangle 27"/>
          <p:cNvSpPr/>
          <p:nvPr/>
        </p:nvSpPr>
        <p:spPr>
          <a:xfrm>
            <a:off x="2457872" y="4500067"/>
            <a:ext cx="4539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999582" y="4505980"/>
            <a:ext cx="3866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2503071" y="6258580"/>
            <a:ext cx="63350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5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2AF49415-AAFF-42A9-A79C-860CD5504906}"/>
              </a:ext>
            </a:extLst>
          </p:cNvPr>
          <p:cNvSpPr/>
          <p:nvPr/>
        </p:nvSpPr>
        <p:spPr>
          <a:xfrm>
            <a:off x="304800" y="201910"/>
            <a:ext cx="516519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4000" dirty="0">
                <a:solidFill>
                  <a:srgbClr val="7030A0"/>
                </a:solidFill>
                <a:latin typeface="+mn-lt"/>
              </a:rPr>
              <a:t>Composite functions </a:t>
            </a:r>
            <a:endParaRPr lang="en-GB" sz="4000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38" name="Rectangle 37">
            <a:hlinkClick r:id="rId4"/>
            <a:extLst>
              <a:ext uri="{FF2B5EF4-FFF2-40B4-BE49-F238E27FC236}">
                <a16:creationId xmlns:a16="http://schemas.microsoft.com/office/drawing/2014/main" id="{736C03F6-12A9-485B-8F9D-4472F674004E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 40">
            <a:hlinkClick r:id="rId4"/>
            <a:extLst>
              <a:ext uri="{FF2B5EF4-FFF2-40B4-BE49-F238E27FC236}">
                <a16:creationId xmlns:a16="http://schemas.microsoft.com/office/drawing/2014/main" id="{FF2C53DA-DBF3-40DA-84CB-E2FF13BAA2EC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7462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/>
      <p:bldP spid="2057" grpId="0" animBg="1"/>
      <p:bldP spid="2058" grpId="0"/>
      <p:bldP spid="42" grpId="0"/>
      <p:bldP spid="43" grpId="0"/>
      <p:bldP spid="45" grpId="0"/>
      <p:bldP spid="46" grpId="0"/>
      <p:bldP spid="48" grpId="0"/>
      <p:bldP spid="51" grpId="0"/>
      <p:bldP spid="53" grpId="0"/>
      <p:bldP spid="55" grpId="0"/>
      <p:bldP spid="56" grpId="0" animBg="1"/>
      <p:bldP spid="30" grpId="0"/>
      <p:bldP spid="31" grpId="0"/>
      <p:bldP spid="32" grpId="0"/>
      <p:bldP spid="33" grpId="0"/>
      <p:bldP spid="34" grpId="0"/>
      <p:bldP spid="36" grpId="0"/>
      <p:bldP spid="37" grpId="0"/>
      <p:bldP spid="39" grpId="0"/>
      <p:bldP spid="40" grpId="0"/>
      <p:bldP spid="28" grpId="0"/>
      <p:bldP spid="29" grpId="0"/>
      <p:bldP spid="4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719796"/>
            <a:ext cx="8229600" cy="728004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>
                <a:latin typeface="Century Gothic" panose="020B0502020202020204" pitchFamily="34" charset="0"/>
              </a:rPr>
              <a:t>Example 3</a:t>
            </a: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441845" y="1350299"/>
            <a:ext cx="841150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r>
              <a:rPr lang="en-US" altLang="en-US" sz="2000" dirty="0"/>
              <a:t>You may need to evaluate a composite function for a particular value of </a:t>
            </a:r>
            <a:r>
              <a:rPr lang="en-US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</a:p>
        </p:txBody>
      </p:sp>
      <p:sp>
        <p:nvSpPr>
          <p:cNvPr id="2054" name="Text Box 8"/>
          <p:cNvSpPr txBox="1">
            <a:spLocks noChangeArrowheads="1"/>
          </p:cNvSpPr>
          <p:nvPr/>
        </p:nvSpPr>
        <p:spPr bwMode="auto">
          <a:xfrm>
            <a:off x="500050" y="2695449"/>
            <a:ext cx="366158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r>
              <a:rPr lang="en-US" altLang="en-US" sz="2000" dirty="0"/>
              <a:t>Find the composite function</a:t>
            </a:r>
          </a:p>
        </p:txBody>
      </p:sp>
      <p:sp>
        <p:nvSpPr>
          <p:cNvPr id="2057" name="Line 15"/>
          <p:cNvSpPr>
            <a:spLocks noChangeShapeType="1"/>
          </p:cNvSpPr>
          <p:nvPr/>
        </p:nvSpPr>
        <p:spPr bwMode="auto">
          <a:xfrm flipH="1" flipV="1">
            <a:off x="5044136" y="4506390"/>
            <a:ext cx="827746" cy="1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58" name="Text Box 16"/>
          <p:cNvSpPr txBox="1">
            <a:spLocks noChangeArrowheads="1"/>
          </p:cNvSpPr>
          <p:nvPr/>
        </p:nvSpPr>
        <p:spPr bwMode="auto">
          <a:xfrm>
            <a:off x="6011483" y="4305427"/>
            <a:ext cx="329112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r>
              <a:rPr lang="en-US" altLang="en-US" sz="1800" dirty="0"/>
              <a:t>Substitute into f(x)</a:t>
            </a:r>
          </a:p>
        </p:txBody>
      </p:sp>
      <p:graphicFrame>
        <p:nvGraphicFramePr>
          <p:cNvPr id="20" name="Object 13"/>
          <p:cNvGraphicFramePr>
            <a:graphicFrameLocks noChangeAspect="1"/>
          </p:cNvGraphicFramePr>
          <p:nvPr/>
        </p:nvGraphicFramePr>
        <p:xfrm>
          <a:off x="5386387" y="7284244"/>
          <a:ext cx="2120900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825500" imgH="203200" progId="Equation.3">
                  <p:embed/>
                </p:oleObj>
              </mc:Choice>
              <mc:Fallback>
                <p:oleObj name="Equation" r:id="rId2" imgW="825500" imgH="203200" progId="Equation.3">
                  <p:embed/>
                  <p:pic>
                    <p:nvPicPr>
                      <p:cNvPr id="2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6387" y="7284244"/>
                        <a:ext cx="2120900" cy="523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" name="Rectangle 41"/>
          <p:cNvSpPr/>
          <p:nvPr/>
        </p:nvSpPr>
        <p:spPr>
          <a:xfrm>
            <a:off x="3749457" y="2041273"/>
            <a:ext cx="21218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+ 3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1361808" y="2041273"/>
            <a:ext cx="197201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80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2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4161630" y="2584561"/>
            <a:ext cx="142699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)(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Text Box 12"/>
          <p:cNvSpPr txBox="1">
            <a:spLocks noChangeArrowheads="1"/>
          </p:cNvSpPr>
          <p:nvPr/>
        </p:nvSpPr>
        <p:spPr bwMode="auto">
          <a:xfrm>
            <a:off x="5836176" y="3567939"/>
            <a:ext cx="330782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r>
              <a:rPr lang="en-US" altLang="en-US" sz="1800" dirty="0"/>
              <a:t>Composition of the function </a:t>
            </a:r>
            <a:r>
              <a:rPr lang="en-US" alt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en-US" sz="1800" dirty="0"/>
              <a:t>(</a:t>
            </a:r>
            <a:r>
              <a:rPr lang="en-US" alt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1800" dirty="0"/>
              <a:t>) with the function </a:t>
            </a:r>
            <a:r>
              <a:rPr lang="en-US" alt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en-US" sz="1800" dirty="0"/>
              <a:t>(</a:t>
            </a:r>
            <a:r>
              <a:rPr lang="en-US" alt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1800" dirty="0"/>
              <a:t>)</a:t>
            </a:r>
          </a:p>
        </p:txBody>
      </p:sp>
      <p:sp>
        <p:nvSpPr>
          <p:cNvPr id="56" name="Line 11"/>
          <p:cNvSpPr>
            <a:spLocks noChangeShapeType="1"/>
          </p:cNvSpPr>
          <p:nvPr/>
        </p:nvSpPr>
        <p:spPr bwMode="auto">
          <a:xfrm flipH="1" flipV="1">
            <a:off x="4936598" y="3913913"/>
            <a:ext cx="899578" cy="2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" name="Rectangle 29"/>
          <p:cNvSpPr/>
          <p:nvPr/>
        </p:nvSpPr>
        <p:spPr>
          <a:xfrm>
            <a:off x="3140501" y="4271673"/>
            <a:ext cx="3866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471372" y="5953780"/>
            <a:ext cx="178446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80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+ 6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+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136578" y="5920598"/>
            <a:ext cx="3866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Text Box 8"/>
          <p:cNvSpPr txBox="1">
            <a:spLocks noChangeArrowheads="1"/>
          </p:cNvSpPr>
          <p:nvPr/>
        </p:nvSpPr>
        <p:spPr bwMode="auto">
          <a:xfrm>
            <a:off x="614576" y="3181514"/>
            <a:ext cx="115127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r>
              <a:rPr lang="en-US" altLang="en-US" sz="2000" b="1" dirty="0"/>
              <a:t>Solution</a:t>
            </a:r>
          </a:p>
        </p:txBody>
      </p:sp>
      <p:sp>
        <p:nvSpPr>
          <p:cNvPr id="35" name="Rectangle 34"/>
          <p:cNvSpPr/>
          <p:nvPr/>
        </p:nvSpPr>
        <p:spPr>
          <a:xfrm>
            <a:off x="3584344" y="3634302"/>
            <a:ext cx="119295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(g(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))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3554298" y="4231515"/>
            <a:ext cx="13340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+ 3)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3140501" y="3683616"/>
            <a:ext cx="3866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1672729" y="3636010"/>
            <a:ext cx="142699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)(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3160390" y="4792968"/>
            <a:ext cx="20954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(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+ 3)</a:t>
            </a:r>
            <a:r>
              <a:rPr lang="en-US" altLang="en-US" sz="280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2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3141595" y="5388456"/>
            <a:ext cx="285526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(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80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+ 6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+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9) – 2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1677313" y="5953780"/>
            <a:ext cx="142699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)(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" name="Line 15"/>
          <p:cNvSpPr>
            <a:spLocks noChangeShapeType="1"/>
          </p:cNvSpPr>
          <p:nvPr/>
        </p:nvSpPr>
        <p:spPr bwMode="auto">
          <a:xfrm flipH="1" flipV="1">
            <a:off x="5279647" y="5058232"/>
            <a:ext cx="827746" cy="1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9" name="Text Box 16"/>
          <p:cNvSpPr txBox="1">
            <a:spLocks noChangeArrowheads="1"/>
          </p:cNvSpPr>
          <p:nvPr/>
        </p:nvSpPr>
        <p:spPr bwMode="auto">
          <a:xfrm>
            <a:off x="6246994" y="4857269"/>
            <a:ext cx="329112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r>
              <a:rPr lang="en-US" altLang="en-US" sz="1800" dirty="0"/>
              <a:t>Substitute x + 3  into </a:t>
            </a:r>
            <a:r>
              <a:rPr lang="en-US" alt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en-US" sz="1800" dirty="0"/>
              <a:t>(</a:t>
            </a:r>
            <a:r>
              <a:rPr lang="en-US" alt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1800" dirty="0"/>
              <a:t>)</a:t>
            </a:r>
          </a:p>
        </p:txBody>
      </p:sp>
      <p:sp>
        <p:nvSpPr>
          <p:cNvPr id="60" name="Line 15"/>
          <p:cNvSpPr>
            <a:spLocks noChangeShapeType="1"/>
          </p:cNvSpPr>
          <p:nvPr/>
        </p:nvSpPr>
        <p:spPr bwMode="auto">
          <a:xfrm flipH="1" flipV="1">
            <a:off x="6073891" y="5658526"/>
            <a:ext cx="827746" cy="1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1" name="Text Box 16"/>
          <p:cNvSpPr txBox="1">
            <a:spLocks noChangeArrowheads="1"/>
          </p:cNvSpPr>
          <p:nvPr/>
        </p:nvSpPr>
        <p:spPr bwMode="auto">
          <a:xfrm>
            <a:off x="7041239" y="5457563"/>
            <a:ext cx="181210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r>
              <a:rPr lang="en-US" altLang="en-US" sz="1800" dirty="0"/>
              <a:t>Expanding</a:t>
            </a:r>
          </a:p>
        </p:txBody>
      </p:sp>
      <p:sp>
        <p:nvSpPr>
          <p:cNvPr id="62" name="Line 15"/>
          <p:cNvSpPr>
            <a:spLocks noChangeShapeType="1"/>
          </p:cNvSpPr>
          <p:nvPr/>
        </p:nvSpPr>
        <p:spPr bwMode="auto">
          <a:xfrm flipH="1" flipV="1">
            <a:off x="5555286" y="6210367"/>
            <a:ext cx="827746" cy="1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3" name="Text Box 16"/>
          <p:cNvSpPr txBox="1">
            <a:spLocks noChangeArrowheads="1"/>
          </p:cNvSpPr>
          <p:nvPr/>
        </p:nvSpPr>
        <p:spPr bwMode="auto">
          <a:xfrm>
            <a:off x="6522634" y="6009404"/>
            <a:ext cx="181210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r>
              <a:rPr lang="en-US" altLang="en-US" sz="1800" dirty="0"/>
              <a:t>Simplifying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FDA11D1-C5C7-430C-BEEB-2C65785650EB}"/>
              </a:ext>
            </a:extLst>
          </p:cNvPr>
          <p:cNvSpPr/>
          <p:nvPr/>
        </p:nvSpPr>
        <p:spPr>
          <a:xfrm>
            <a:off x="304800" y="201910"/>
            <a:ext cx="516519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4000" dirty="0">
                <a:solidFill>
                  <a:srgbClr val="7030A0"/>
                </a:solidFill>
                <a:latin typeface="+mn-lt"/>
              </a:rPr>
              <a:t>Composite functions </a:t>
            </a:r>
            <a:endParaRPr lang="en-GB" sz="4000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32" name="Rectangle 31">
            <a:hlinkClick r:id="rId4"/>
            <a:extLst>
              <a:ext uri="{FF2B5EF4-FFF2-40B4-BE49-F238E27FC236}">
                <a16:creationId xmlns:a16="http://schemas.microsoft.com/office/drawing/2014/main" id="{5679E252-554C-4036-B543-4AA88A6E585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>
            <a:hlinkClick r:id="rId4"/>
            <a:extLst>
              <a:ext uri="{FF2B5EF4-FFF2-40B4-BE49-F238E27FC236}">
                <a16:creationId xmlns:a16="http://schemas.microsoft.com/office/drawing/2014/main" id="{0DDFB4F7-1129-447E-910C-2F3F5C8504C4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9170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/>
      <p:bldP spid="2057" grpId="0" animBg="1"/>
      <p:bldP spid="2058" grpId="0"/>
      <p:bldP spid="42" grpId="0"/>
      <p:bldP spid="43" grpId="0"/>
      <p:bldP spid="45" grpId="0"/>
      <p:bldP spid="55" grpId="0"/>
      <p:bldP spid="56" grpId="0" animBg="1"/>
      <p:bldP spid="30" grpId="0"/>
      <p:bldP spid="34" grpId="0"/>
      <p:bldP spid="37" grpId="0"/>
      <p:bldP spid="40" grpId="0"/>
      <p:bldP spid="35" grpId="0"/>
      <p:bldP spid="38" grpId="0"/>
      <p:bldP spid="41" grpId="0"/>
      <p:bldP spid="50" grpId="0"/>
      <p:bldP spid="52" grpId="0"/>
      <p:bldP spid="54" grpId="0"/>
      <p:bldP spid="57" grpId="0"/>
      <p:bldP spid="58" grpId="0" animBg="1"/>
      <p:bldP spid="59" grpId="0"/>
      <p:bldP spid="60" grpId="0" animBg="1"/>
      <p:bldP spid="61" grpId="0"/>
      <p:bldP spid="62" grpId="0" animBg="1"/>
      <p:bldP spid="6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7089489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_10_solvexpeqs" id="{BFB07C4A-7573-457B-9229-667375C26C2E}" vid="{31DC8531-9E75-490C-A2AB-54B4CC27F20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4_IBAA</Template>
  <TotalTime>676</TotalTime>
  <Words>697</Words>
  <Application>Microsoft Office PowerPoint</Application>
  <PresentationFormat>On-screen Show (4:3)</PresentationFormat>
  <Paragraphs>140</Paragraphs>
  <Slides>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Arial</vt:lpstr>
      <vt:lpstr>Bradley Hand ITC</vt:lpstr>
      <vt:lpstr>Calibri</vt:lpstr>
      <vt:lpstr>Century Gothic</vt:lpstr>
      <vt:lpstr>Comic Sans MS</vt:lpstr>
      <vt:lpstr>Times New Roman</vt:lpstr>
      <vt:lpstr>Wingdings 2</vt:lpstr>
      <vt:lpstr>Theme1</vt:lpstr>
      <vt:lpstr>Equation</vt:lpstr>
      <vt:lpstr>Composite Functions</vt:lpstr>
      <vt:lpstr>What Are They?</vt:lpstr>
      <vt:lpstr>Composite functions </vt:lpstr>
      <vt:lpstr>Example 1</vt:lpstr>
      <vt:lpstr>Example 2</vt:lpstr>
      <vt:lpstr>Example 2</vt:lpstr>
      <vt:lpstr>Example 3</vt:lpstr>
      <vt:lpstr>PowerPoint Presentation</vt:lpstr>
    </vt:vector>
  </TitlesOfParts>
  <Company>CCSD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Composite Functions</dc:title>
  <dc:creator>Mathssupport</dc:creator>
  <cp:lastModifiedBy>Orlando Hurtado</cp:lastModifiedBy>
  <cp:revision>8</cp:revision>
  <dcterms:created xsi:type="dcterms:W3CDTF">2020-03-20T15:46:48Z</dcterms:created>
  <dcterms:modified xsi:type="dcterms:W3CDTF">2023-07-23T11:24:07Z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howTimer">
    <vt:bool>true</vt:bool>
  </property>
  <property fmtid="{D5CDD505-2E9C-101B-9397-08002B2CF9AE}" pid="3" name="ShowPercent">
    <vt:bool>true</vt:bool>
  </property>
</Properties>
</file>