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8" r:id="rId3"/>
    <p:sldId id="290" r:id="rId4"/>
    <p:sldId id="294" r:id="rId5"/>
    <p:sldId id="287" r:id="rId6"/>
    <p:sldId id="297" r:id="rId7"/>
    <p:sldId id="296" r:id="rId8"/>
    <p:sldId id="298" r:id="rId9"/>
    <p:sldId id="292" r:id="rId10"/>
    <p:sldId id="283" r:id="rId11"/>
    <p:sldId id="288" r:id="rId12"/>
    <p:sldId id="289" r:id="rId13"/>
    <p:sldId id="284" r:id="rId14"/>
    <p:sldId id="300" r:id="rId15"/>
    <p:sldId id="299" r:id="rId16"/>
    <p:sldId id="285" r:id="rId17"/>
    <p:sldId id="286" r:id="rId18"/>
    <p:sldId id="301" r:id="rId19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 July 2020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ABE261EF-9DDA-4EC0-81D9-088D57FBA110}"/>
              </a:ext>
            </a:extLst>
          </p:cNvPr>
          <p:cNvSpPr/>
          <p:nvPr userDrawn="1"/>
        </p:nvSpPr>
        <p:spPr>
          <a:xfrm>
            <a:off x="587869" y="6484019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31114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50FB895-ED77-4B3F-90DB-17A515EB4614}"/>
              </a:ext>
            </a:extLst>
          </p:cNvPr>
          <p:cNvSpPr/>
          <p:nvPr userDrawn="1"/>
        </p:nvSpPr>
        <p:spPr>
          <a:xfrm>
            <a:off x="587869" y="6484019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2F403F3-D514-4D02-BD38-18A7BD536F86}"/>
              </a:ext>
            </a:extLst>
          </p:cNvPr>
          <p:cNvSpPr/>
          <p:nvPr userDrawn="1"/>
        </p:nvSpPr>
        <p:spPr>
          <a:xfrm>
            <a:off x="587869" y="6484019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mathssupport.org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7/1/2020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587869" y="6484019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1 July 2020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domain and range of a relation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>
            <a:normAutofit fontScale="85000" lnSpcReduction="20000"/>
          </a:bodyPr>
          <a:lstStyle/>
          <a:p>
            <a:pPr marL="627063" indent="-627063" algn="l"/>
            <a:r>
              <a:rPr lang="en-US" dirty="0"/>
              <a:t>LO: To be able to identify the domain and the range of a relation.</a:t>
            </a:r>
          </a:p>
          <a:p>
            <a:pPr marL="627063" algn="l"/>
            <a:r>
              <a:rPr lang="en-US" dirty="0"/>
              <a:t>To write the domain and the range of a function using intervals or set </a:t>
            </a:r>
            <a:r>
              <a:rPr lang="en-US"/>
              <a:t>builder notation. 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DE2A3C7A-A055-4CCD-8173-852BA285ECFB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60198D93-ABFE-40A6-A526-658B4D98BAA2}"/>
              </a:ext>
            </a:extLst>
          </p:cNvPr>
          <p:cNvSpPr/>
          <p:nvPr/>
        </p:nvSpPr>
        <p:spPr>
          <a:xfrm>
            <a:off x="609600" y="6546165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2"/>
          <p:cNvSpPr>
            <a:spLocks noGrp="1"/>
          </p:cNvSpPr>
          <p:nvPr>
            <p:ph type="title"/>
          </p:nvPr>
        </p:nvSpPr>
        <p:spPr>
          <a:xfrm>
            <a:off x="280638" y="321555"/>
            <a:ext cx="7315200" cy="51874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7030A0"/>
                </a:solidFill>
              </a:rPr>
              <a:t>Interval Notation</a:t>
            </a:r>
          </a:p>
        </p:txBody>
      </p:sp>
      <p:sp>
        <p:nvSpPr>
          <p:cNvPr id="13" name="Content Placeholder 13"/>
          <p:cNvSpPr txBox="1">
            <a:spLocks/>
          </p:cNvSpPr>
          <p:nvPr/>
        </p:nvSpPr>
        <p:spPr>
          <a:xfrm>
            <a:off x="142355" y="1058965"/>
            <a:ext cx="8773045" cy="732393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Use the round brackets if the values are not included in the graph or when the graph is undefined at that point.</a:t>
            </a:r>
          </a:p>
        </p:txBody>
      </p:sp>
      <p:sp>
        <p:nvSpPr>
          <p:cNvPr id="14" name="Content Placeholder 13"/>
          <p:cNvSpPr txBox="1">
            <a:spLocks/>
          </p:cNvSpPr>
          <p:nvPr/>
        </p:nvSpPr>
        <p:spPr>
          <a:xfrm>
            <a:off x="142355" y="1992396"/>
            <a:ext cx="1465949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Example:</a:t>
            </a:r>
          </a:p>
        </p:txBody>
      </p:sp>
      <p:sp>
        <p:nvSpPr>
          <p:cNvPr id="16" name="Content Placeholder 13"/>
          <p:cNvSpPr txBox="1">
            <a:spLocks/>
          </p:cNvSpPr>
          <p:nvPr/>
        </p:nvSpPr>
        <p:spPr>
          <a:xfrm>
            <a:off x="1500263" y="1992396"/>
            <a:ext cx="7186537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Find the domain and the range of these functions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155" y="2766200"/>
            <a:ext cx="2494119" cy="2476534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 flipV="1">
            <a:off x="952656" y="3297072"/>
            <a:ext cx="1026381" cy="112715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1946367" y="3270062"/>
            <a:ext cx="54020" cy="5402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19" name="Oval 18"/>
          <p:cNvSpPr/>
          <p:nvPr/>
        </p:nvSpPr>
        <p:spPr>
          <a:xfrm>
            <a:off x="925645" y="4408945"/>
            <a:ext cx="54020" cy="5402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20" name="Content Placeholder 13"/>
          <p:cNvSpPr txBox="1">
            <a:spLocks/>
          </p:cNvSpPr>
          <p:nvPr/>
        </p:nvSpPr>
        <p:spPr>
          <a:xfrm>
            <a:off x="219681" y="5297816"/>
            <a:ext cx="1465949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Domain:</a:t>
            </a:r>
          </a:p>
        </p:txBody>
      </p:sp>
      <p:sp>
        <p:nvSpPr>
          <p:cNvPr id="21" name="Content Placeholder 13"/>
          <p:cNvSpPr txBox="1">
            <a:spLocks/>
          </p:cNvSpPr>
          <p:nvPr/>
        </p:nvSpPr>
        <p:spPr>
          <a:xfrm>
            <a:off x="466475" y="5709092"/>
            <a:ext cx="1157722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Range:</a:t>
            </a:r>
          </a:p>
        </p:txBody>
      </p:sp>
      <p:sp>
        <p:nvSpPr>
          <p:cNvPr id="22" name="Content Placeholder 13"/>
          <p:cNvSpPr txBox="1">
            <a:spLocks/>
          </p:cNvSpPr>
          <p:nvPr/>
        </p:nvSpPr>
        <p:spPr>
          <a:xfrm>
            <a:off x="1500263" y="5308606"/>
            <a:ext cx="1836682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b="1" dirty="0"/>
              <a:t>(</a:t>
            </a:r>
            <a:r>
              <a:rPr lang="en-US" sz="2401" dirty="0"/>
              <a:t>-5,</a:t>
            </a:r>
            <a:r>
              <a:rPr lang="en-US" sz="2401" b="1" dirty="0"/>
              <a:t> 4)</a:t>
            </a:r>
          </a:p>
        </p:txBody>
      </p:sp>
      <p:sp>
        <p:nvSpPr>
          <p:cNvPr id="23" name="Content Placeholder 13"/>
          <p:cNvSpPr txBox="1">
            <a:spLocks/>
          </p:cNvSpPr>
          <p:nvPr/>
        </p:nvSpPr>
        <p:spPr>
          <a:xfrm>
            <a:off x="1492856" y="5741369"/>
            <a:ext cx="1836682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b="1" dirty="0"/>
              <a:t>(</a:t>
            </a:r>
            <a:r>
              <a:rPr lang="en-US" sz="2401" dirty="0"/>
              <a:t>-4,</a:t>
            </a:r>
            <a:r>
              <a:rPr lang="en-US" sz="2401" b="1" dirty="0"/>
              <a:t> 6)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39568" y="2744090"/>
            <a:ext cx="2494119" cy="2476534"/>
          </a:xfrm>
          <a:prstGeom prst="rect">
            <a:avLst/>
          </a:prstGeom>
        </p:spPr>
      </p:pic>
      <p:sp>
        <p:nvSpPr>
          <p:cNvPr id="5" name="Freeform 4"/>
          <p:cNvSpPr/>
          <p:nvPr/>
        </p:nvSpPr>
        <p:spPr>
          <a:xfrm>
            <a:off x="5812924" y="2813111"/>
            <a:ext cx="1130373" cy="1121426"/>
          </a:xfrm>
          <a:custGeom>
            <a:avLst/>
            <a:gdLst>
              <a:gd name="connsiteX0" fmla="*/ 0 w 1506772"/>
              <a:gd name="connsiteY0" fmla="*/ 0 h 1494845"/>
              <a:gd name="connsiteX1" fmla="*/ 19878 w 1506772"/>
              <a:gd name="connsiteY1" fmla="*/ 918375 h 1494845"/>
              <a:gd name="connsiteX2" fmla="*/ 51684 w 1506772"/>
              <a:gd name="connsiteY2" fmla="*/ 1224501 h 1494845"/>
              <a:gd name="connsiteX3" fmla="*/ 119270 w 1506772"/>
              <a:gd name="connsiteY3" fmla="*/ 1379551 h 1494845"/>
              <a:gd name="connsiteX4" fmla="*/ 274320 w 1506772"/>
              <a:gd name="connsiteY4" fmla="*/ 1447137 h 1494845"/>
              <a:gd name="connsiteX5" fmla="*/ 576470 w 1506772"/>
              <a:gd name="connsiteY5" fmla="*/ 1486894 h 1494845"/>
              <a:gd name="connsiteX6" fmla="*/ 1506772 w 1506772"/>
              <a:gd name="connsiteY6" fmla="*/ 1494845 h 1494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06772" h="1494845">
                <a:moveTo>
                  <a:pt x="0" y="0"/>
                </a:moveTo>
                <a:cubicBezTo>
                  <a:pt x="5632" y="357145"/>
                  <a:pt x="11264" y="714291"/>
                  <a:pt x="19878" y="918375"/>
                </a:cubicBezTo>
                <a:cubicBezTo>
                  <a:pt x="28492" y="1122459"/>
                  <a:pt x="35119" y="1147638"/>
                  <a:pt x="51684" y="1224501"/>
                </a:cubicBezTo>
                <a:cubicBezTo>
                  <a:pt x="68249" y="1301364"/>
                  <a:pt x="82164" y="1342445"/>
                  <a:pt x="119270" y="1379551"/>
                </a:cubicBezTo>
                <a:cubicBezTo>
                  <a:pt x="156376" y="1416657"/>
                  <a:pt x="198120" y="1429247"/>
                  <a:pt x="274320" y="1447137"/>
                </a:cubicBezTo>
                <a:cubicBezTo>
                  <a:pt x="350520" y="1465027"/>
                  <a:pt x="371061" y="1478943"/>
                  <a:pt x="576470" y="1486894"/>
                </a:cubicBezTo>
                <a:cubicBezTo>
                  <a:pt x="781879" y="1494845"/>
                  <a:pt x="1144325" y="1494845"/>
                  <a:pt x="1506772" y="1494845"/>
                </a:cubicBezTo>
              </a:path>
            </a:pathLst>
          </a:custGeom>
          <a:noFill/>
          <a:ln>
            <a:solidFill>
              <a:srgbClr val="FF0000"/>
            </a:solidFill>
            <a:headEnd type="stealth" w="lg" len="lg"/>
            <a:tailEnd type="stealth" w="lg" len="lg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5" name="Content Placeholder 13"/>
          <p:cNvSpPr txBox="1">
            <a:spLocks/>
          </p:cNvSpPr>
          <p:nvPr/>
        </p:nvSpPr>
        <p:spPr>
          <a:xfrm>
            <a:off x="4709640" y="5318667"/>
            <a:ext cx="1465949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Domain:</a:t>
            </a:r>
          </a:p>
        </p:txBody>
      </p:sp>
      <p:sp>
        <p:nvSpPr>
          <p:cNvPr id="26" name="Content Placeholder 13"/>
          <p:cNvSpPr txBox="1">
            <a:spLocks/>
          </p:cNvSpPr>
          <p:nvPr/>
        </p:nvSpPr>
        <p:spPr>
          <a:xfrm>
            <a:off x="4956434" y="5729943"/>
            <a:ext cx="1157722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Range:</a:t>
            </a:r>
          </a:p>
        </p:txBody>
      </p:sp>
      <p:sp>
        <p:nvSpPr>
          <p:cNvPr id="27" name="Content Placeholder 13"/>
          <p:cNvSpPr txBox="1">
            <a:spLocks/>
          </p:cNvSpPr>
          <p:nvPr/>
        </p:nvSpPr>
        <p:spPr>
          <a:xfrm>
            <a:off x="5990222" y="5329456"/>
            <a:ext cx="1836682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b="1" dirty="0"/>
              <a:t>(0, +</a:t>
            </a:r>
            <a:r>
              <a:rPr lang="en-US" sz="2401" dirty="0"/>
              <a:t>∞</a:t>
            </a:r>
            <a:r>
              <a:rPr lang="en-US" sz="2401" b="1" dirty="0"/>
              <a:t>)</a:t>
            </a:r>
          </a:p>
        </p:txBody>
      </p:sp>
      <p:sp>
        <p:nvSpPr>
          <p:cNvPr id="28" name="Content Placeholder 13"/>
          <p:cNvSpPr txBox="1">
            <a:spLocks/>
          </p:cNvSpPr>
          <p:nvPr/>
        </p:nvSpPr>
        <p:spPr>
          <a:xfrm>
            <a:off x="5982815" y="5762219"/>
            <a:ext cx="1836682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b="1" dirty="0"/>
              <a:t>(0, +</a:t>
            </a:r>
            <a:r>
              <a:rPr lang="en-US" sz="2401" dirty="0"/>
              <a:t>∞</a:t>
            </a:r>
            <a:r>
              <a:rPr lang="en-US" sz="2401" b="1" dirty="0"/>
              <a:t>)</a:t>
            </a:r>
          </a:p>
        </p:txBody>
      </p:sp>
      <p:sp>
        <p:nvSpPr>
          <p:cNvPr id="24" name="Rectangle 23">
            <a:hlinkClick r:id="rId3"/>
            <a:extLst>
              <a:ext uri="{FF2B5EF4-FFF2-40B4-BE49-F238E27FC236}">
                <a16:creationId xmlns:a16="http://schemas.microsoft.com/office/drawing/2014/main" id="{92704A02-2EC2-472C-93C5-28AC5347305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hlinkClick r:id="rId3"/>
            <a:extLst>
              <a:ext uri="{FF2B5EF4-FFF2-40B4-BE49-F238E27FC236}">
                <a16:creationId xmlns:a16="http://schemas.microsoft.com/office/drawing/2014/main" id="{72F49059-406B-46F7-87FB-EE3C447431C2}"/>
              </a:ext>
            </a:extLst>
          </p:cNvPr>
          <p:cNvSpPr/>
          <p:nvPr/>
        </p:nvSpPr>
        <p:spPr>
          <a:xfrm>
            <a:off x="609600" y="6546165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339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8" grpId="0" animBg="1"/>
      <p:bldP spid="19" grpId="0" animBg="1"/>
      <p:bldP spid="20" grpId="0"/>
      <p:bldP spid="21" grpId="0"/>
      <p:bldP spid="22" grpId="0"/>
      <p:bldP spid="23" grpId="0"/>
      <p:bldP spid="5" grpId="0" animBg="1"/>
      <p:bldP spid="25" grpId="0"/>
      <p:bldP spid="26" grpId="0"/>
      <p:bldP spid="27" grpId="0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2"/>
          <p:cNvSpPr>
            <a:spLocks noGrp="1"/>
          </p:cNvSpPr>
          <p:nvPr>
            <p:ph type="title"/>
          </p:nvPr>
        </p:nvSpPr>
        <p:spPr>
          <a:xfrm>
            <a:off x="247816" y="203621"/>
            <a:ext cx="7315200" cy="709094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7030A0"/>
                </a:solidFill>
              </a:rPr>
              <a:t>Interval Notation</a:t>
            </a:r>
          </a:p>
        </p:txBody>
      </p:sp>
      <p:sp>
        <p:nvSpPr>
          <p:cNvPr id="14" name="Content Placeholder 13"/>
          <p:cNvSpPr txBox="1">
            <a:spLocks/>
          </p:cNvSpPr>
          <p:nvPr/>
        </p:nvSpPr>
        <p:spPr>
          <a:xfrm>
            <a:off x="219681" y="1252863"/>
            <a:ext cx="8467118" cy="545030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Use the square brackets if the value is part of the graph.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155" y="2766200"/>
            <a:ext cx="2494119" cy="2476534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952656" y="3297072"/>
            <a:ext cx="1026381" cy="112715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1946367" y="3270062"/>
            <a:ext cx="54020" cy="54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10" name="Oval 9"/>
          <p:cNvSpPr/>
          <p:nvPr/>
        </p:nvSpPr>
        <p:spPr>
          <a:xfrm>
            <a:off x="925646" y="4408945"/>
            <a:ext cx="34298" cy="54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11" name="Content Placeholder 13"/>
          <p:cNvSpPr txBox="1">
            <a:spLocks/>
          </p:cNvSpPr>
          <p:nvPr/>
        </p:nvSpPr>
        <p:spPr>
          <a:xfrm>
            <a:off x="219681" y="5318666"/>
            <a:ext cx="1465949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Domain:</a:t>
            </a:r>
          </a:p>
        </p:txBody>
      </p:sp>
      <p:sp>
        <p:nvSpPr>
          <p:cNvPr id="12" name="Content Placeholder 13"/>
          <p:cNvSpPr txBox="1">
            <a:spLocks/>
          </p:cNvSpPr>
          <p:nvPr/>
        </p:nvSpPr>
        <p:spPr>
          <a:xfrm>
            <a:off x="466475" y="5729942"/>
            <a:ext cx="1157722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Range:</a:t>
            </a:r>
          </a:p>
        </p:txBody>
      </p:sp>
      <p:sp>
        <p:nvSpPr>
          <p:cNvPr id="16" name="Content Placeholder 13"/>
          <p:cNvSpPr txBox="1">
            <a:spLocks/>
          </p:cNvSpPr>
          <p:nvPr/>
        </p:nvSpPr>
        <p:spPr>
          <a:xfrm>
            <a:off x="1500263" y="5329456"/>
            <a:ext cx="1836682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b="1" dirty="0"/>
              <a:t>[</a:t>
            </a:r>
            <a:r>
              <a:rPr lang="en-US" sz="2401" dirty="0"/>
              <a:t>-5,</a:t>
            </a:r>
            <a:r>
              <a:rPr lang="en-US" sz="2401" b="1" dirty="0"/>
              <a:t> 4]</a:t>
            </a:r>
          </a:p>
        </p:txBody>
      </p:sp>
      <p:sp>
        <p:nvSpPr>
          <p:cNvPr id="17" name="Content Placeholder 13"/>
          <p:cNvSpPr txBox="1">
            <a:spLocks/>
          </p:cNvSpPr>
          <p:nvPr/>
        </p:nvSpPr>
        <p:spPr>
          <a:xfrm>
            <a:off x="1492856" y="5762219"/>
            <a:ext cx="1836682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b="1" dirty="0"/>
              <a:t>[</a:t>
            </a:r>
            <a:r>
              <a:rPr lang="en-US" sz="2401" dirty="0"/>
              <a:t>-4,</a:t>
            </a:r>
            <a:r>
              <a:rPr lang="en-US" sz="2401" b="1" dirty="0"/>
              <a:t> 6]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64499" y="2766200"/>
            <a:ext cx="2494119" cy="2476534"/>
          </a:xfrm>
          <a:prstGeom prst="rect">
            <a:avLst/>
          </a:prstGeom>
        </p:spPr>
      </p:pic>
      <p:sp>
        <p:nvSpPr>
          <p:cNvPr id="20" name="Oval 19"/>
          <p:cNvSpPr/>
          <p:nvPr/>
        </p:nvSpPr>
        <p:spPr>
          <a:xfrm>
            <a:off x="6333818" y="2923234"/>
            <a:ext cx="54020" cy="54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21" name="Oval 20"/>
          <p:cNvSpPr/>
          <p:nvPr/>
        </p:nvSpPr>
        <p:spPr>
          <a:xfrm>
            <a:off x="5640560" y="2938852"/>
            <a:ext cx="54020" cy="54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22" name="Content Placeholder 13"/>
          <p:cNvSpPr txBox="1">
            <a:spLocks/>
          </p:cNvSpPr>
          <p:nvPr/>
        </p:nvSpPr>
        <p:spPr>
          <a:xfrm>
            <a:off x="4700025" y="5318666"/>
            <a:ext cx="1465949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Domain:</a:t>
            </a:r>
          </a:p>
        </p:txBody>
      </p:sp>
      <p:sp>
        <p:nvSpPr>
          <p:cNvPr id="23" name="Content Placeholder 13"/>
          <p:cNvSpPr txBox="1">
            <a:spLocks/>
          </p:cNvSpPr>
          <p:nvPr/>
        </p:nvSpPr>
        <p:spPr>
          <a:xfrm>
            <a:off x="4946819" y="5729942"/>
            <a:ext cx="1157722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Range:</a:t>
            </a:r>
          </a:p>
        </p:txBody>
      </p:sp>
      <p:sp>
        <p:nvSpPr>
          <p:cNvPr id="24" name="Content Placeholder 13"/>
          <p:cNvSpPr txBox="1">
            <a:spLocks/>
          </p:cNvSpPr>
          <p:nvPr/>
        </p:nvSpPr>
        <p:spPr>
          <a:xfrm>
            <a:off x="5980607" y="5329456"/>
            <a:ext cx="1836682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b="1" dirty="0"/>
              <a:t>[</a:t>
            </a:r>
            <a:r>
              <a:rPr lang="en-US" sz="2401" dirty="0"/>
              <a:t>-3,</a:t>
            </a:r>
            <a:r>
              <a:rPr lang="en-US" sz="2401" b="1" dirty="0"/>
              <a:t> 3]</a:t>
            </a:r>
          </a:p>
        </p:txBody>
      </p:sp>
      <p:sp>
        <p:nvSpPr>
          <p:cNvPr id="25" name="Content Placeholder 13"/>
          <p:cNvSpPr txBox="1">
            <a:spLocks/>
          </p:cNvSpPr>
          <p:nvPr/>
        </p:nvSpPr>
        <p:spPr>
          <a:xfrm>
            <a:off x="5973200" y="5762219"/>
            <a:ext cx="1836682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b="1" dirty="0"/>
              <a:t>[0</a:t>
            </a:r>
            <a:r>
              <a:rPr lang="en-US" sz="2401" dirty="0"/>
              <a:t>,</a:t>
            </a:r>
            <a:r>
              <a:rPr lang="en-US" sz="2401" b="1" dirty="0"/>
              <a:t> 9]</a:t>
            </a:r>
          </a:p>
        </p:txBody>
      </p:sp>
      <p:sp>
        <p:nvSpPr>
          <p:cNvPr id="26" name="Content Placeholder 13"/>
          <p:cNvSpPr txBox="1">
            <a:spLocks/>
          </p:cNvSpPr>
          <p:nvPr/>
        </p:nvSpPr>
        <p:spPr>
          <a:xfrm>
            <a:off x="173306" y="2023868"/>
            <a:ext cx="1465949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Example:</a:t>
            </a:r>
          </a:p>
        </p:txBody>
      </p:sp>
      <p:sp>
        <p:nvSpPr>
          <p:cNvPr id="27" name="Content Placeholder 13"/>
          <p:cNvSpPr txBox="1">
            <a:spLocks/>
          </p:cNvSpPr>
          <p:nvPr/>
        </p:nvSpPr>
        <p:spPr>
          <a:xfrm>
            <a:off x="1531214" y="2023868"/>
            <a:ext cx="7307986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Find the domain and the range of these functions</a:t>
            </a:r>
          </a:p>
        </p:txBody>
      </p:sp>
      <p:sp>
        <p:nvSpPr>
          <p:cNvPr id="2" name="Freeform 1"/>
          <p:cNvSpPr/>
          <p:nvPr/>
        </p:nvSpPr>
        <p:spPr>
          <a:xfrm>
            <a:off x="5666470" y="2950245"/>
            <a:ext cx="693124" cy="1021822"/>
          </a:xfrm>
          <a:custGeom>
            <a:avLst/>
            <a:gdLst>
              <a:gd name="connsiteX0" fmla="*/ 0 w 923925"/>
              <a:gd name="connsiteY0" fmla="*/ 0 h 1362075"/>
              <a:gd name="connsiteX1" fmla="*/ 161925 w 923925"/>
              <a:gd name="connsiteY1" fmla="*/ 762000 h 1362075"/>
              <a:gd name="connsiteX2" fmla="*/ 314325 w 923925"/>
              <a:gd name="connsiteY2" fmla="*/ 1219200 h 1362075"/>
              <a:gd name="connsiteX3" fmla="*/ 466725 w 923925"/>
              <a:gd name="connsiteY3" fmla="*/ 1362075 h 1362075"/>
              <a:gd name="connsiteX4" fmla="*/ 619125 w 923925"/>
              <a:gd name="connsiteY4" fmla="*/ 1219200 h 1362075"/>
              <a:gd name="connsiteX5" fmla="*/ 771525 w 923925"/>
              <a:gd name="connsiteY5" fmla="*/ 762000 h 1362075"/>
              <a:gd name="connsiteX6" fmla="*/ 923925 w 923925"/>
              <a:gd name="connsiteY6" fmla="*/ 0 h 13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3925" h="1362075">
                <a:moveTo>
                  <a:pt x="0" y="0"/>
                </a:moveTo>
                <a:cubicBezTo>
                  <a:pt x="54769" y="279400"/>
                  <a:pt x="109538" y="558800"/>
                  <a:pt x="161925" y="762000"/>
                </a:cubicBezTo>
                <a:cubicBezTo>
                  <a:pt x="214312" y="965200"/>
                  <a:pt x="263525" y="1119187"/>
                  <a:pt x="314325" y="1219200"/>
                </a:cubicBezTo>
                <a:cubicBezTo>
                  <a:pt x="365125" y="1319213"/>
                  <a:pt x="415925" y="1362075"/>
                  <a:pt x="466725" y="1362075"/>
                </a:cubicBezTo>
                <a:cubicBezTo>
                  <a:pt x="517525" y="1362075"/>
                  <a:pt x="568325" y="1319213"/>
                  <a:pt x="619125" y="1219200"/>
                </a:cubicBezTo>
                <a:cubicBezTo>
                  <a:pt x="669925" y="1119187"/>
                  <a:pt x="720725" y="965200"/>
                  <a:pt x="771525" y="762000"/>
                </a:cubicBezTo>
                <a:cubicBezTo>
                  <a:pt x="822325" y="558800"/>
                  <a:pt x="873125" y="279400"/>
                  <a:pt x="923925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8" name="Rectangle 27">
            <a:hlinkClick r:id="rId3"/>
            <a:extLst>
              <a:ext uri="{FF2B5EF4-FFF2-40B4-BE49-F238E27FC236}">
                <a16:creationId xmlns:a16="http://schemas.microsoft.com/office/drawing/2014/main" id="{A47C2392-6445-479D-ADF3-B40D0994EB3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hlinkClick r:id="rId3"/>
            <a:extLst>
              <a:ext uri="{FF2B5EF4-FFF2-40B4-BE49-F238E27FC236}">
                <a16:creationId xmlns:a16="http://schemas.microsoft.com/office/drawing/2014/main" id="{A6164D13-65DD-416A-BE47-1702C8A0DCEC}"/>
              </a:ext>
            </a:extLst>
          </p:cNvPr>
          <p:cNvSpPr/>
          <p:nvPr/>
        </p:nvSpPr>
        <p:spPr>
          <a:xfrm>
            <a:off x="609600" y="6546165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432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2" grpId="0"/>
      <p:bldP spid="16" grpId="0"/>
      <p:bldP spid="17" grpId="0"/>
      <p:bldP spid="20" grpId="0" animBg="1"/>
      <p:bldP spid="21" grpId="0" animBg="1"/>
      <p:bldP spid="22" grpId="0"/>
      <p:bldP spid="23" grpId="0"/>
      <p:bldP spid="24" grpId="0"/>
      <p:bldP spid="25" grpId="0"/>
      <p:bldP spid="26" grpId="0"/>
      <p:bldP spid="27" grpId="0"/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2"/>
          <p:cNvSpPr>
            <a:spLocks noGrp="1"/>
          </p:cNvSpPr>
          <p:nvPr>
            <p:ph type="title"/>
          </p:nvPr>
        </p:nvSpPr>
        <p:spPr>
          <a:xfrm>
            <a:off x="286419" y="311952"/>
            <a:ext cx="7315200" cy="51874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7030A0"/>
                </a:solidFill>
              </a:rPr>
              <a:t>Interval Notation</a:t>
            </a:r>
          </a:p>
        </p:txBody>
      </p:sp>
      <p:sp>
        <p:nvSpPr>
          <p:cNvPr id="15" name="Content Placeholder 13"/>
          <p:cNvSpPr txBox="1">
            <a:spLocks/>
          </p:cNvSpPr>
          <p:nvPr/>
        </p:nvSpPr>
        <p:spPr>
          <a:xfrm>
            <a:off x="286418" y="1109770"/>
            <a:ext cx="8552781" cy="1434654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Whenever there is a break in the values, write the interval up to the point. Then write another interval for the values after that point. Put a union sign between each interval to join them together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35318" y="2766200"/>
            <a:ext cx="2494119" cy="2476534"/>
          </a:xfrm>
          <a:prstGeom prst="rect">
            <a:avLst/>
          </a:prstGeom>
        </p:spPr>
      </p:pic>
      <p:cxnSp>
        <p:nvCxnSpPr>
          <p:cNvPr id="6" name="Straight Connector 5"/>
          <p:cNvCxnSpPr>
            <a:stCxn id="9" idx="3"/>
          </p:cNvCxnSpPr>
          <p:nvPr/>
        </p:nvCxnSpPr>
        <p:spPr>
          <a:xfrm flipV="1">
            <a:off x="3046213" y="3755318"/>
            <a:ext cx="1045482" cy="11579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4296917" y="3383397"/>
            <a:ext cx="54020" cy="54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9" name="Oval 8"/>
          <p:cNvSpPr/>
          <p:nvPr/>
        </p:nvSpPr>
        <p:spPr>
          <a:xfrm>
            <a:off x="3038303" y="4867191"/>
            <a:ext cx="54014" cy="54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10" name="Content Placeholder 13"/>
          <p:cNvSpPr txBox="1">
            <a:spLocks/>
          </p:cNvSpPr>
          <p:nvPr/>
        </p:nvSpPr>
        <p:spPr>
          <a:xfrm>
            <a:off x="2670844" y="5318666"/>
            <a:ext cx="1465949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Domain:</a:t>
            </a:r>
          </a:p>
        </p:txBody>
      </p:sp>
      <p:sp>
        <p:nvSpPr>
          <p:cNvPr id="11" name="Content Placeholder 13"/>
          <p:cNvSpPr txBox="1">
            <a:spLocks/>
          </p:cNvSpPr>
          <p:nvPr/>
        </p:nvSpPr>
        <p:spPr>
          <a:xfrm>
            <a:off x="2917638" y="5729942"/>
            <a:ext cx="1157722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Range:</a:t>
            </a:r>
          </a:p>
        </p:txBody>
      </p:sp>
      <p:sp>
        <p:nvSpPr>
          <p:cNvPr id="12" name="Freeform 11"/>
          <p:cNvSpPr/>
          <p:nvPr/>
        </p:nvSpPr>
        <p:spPr>
          <a:xfrm>
            <a:off x="4323928" y="3293268"/>
            <a:ext cx="580767" cy="1834897"/>
          </a:xfrm>
          <a:custGeom>
            <a:avLst/>
            <a:gdLst>
              <a:gd name="connsiteX0" fmla="*/ 0 w 774155"/>
              <a:gd name="connsiteY0" fmla="*/ 157087 h 2445892"/>
              <a:gd name="connsiteX1" fmla="*/ 162685 w 774155"/>
              <a:gd name="connsiteY1" fmla="*/ 12 h 2445892"/>
              <a:gd name="connsiteX2" fmla="*/ 308540 w 774155"/>
              <a:gd name="connsiteY2" fmla="*/ 151477 h 2445892"/>
              <a:gd name="connsiteX3" fmla="*/ 465615 w 774155"/>
              <a:gd name="connsiteY3" fmla="*/ 611482 h 2445892"/>
              <a:gd name="connsiteX4" fmla="*/ 617080 w 774155"/>
              <a:gd name="connsiteY4" fmla="*/ 1385637 h 2445892"/>
              <a:gd name="connsiteX5" fmla="*/ 774155 w 774155"/>
              <a:gd name="connsiteY5" fmla="*/ 2445892 h 2445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4155" h="2445892">
                <a:moveTo>
                  <a:pt x="0" y="157087"/>
                </a:moveTo>
                <a:cubicBezTo>
                  <a:pt x="55631" y="79017"/>
                  <a:pt x="111262" y="947"/>
                  <a:pt x="162685" y="12"/>
                </a:cubicBezTo>
                <a:cubicBezTo>
                  <a:pt x="214108" y="-923"/>
                  <a:pt x="258052" y="49565"/>
                  <a:pt x="308540" y="151477"/>
                </a:cubicBezTo>
                <a:cubicBezTo>
                  <a:pt x="359028" y="253389"/>
                  <a:pt x="414192" y="405789"/>
                  <a:pt x="465615" y="611482"/>
                </a:cubicBezTo>
                <a:cubicBezTo>
                  <a:pt x="517038" y="817175"/>
                  <a:pt x="565657" y="1079902"/>
                  <a:pt x="617080" y="1385637"/>
                </a:cubicBezTo>
                <a:cubicBezTo>
                  <a:pt x="668503" y="1691372"/>
                  <a:pt x="721329" y="2068632"/>
                  <a:pt x="774155" y="2445892"/>
                </a:cubicBezTo>
              </a:path>
            </a:pathLst>
          </a:custGeom>
          <a:noFill/>
          <a:ln>
            <a:solidFill>
              <a:srgbClr val="FF0000"/>
            </a:solidFill>
            <a:tailEnd type="none" w="lg" len="lg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6" name="Oval 15"/>
          <p:cNvSpPr/>
          <p:nvPr/>
        </p:nvSpPr>
        <p:spPr>
          <a:xfrm>
            <a:off x="4075359" y="3727600"/>
            <a:ext cx="54020" cy="5402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17" name="Content Placeholder 13"/>
          <p:cNvSpPr txBox="1">
            <a:spLocks/>
          </p:cNvSpPr>
          <p:nvPr/>
        </p:nvSpPr>
        <p:spPr>
          <a:xfrm>
            <a:off x="3951426" y="5329456"/>
            <a:ext cx="1157722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b="1" dirty="0"/>
              <a:t>[</a:t>
            </a:r>
            <a:r>
              <a:rPr lang="en-US" sz="2401" dirty="0"/>
              <a:t>-8,</a:t>
            </a:r>
            <a:r>
              <a:rPr lang="en-US" sz="2401" b="1" dirty="0"/>
              <a:t> 1)</a:t>
            </a:r>
          </a:p>
        </p:txBody>
      </p:sp>
      <p:sp>
        <p:nvSpPr>
          <p:cNvPr id="18" name="Content Placeholder 13"/>
          <p:cNvSpPr txBox="1">
            <a:spLocks/>
          </p:cNvSpPr>
          <p:nvPr/>
        </p:nvSpPr>
        <p:spPr>
          <a:xfrm>
            <a:off x="3944019" y="5762219"/>
            <a:ext cx="1836682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b="1" dirty="0"/>
              <a:t>(</a:t>
            </a:r>
            <a:r>
              <a:rPr lang="en-US" sz="2401" dirty="0"/>
              <a:t>-∞,</a:t>
            </a:r>
            <a:r>
              <a:rPr lang="en-US" sz="2401" b="1" dirty="0"/>
              <a:t> 6]</a:t>
            </a:r>
          </a:p>
        </p:txBody>
      </p:sp>
      <p:sp>
        <p:nvSpPr>
          <p:cNvPr id="19" name="Content Placeholder 13"/>
          <p:cNvSpPr txBox="1">
            <a:spLocks/>
          </p:cNvSpPr>
          <p:nvPr/>
        </p:nvSpPr>
        <p:spPr>
          <a:xfrm>
            <a:off x="5457527" y="5318666"/>
            <a:ext cx="1324273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b="1" dirty="0">
                <a:sym typeface="Symbol" panose="05050102010706020507" pitchFamily="18" charset="2"/>
              </a:rPr>
              <a:t>[</a:t>
            </a:r>
            <a:r>
              <a:rPr lang="en-US" sz="2401" dirty="0">
                <a:sym typeface="Symbol" panose="05050102010706020507" pitchFamily="18" charset="2"/>
              </a:rPr>
              <a:t>3, +</a:t>
            </a:r>
            <a:r>
              <a:rPr lang="en-US" sz="2401" dirty="0"/>
              <a:t>∞</a:t>
            </a:r>
            <a:r>
              <a:rPr lang="en-US" sz="2401" b="1" dirty="0"/>
              <a:t>]</a:t>
            </a:r>
          </a:p>
        </p:txBody>
      </p:sp>
      <p:sp>
        <p:nvSpPr>
          <p:cNvPr id="20" name="Content Placeholder 13"/>
          <p:cNvSpPr txBox="1">
            <a:spLocks/>
          </p:cNvSpPr>
          <p:nvPr/>
        </p:nvSpPr>
        <p:spPr>
          <a:xfrm>
            <a:off x="5044948" y="5349798"/>
            <a:ext cx="402069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>
                <a:sym typeface="Symbol" panose="05050102010706020507" pitchFamily="18" charset="2"/>
              </a:rPr>
              <a:t></a:t>
            </a:r>
            <a:endParaRPr lang="en-US" sz="2401" b="1" dirty="0"/>
          </a:p>
        </p:txBody>
      </p:sp>
      <p:sp>
        <p:nvSpPr>
          <p:cNvPr id="21" name="Rectangle 20">
            <a:hlinkClick r:id="rId3"/>
            <a:extLst>
              <a:ext uri="{FF2B5EF4-FFF2-40B4-BE49-F238E27FC236}">
                <a16:creationId xmlns:a16="http://schemas.microsoft.com/office/drawing/2014/main" id="{4541BC33-08D0-4260-BEA5-32925B4BD8B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hlinkClick r:id="rId3"/>
            <a:extLst>
              <a:ext uri="{FF2B5EF4-FFF2-40B4-BE49-F238E27FC236}">
                <a16:creationId xmlns:a16="http://schemas.microsoft.com/office/drawing/2014/main" id="{8087200B-6E1C-45BD-89F1-42F85ECE74D0}"/>
              </a:ext>
            </a:extLst>
          </p:cNvPr>
          <p:cNvSpPr/>
          <p:nvPr/>
        </p:nvSpPr>
        <p:spPr>
          <a:xfrm>
            <a:off x="609600" y="6546165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102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1" grpId="0"/>
      <p:bldP spid="12" grpId="0" animBg="1"/>
      <p:bldP spid="16" grpId="0" animBg="1"/>
      <p:bldP spid="17" grpId="0"/>
      <p:bldP spid="18" grpId="0"/>
      <p:bldP spid="19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304800" y="217622"/>
            <a:ext cx="3727385" cy="72645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7030A0"/>
                </a:solidFill>
              </a:rPr>
              <a:t>Asymptotes</a:t>
            </a:r>
          </a:p>
        </p:txBody>
      </p:sp>
      <p:sp>
        <p:nvSpPr>
          <p:cNvPr id="5" name="Content Placeholder 13"/>
          <p:cNvSpPr>
            <a:spLocks noGrp="1"/>
          </p:cNvSpPr>
          <p:nvPr>
            <p:ph idx="1"/>
          </p:nvPr>
        </p:nvSpPr>
        <p:spPr>
          <a:xfrm>
            <a:off x="677640" y="1144888"/>
            <a:ext cx="8156645" cy="8099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1" dirty="0"/>
              <a:t>An </a:t>
            </a:r>
            <a:r>
              <a:rPr lang="en-US" sz="2401" b="1" dirty="0">
                <a:solidFill>
                  <a:srgbClr val="0070C0"/>
                </a:solidFill>
              </a:rPr>
              <a:t>asymptote</a:t>
            </a:r>
            <a:r>
              <a:rPr lang="en-US" sz="2401" dirty="0"/>
              <a:t> is a line that a graph approaches but does not intersect.</a:t>
            </a:r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6595173" y="2005424"/>
            <a:ext cx="1944797" cy="2236576"/>
            <a:chOff x="1973" y="1572"/>
            <a:chExt cx="1633" cy="1878"/>
          </a:xfrm>
        </p:grpSpPr>
        <p:pic>
          <p:nvPicPr>
            <p:cNvPr id="7" name="Picture 9" descr="rec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1" y="1572"/>
              <a:ext cx="1542" cy="1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23"/>
            <p:cNvSpPr>
              <a:spLocks noChangeArrowheads="1"/>
            </p:cNvSpPr>
            <p:nvPr/>
          </p:nvSpPr>
          <p:spPr bwMode="auto">
            <a:xfrm>
              <a:off x="1973" y="3022"/>
              <a:ext cx="1633" cy="1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9" name="Rectangle 22"/>
            <p:cNvSpPr>
              <a:spLocks noChangeArrowheads="1"/>
            </p:cNvSpPr>
            <p:nvPr/>
          </p:nvSpPr>
          <p:spPr bwMode="auto">
            <a:xfrm>
              <a:off x="2090" y="3022"/>
              <a:ext cx="1385" cy="39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GB" altLang="en-US" sz="1800" i="1" dirty="0">
                  <a:latin typeface="Times New Roman" panose="02020603050405020304" pitchFamily="18" charset="0"/>
                </a:rPr>
                <a:t>y</a:t>
              </a:r>
              <a:r>
                <a:rPr lang="en-GB" altLang="en-US" sz="1800" dirty="0"/>
                <a:t> =   </a:t>
              </a:r>
            </a:p>
          </p:txBody>
        </p:sp>
        <p:grpSp>
          <p:nvGrpSpPr>
            <p:cNvPr id="10" name="Group 27"/>
            <p:cNvGrpSpPr>
              <a:grpSpLocks/>
            </p:cNvGrpSpPr>
            <p:nvPr/>
          </p:nvGrpSpPr>
          <p:grpSpPr bwMode="auto">
            <a:xfrm>
              <a:off x="2824" y="2981"/>
              <a:ext cx="242" cy="469"/>
              <a:chOff x="3976" y="3932"/>
              <a:chExt cx="242" cy="469"/>
            </a:xfrm>
          </p:grpSpPr>
          <p:sp>
            <p:nvSpPr>
              <p:cNvPr id="11" name="Text Box 24"/>
              <p:cNvSpPr txBox="1">
                <a:spLocks noChangeArrowheads="1"/>
              </p:cNvSpPr>
              <p:nvPr/>
            </p:nvSpPr>
            <p:spPr bwMode="auto">
              <a:xfrm>
                <a:off x="3976" y="3932"/>
                <a:ext cx="236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sz="1350" dirty="0"/>
                  <a:t>1</a:t>
                </a:r>
              </a:p>
            </p:txBody>
          </p:sp>
          <p:sp>
            <p:nvSpPr>
              <p:cNvPr id="12" name="Line 25"/>
              <p:cNvSpPr>
                <a:spLocks noChangeShapeType="1"/>
              </p:cNvSpPr>
              <p:nvPr/>
            </p:nvSpPr>
            <p:spPr bwMode="auto">
              <a:xfrm>
                <a:off x="4004" y="4162"/>
                <a:ext cx="181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  <p:sp>
            <p:nvSpPr>
              <p:cNvPr id="13" name="Text Box 26"/>
              <p:cNvSpPr txBox="1">
                <a:spLocks noChangeArrowheads="1"/>
              </p:cNvSpPr>
              <p:nvPr/>
            </p:nvSpPr>
            <p:spPr bwMode="auto">
              <a:xfrm>
                <a:off x="3977" y="4091"/>
                <a:ext cx="241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sz="1800" i="1" dirty="0">
                    <a:latin typeface="Times New Roman" panose="02020603050405020304" pitchFamily="18" charset="0"/>
                  </a:rPr>
                  <a:t>x</a:t>
                </a:r>
              </a:p>
            </p:txBody>
          </p:sp>
        </p:grpSp>
      </p:grpSp>
      <p:grpSp>
        <p:nvGrpSpPr>
          <p:cNvPr id="2" name="Group 1"/>
          <p:cNvGrpSpPr/>
          <p:nvPr/>
        </p:nvGrpSpPr>
        <p:grpSpPr>
          <a:xfrm>
            <a:off x="698434" y="1998926"/>
            <a:ext cx="5348402" cy="719968"/>
            <a:chOff x="909282" y="1726345"/>
            <a:chExt cx="7129346" cy="959707"/>
          </a:xfrm>
        </p:grpSpPr>
        <p:sp>
          <p:nvSpPr>
            <p:cNvPr id="14" name="Content Placeholder 13"/>
            <p:cNvSpPr txBox="1">
              <a:spLocks/>
            </p:cNvSpPr>
            <p:nvPr/>
          </p:nvSpPr>
          <p:spPr>
            <a:xfrm>
              <a:off x="909282" y="1854207"/>
              <a:ext cx="7129346" cy="831845"/>
            </a:xfrm>
            <a:prstGeom prst="rect">
              <a:avLst/>
            </a:prstGeom>
          </p:spPr>
          <p:txBody>
            <a:bodyPr vert="horz" lIns="68598" tIns="34299" rIns="68598" bIns="34299" rtlCol="0">
              <a:noAutofit/>
            </a:bodyPr>
            <a:lstStyle>
              <a:lvl1pPr marL="246888" indent="-246888" algn="l" defTabSz="914400" rtl="0" eaLnBrk="1" latinLnBrk="0" hangingPunct="1">
                <a:lnSpc>
                  <a:spcPct val="90000"/>
                </a:lnSpc>
                <a:spcBef>
                  <a:spcPts val="1800"/>
                </a:spcBef>
                <a:buClr>
                  <a:schemeClr val="accent5"/>
                </a:buClr>
                <a:buFont typeface="Wingdings" panose="05000000000000000000" pitchFamily="2" charset="2"/>
                <a:buChar char="§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48640" indent="-246888" algn="l" defTabSz="914400" rtl="0" eaLnBrk="1" latinLnBrk="0" hangingPunct="1">
                <a:lnSpc>
                  <a:spcPct val="90000"/>
                </a:lnSpc>
                <a:spcBef>
                  <a:spcPts val="800"/>
                </a:spcBef>
                <a:buClr>
                  <a:schemeClr val="accent5"/>
                </a:buClr>
                <a:buFont typeface="Wingdings" panose="05000000000000000000" pitchFamily="2" charset="2"/>
                <a:buChar char="§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0392" indent="-246888" algn="l" defTabSz="914400" rtl="0" eaLnBrk="1" latinLnBrk="0" hangingPunct="1">
                <a:lnSpc>
                  <a:spcPct val="90000"/>
                </a:lnSpc>
                <a:spcBef>
                  <a:spcPts val="800"/>
                </a:spcBef>
                <a:buClr>
                  <a:schemeClr val="accent5"/>
                </a:buClr>
                <a:buFont typeface="Wingdings" panose="05000000000000000000" pitchFamily="2" charset="2"/>
                <a:buChar char="§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52144" indent="-246888" algn="l" defTabSz="914400" rtl="0" eaLnBrk="1" latinLnBrk="0" hangingPunct="1">
                <a:lnSpc>
                  <a:spcPct val="90000"/>
                </a:lnSpc>
                <a:spcBef>
                  <a:spcPts val="800"/>
                </a:spcBef>
                <a:buClr>
                  <a:schemeClr val="accent5"/>
                </a:buClr>
                <a:buFont typeface="Wingdings" panose="05000000000000000000" pitchFamily="2" charset="2"/>
                <a:buChar char="§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453896" indent="-246888" algn="l" defTabSz="914400" rtl="0" eaLnBrk="1" latinLnBrk="0" hangingPunct="1">
                <a:lnSpc>
                  <a:spcPct val="90000"/>
                </a:lnSpc>
                <a:spcBef>
                  <a:spcPts val="800"/>
                </a:spcBef>
                <a:buClr>
                  <a:schemeClr val="accent5"/>
                </a:buClr>
                <a:buFont typeface="Wingdings" panose="05000000000000000000" pitchFamily="2" charset="2"/>
                <a:buChar char="§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55648" indent="-246888" algn="l" defTabSz="914400" rtl="0" eaLnBrk="1" latinLnBrk="0" hangingPunct="1">
                <a:lnSpc>
                  <a:spcPct val="90000"/>
                </a:lnSpc>
                <a:spcBef>
                  <a:spcPts val="800"/>
                </a:spcBef>
                <a:buClr>
                  <a:schemeClr val="accent5"/>
                </a:buClr>
                <a:buFont typeface="Wingdings" panose="05000000000000000000" pitchFamily="2" charset="2"/>
                <a:buChar char="§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-246888" algn="l" defTabSz="914400" rtl="0" eaLnBrk="1" latinLnBrk="0" hangingPunct="1">
                <a:lnSpc>
                  <a:spcPct val="90000"/>
                </a:lnSpc>
                <a:spcBef>
                  <a:spcPts val="800"/>
                </a:spcBef>
                <a:buClr>
                  <a:schemeClr val="accent5"/>
                </a:buClr>
                <a:buFont typeface="Wingdings" panose="05000000000000000000" pitchFamily="2" charset="2"/>
                <a:buChar char="§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59152" indent="-246888" algn="l" defTabSz="914400" rtl="0" eaLnBrk="1" latinLnBrk="0" hangingPunct="1">
                <a:lnSpc>
                  <a:spcPct val="90000"/>
                </a:lnSpc>
                <a:spcBef>
                  <a:spcPts val="800"/>
                </a:spcBef>
                <a:buClr>
                  <a:schemeClr val="accent5"/>
                </a:buClr>
                <a:buFont typeface="Wingdings" panose="05000000000000000000" pitchFamily="2" charset="2"/>
                <a:buChar char="§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660904" indent="-246888" algn="l" defTabSz="914400" rtl="0" eaLnBrk="1" latinLnBrk="0" hangingPunct="1">
                <a:lnSpc>
                  <a:spcPct val="90000"/>
                </a:lnSpc>
                <a:spcBef>
                  <a:spcPts val="800"/>
                </a:spcBef>
                <a:buClr>
                  <a:schemeClr val="accent5"/>
                </a:buClr>
                <a:buFont typeface="Wingdings" panose="05000000000000000000" pitchFamily="2" charset="2"/>
                <a:buChar char="§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2401" dirty="0"/>
                <a:t>For example, in the graph of </a:t>
              </a:r>
            </a:p>
          </p:txBody>
        </p:sp>
        <p:sp>
          <p:nvSpPr>
            <p:cNvPr id="15" name="Rectangle 22"/>
            <p:cNvSpPr>
              <a:spLocks noChangeArrowheads="1"/>
            </p:cNvSpPr>
            <p:nvPr/>
          </p:nvSpPr>
          <p:spPr bwMode="auto">
            <a:xfrm>
              <a:off x="6136142" y="1850245"/>
              <a:ext cx="1280495" cy="50323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GB" altLang="en-US" sz="1800" i="1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y</a:t>
              </a:r>
              <a:r>
                <a:rPr lang="en-GB" altLang="en-US" sz="1800" dirty="0">
                  <a:solidFill>
                    <a:schemeClr val="tx1"/>
                  </a:solidFill>
                </a:rPr>
                <a:t> =   </a:t>
              </a:r>
            </a:p>
          </p:txBody>
        </p:sp>
        <p:sp>
          <p:nvSpPr>
            <p:cNvPr id="16" name="Text Box 24"/>
            <p:cNvSpPr txBox="1">
              <a:spLocks noChangeArrowheads="1"/>
            </p:cNvSpPr>
            <p:nvPr/>
          </p:nvSpPr>
          <p:spPr bwMode="auto">
            <a:xfrm>
              <a:off x="6874274" y="1726345"/>
              <a:ext cx="374364" cy="400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35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7" name="Text Box 26"/>
            <p:cNvSpPr txBox="1">
              <a:spLocks noChangeArrowheads="1"/>
            </p:cNvSpPr>
            <p:nvPr/>
          </p:nvSpPr>
          <p:spPr bwMode="auto">
            <a:xfrm>
              <a:off x="6888787" y="1998486"/>
              <a:ext cx="382911" cy="492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i="1">
                  <a:solidFill>
                    <a:schemeClr val="tx1"/>
                  </a:solidFill>
                  <a:latin typeface="Times New Roman" panose="02020603050405020304" pitchFamily="18" charset="0"/>
                </a:rPr>
                <a:t>x</a:t>
              </a:r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6874274" y="2099356"/>
              <a:ext cx="3600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Content Placeholder 13"/>
          <p:cNvSpPr txBox="1">
            <a:spLocks/>
          </p:cNvSpPr>
          <p:nvPr/>
        </p:nvSpPr>
        <p:spPr>
          <a:xfrm>
            <a:off x="682140" y="2672720"/>
            <a:ext cx="5591446" cy="624046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The line approaches the </a:t>
            </a:r>
            <a:r>
              <a:rPr lang="en-US" sz="240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1" dirty="0"/>
              <a:t>-axis (</a:t>
            </a:r>
            <a:r>
              <a:rPr lang="en-US" sz="240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1" dirty="0"/>
              <a:t> = 0), but never touches it.</a:t>
            </a:r>
          </a:p>
        </p:txBody>
      </p:sp>
      <p:sp>
        <p:nvSpPr>
          <p:cNvPr id="21" name="Content Placeholder 13"/>
          <p:cNvSpPr txBox="1">
            <a:spLocks/>
          </p:cNvSpPr>
          <p:nvPr/>
        </p:nvSpPr>
        <p:spPr>
          <a:xfrm>
            <a:off x="698434" y="3525938"/>
            <a:ext cx="5348402" cy="1068265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As we go to infinity the line will not actually reach </a:t>
            </a:r>
            <a:r>
              <a:rPr lang="en-US" sz="240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1" dirty="0"/>
              <a:t> = 0 but will always get closer and closer.</a:t>
            </a:r>
          </a:p>
        </p:txBody>
      </p:sp>
      <p:sp>
        <p:nvSpPr>
          <p:cNvPr id="22" name="Content Placeholder 13"/>
          <p:cNvSpPr txBox="1">
            <a:spLocks/>
          </p:cNvSpPr>
          <p:nvPr/>
        </p:nvSpPr>
        <p:spPr>
          <a:xfrm>
            <a:off x="677640" y="4711599"/>
            <a:ext cx="7928461" cy="624046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The </a:t>
            </a:r>
            <a:r>
              <a:rPr lang="en-US" sz="240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1" dirty="0"/>
              <a:t>-axis or </a:t>
            </a:r>
            <a:r>
              <a:rPr lang="en-US" sz="240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1" dirty="0"/>
              <a:t> = 0 is called the </a:t>
            </a:r>
            <a:r>
              <a:rPr lang="en-US" sz="2401" b="1" dirty="0">
                <a:solidFill>
                  <a:srgbClr val="0070C0"/>
                </a:solidFill>
              </a:rPr>
              <a:t>horizontal asymptote</a:t>
            </a:r>
          </a:p>
        </p:txBody>
      </p:sp>
      <p:sp>
        <p:nvSpPr>
          <p:cNvPr id="23" name="Content Placeholder 13"/>
          <p:cNvSpPr txBox="1">
            <a:spLocks/>
          </p:cNvSpPr>
          <p:nvPr/>
        </p:nvSpPr>
        <p:spPr>
          <a:xfrm>
            <a:off x="682137" y="5337122"/>
            <a:ext cx="8152147" cy="624046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The </a:t>
            </a:r>
            <a:r>
              <a:rPr lang="en-US" sz="240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1" dirty="0"/>
              <a:t>-axis or </a:t>
            </a:r>
            <a:r>
              <a:rPr lang="en-US" sz="240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1" dirty="0"/>
              <a:t> = 0 is called the </a:t>
            </a:r>
            <a:r>
              <a:rPr lang="en-US" sz="2401" b="1" dirty="0">
                <a:solidFill>
                  <a:srgbClr val="0070C0"/>
                </a:solidFill>
              </a:rPr>
              <a:t>vertical asymptote </a:t>
            </a:r>
            <a:r>
              <a:rPr lang="en-US" sz="2401" dirty="0"/>
              <a:t>for the same reason.</a:t>
            </a:r>
          </a:p>
        </p:txBody>
      </p:sp>
      <p:sp>
        <p:nvSpPr>
          <p:cNvPr id="24" name="Rectangle 23">
            <a:hlinkClick r:id="rId3"/>
            <a:extLst>
              <a:ext uri="{FF2B5EF4-FFF2-40B4-BE49-F238E27FC236}">
                <a16:creationId xmlns:a16="http://schemas.microsoft.com/office/drawing/2014/main" id="{28BE08C1-CED3-41C4-B21A-9FC62675C28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hlinkClick r:id="rId3"/>
            <a:extLst>
              <a:ext uri="{FF2B5EF4-FFF2-40B4-BE49-F238E27FC236}">
                <a16:creationId xmlns:a16="http://schemas.microsoft.com/office/drawing/2014/main" id="{A3CFE752-CE7E-403C-8B02-9FC784F661F0}"/>
              </a:ext>
            </a:extLst>
          </p:cNvPr>
          <p:cNvSpPr/>
          <p:nvPr/>
        </p:nvSpPr>
        <p:spPr>
          <a:xfrm>
            <a:off x="609600" y="6546165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609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20" grpId="0"/>
      <p:bldP spid="21" grpId="0"/>
      <p:bldP spid="22" grpId="0"/>
      <p:bldP spid="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250395" y="203151"/>
            <a:ext cx="7315200" cy="753881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7030A0"/>
                </a:solidFill>
              </a:rPr>
              <a:t>Asymptotes</a:t>
            </a:r>
          </a:p>
        </p:txBody>
      </p:sp>
      <p:sp>
        <p:nvSpPr>
          <p:cNvPr id="5" name="Content Placeholder 13"/>
          <p:cNvSpPr>
            <a:spLocks noGrp="1"/>
          </p:cNvSpPr>
          <p:nvPr>
            <p:ph idx="1"/>
          </p:nvPr>
        </p:nvSpPr>
        <p:spPr>
          <a:xfrm>
            <a:off x="697756" y="1093904"/>
            <a:ext cx="7920871" cy="7538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1" dirty="0"/>
              <a:t>Identify the horizontal and vertical </a:t>
            </a:r>
            <a:r>
              <a:rPr lang="en-US" sz="2401" b="1" dirty="0">
                <a:solidFill>
                  <a:srgbClr val="0070C0"/>
                </a:solidFill>
              </a:rPr>
              <a:t>asymptotes</a:t>
            </a:r>
            <a:r>
              <a:rPr lang="en-US" sz="2401" dirty="0"/>
              <a:t> for the function </a:t>
            </a:r>
            <a:r>
              <a:rPr lang="en-US" sz="240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1" dirty="0"/>
              <a:t> = 2</a:t>
            </a:r>
            <a:r>
              <a:rPr lang="en-US" sz="240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1" dirty="0"/>
              <a:t> if they exist.</a:t>
            </a:r>
          </a:p>
        </p:txBody>
      </p:sp>
      <p:sp>
        <p:nvSpPr>
          <p:cNvPr id="22" name="Content Placeholder 13"/>
          <p:cNvSpPr txBox="1">
            <a:spLocks/>
          </p:cNvSpPr>
          <p:nvPr/>
        </p:nvSpPr>
        <p:spPr>
          <a:xfrm>
            <a:off x="5868482" y="2034176"/>
            <a:ext cx="2349565" cy="607543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We draw the graph using the GDC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23" name="Content Placeholder 13"/>
          <p:cNvSpPr txBox="1">
            <a:spLocks/>
          </p:cNvSpPr>
          <p:nvPr/>
        </p:nvSpPr>
        <p:spPr>
          <a:xfrm>
            <a:off x="5850890" y="2645269"/>
            <a:ext cx="2241524" cy="1238403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As we go along the x-axis to the </a:t>
            </a:r>
            <a:r>
              <a:rPr lang="en-US" sz="1800" b="1" dirty="0">
                <a:solidFill>
                  <a:srgbClr val="FF6600"/>
                </a:solidFill>
              </a:rPr>
              <a:t>left</a:t>
            </a:r>
            <a:r>
              <a:rPr lang="en-US" sz="1800" dirty="0"/>
              <a:t> the curve gets closer but never actually meets the 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800" dirty="0"/>
              <a:t>-axis.</a:t>
            </a:r>
          </a:p>
        </p:txBody>
      </p:sp>
      <p:grpSp>
        <p:nvGrpSpPr>
          <p:cNvPr id="99" name="Group 46"/>
          <p:cNvGrpSpPr>
            <a:grpSpLocks/>
          </p:cNvGrpSpPr>
          <p:nvPr/>
        </p:nvGrpSpPr>
        <p:grpSpPr bwMode="auto">
          <a:xfrm>
            <a:off x="722712" y="2070069"/>
            <a:ext cx="4899507" cy="3416794"/>
            <a:chOff x="206" y="321"/>
            <a:chExt cx="4114" cy="2869"/>
          </a:xfrm>
        </p:grpSpPr>
        <p:grpSp>
          <p:nvGrpSpPr>
            <p:cNvPr id="107" name="Group 47"/>
            <p:cNvGrpSpPr>
              <a:grpSpLocks/>
            </p:cNvGrpSpPr>
            <p:nvPr/>
          </p:nvGrpSpPr>
          <p:grpSpPr bwMode="auto">
            <a:xfrm>
              <a:off x="213" y="321"/>
              <a:ext cx="4107" cy="2869"/>
              <a:chOff x="213" y="321"/>
              <a:chExt cx="4107" cy="2869"/>
            </a:xfrm>
          </p:grpSpPr>
          <p:grpSp>
            <p:nvGrpSpPr>
              <p:cNvPr id="109" name="Group 48"/>
              <p:cNvGrpSpPr>
                <a:grpSpLocks/>
              </p:cNvGrpSpPr>
              <p:nvPr/>
            </p:nvGrpSpPr>
            <p:grpSpPr bwMode="auto">
              <a:xfrm>
                <a:off x="213" y="321"/>
                <a:ext cx="4107" cy="2869"/>
                <a:chOff x="213" y="321"/>
                <a:chExt cx="4107" cy="2869"/>
              </a:xfrm>
            </p:grpSpPr>
            <p:grpSp>
              <p:nvGrpSpPr>
                <p:cNvPr id="119" name="Group 49"/>
                <p:cNvGrpSpPr>
                  <a:grpSpLocks/>
                </p:cNvGrpSpPr>
                <p:nvPr/>
              </p:nvGrpSpPr>
              <p:grpSpPr bwMode="auto">
                <a:xfrm>
                  <a:off x="213" y="321"/>
                  <a:ext cx="4107" cy="2869"/>
                  <a:chOff x="926" y="1652"/>
                  <a:chExt cx="10270" cy="7166"/>
                </a:xfrm>
              </p:grpSpPr>
              <p:sp>
                <p:nvSpPr>
                  <p:cNvPr id="121" name="Text Box 5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239" y="1652"/>
                    <a:ext cx="676" cy="924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r>
                      <a:rPr lang="en-US" sz="1800" i="1" dirty="0"/>
                      <a:t>y</a:t>
                    </a:r>
                  </a:p>
                </p:txBody>
              </p:sp>
              <p:grpSp>
                <p:nvGrpSpPr>
                  <p:cNvPr id="122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1233" y="2574"/>
                    <a:ext cx="9073" cy="5761"/>
                    <a:chOff x="666" y="1440"/>
                    <a:chExt cx="9073" cy="5761"/>
                  </a:xfrm>
                </p:grpSpPr>
                <p:grpSp>
                  <p:nvGrpSpPr>
                    <p:cNvPr id="126" name="Group 5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66" y="1440"/>
                      <a:ext cx="1701" cy="5761"/>
                      <a:chOff x="2934" y="1440"/>
                      <a:chExt cx="1701" cy="5761"/>
                    </a:xfrm>
                  </p:grpSpPr>
                  <p:sp>
                    <p:nvSpPr>
                      <p:cNvPr id="168" name="Line 5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635" y="1440"/>
                        <a:ext cx="0" cy="576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 sz="1800"/>
                      </a:p>
                    </p:txBody>
                  </p:sp>
                  <p:sp>
                    <p:nvSpPr>
                      <p:cNvPr id="169" name="Line 5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934" y="1440"/>
                        <a:ext cx="0" cy="576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 sz="1800"/>
                      </a:p>
                    </p:txBody>
                  </p:sp>
                  <p:sp>
                    <p:nvSpPr>
                      <p:cNvPr id="170" name="Line 5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068" y="1440"/>
                        <a:ext cx="0" cy="576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 sz="1800"/>
                      </a:p>
                    </p:txBody>
                  </p:sp>
                  <p:sp>
                    <p:nvSpPr>
                      <p:cNvPr id="171" name="Line 5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501" y="1440"/>
                        <a:ext cx="0" cy="576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 sz="1800"/>
                      </a:p>
                    </p:txBody>
                  </p:sp>
                </p:grpSp>
                <p:grpSp>
                  <p:nvGrpSpPr>
                    <p:cNvPr id="127" name="Group 5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934" y="1440"/>
                      <a:ext cx="1701" cy="5761"/>
                      <a:chOff x="2934" y="1440"/>
                      <a:chExt cx="1701" cy="5761"/>
                    </a:xfrm>
                  </p:grpSpPr>
                  <p:sp>
                    <p:nvSpPr>
                      <p:cNvPr id="164" name="Line 5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635" y="1440"/>
                        <a:ext cx="0" cy="576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 sz="1800"/>
                      </a:p>
                    </p:txBody>
                  </p:sp>
                  <p:sp>
                    <p:nvSpPr>
                      <p:cNvPr id="165" name="Line 5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934" y="1440"/>
                        <a:ext cx="0" cy="576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 sz="1800"/>
                      </a:p>
                    </p:txBody>
                  </p:sp>
                  <p:sp>
                    <p:nvSpPr>
                      <p:cNvPr id="166" name="Line 6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068" y="1440"/>
                        <a:ext cx="0" cy="576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 sz="1800"/>
                      </a:p>
                    </p:txBody>
                  </p:sp>
                  <p:sp>
                    <p:nvSpPr>
                      <p:cNvPr id="167" name="Line 6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501" y="1440"/>
                        <a:ext cx="0" cy="576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 sz="1800"/>
                      </a:p>
                    </p:txBody>
                  </p:sp>
                </p:grpSp>
                <p:grpSp>
                  <p:nvGrpSpPr>
                    <p:cNvPr id="128" name="Group 6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202" y="1440"/>
                      <a:ext cx="1701" cy="5761"/>
                      <a:chOff x="2934" y="1440"/>
                      <a:chExt cx="1701" cy="5761"/>
                    </a:xfrm>
                  </p:grpSpPr>
                  <p:sp>
                    <p:nvSpPr>
                      <p:cNvPr id="160" name="Line 6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635" y="1440"/>
                        <a:ext cx="0" cy="576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 sz="1800"/>
                      </a:p>
                    </p:txBody>
                  </p:sp>
                  <p:sp>
                    <p:nvSpPr>
                      <p:cNvPr id="161" name="Line 6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934" y="1440"/>
                        <a:ext cx="0" cy="576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 sz="1800"/>
                      </a:p>
                    </p:txBody>
                  </p:sp>
                  <p:sp>
                    <p:nvSpPr>
                      <p:cNvPr id="162" name="Line 6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068" y="1440"/>
                        <a:ext cx="0" cy="576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 sz="1800"/>
                      </a:p>
                    </p:txBody>
                  </p:sp>
                  <p:sp>
                    <p:nvSpPr>
                      <p:cNvPr id="163" name="Line 6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501" y="1440"/>
                        <a:ext cx="0" cy="576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 sz="1800"/>
                      </a:p>
                    </p:txBody>
                  </p:sp>
                </p:grpSp>
                <p:grpSp>
                  <p:nvGrpSpPr>
                    <p:cNvPr id="129" name="Group 6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470" y="1440"/>
                      <a:ext cx="1701" cy="5761"/>
                      <a:chOff x="2934" y="1440"/>
                      <a:chExt cx="1701" cy="5761"/>
                    </a:xfrm>
                  </p:grpSpPr>
                  <p:sp>
                    <p:nvSpPr>
                      <p:cNvPr id="156" name="Line 6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635" y="1440"/>
                        <a:ext cx="0" cy="576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 sz="1800"/>
                      </a:p>
                    </p:txBody>
                  </p:sp>
                  <p:sp>
                    <p:nvSpPr>
                      <p:cNvPr id="157" name="Line 6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934" y="1440"/>
                        <a:ext cx="0" cy="576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 sz="1800"/>
                      </a:p>
                    </p:txBody>
                  </p:sp>
                  <p:sp>
                    <p:nvSpPr>
                      <p:cNvPr id="158" name="Line 7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068" y="1440"/>
                        <a:ext cx="0" cy="576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 sz="1800"/>
                      </a:p>
                    </p:txBody>
                  </p:sp>
                  <p:sp>
                    <p:nvSpPr>
                      <p:cNvPr id="159" name="Line 7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501" y="1440"/>
                        <a:ext cx="0" cy="576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 sz="1800"/>
                      </a:p>
                    </p:txBody>
                  </p:sp>
                </p:grpSp>
                <p:grpSp>
                  <p:nvGrpSpPr>
                    <p:cNvPr id="130" name="Group 72"/>
                    <p:cNvGrpSpPr>
                      <a:grpSpLocks/>
                    </p:cNvGrpSpPr>
                    <p:nvPr/>
                  </p:nvGrpSpPr>
                  <p:grpSpPr bwMode="auto">
                    <a:xfrm rot="-5400000">
                      <a:off x="4351" y="-2245"/>
                      <a:ext cx="1701" cy="9072"/>
                      <a:chOff x="2934" y="1440"/>
                      <a:chExt cx="1701" cy="9072"/>
                    </a:xfrm>
                  </p:grpSpPr>
                  <p:sp>
                    <p:nvSpPr>
                      <p:cNvPr id="152" name="Line 7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635" y="1440"/>
                        <a:ext cx="0" cy="9072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 sz="1800"/>
                      </a:p>
                    </p:txBody>
                  </p:sp>
                  <p:sp>
                    <p:nvSpPr>
                      <p:cNvPr id="153" name="Line 7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934" y="1440"/>
                        <a:ext cx="0" cy="9072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 sz="1800"/>
                      </a:p>
                    </p:txBody>
                  </p:sp>
                  <p:sp>
                    <p:nvSpPr>
                      <p:cNvPr id="154" name="Line 7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068" y="1440"/>
                        <a:ext cx="0" cy="9072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 sz="1800"/>
                      </a:p>
                    </p:txBody>
                  </p:sp>
                  <p:sp>
                    <p:nvSpPr>
                      <p:cNvPr id="155" name="Line 7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501" y="1440"/>
                        <a:ext cx="0" cy="9072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 sz="1800"/>
                      </a:p>
                    </p:txBody>
                  </p:sp>
                </p:grpSp>
                <p:grpSp>
                  <p:nvGrpSpPr>
                    <p:cNvPr id="131" name="Group 77"/>
                    <p:cNvGrpSpPr>
                      <a:grpSpLocks/>
                    </p:cNvGrpSpPr>
                    <p:nvPr/>
                  </p:nvGrpSpPr>
                  <p:grpSpPr bwMode="auto">
                    <a:xfrm rot="-5400000">
                      <a:off x="4351" y="-544"/>
                      <a:ext cx="1701" cy="9072"/>
                      <a:chOff x="2934" y="1440"/>
                      <a:chExt cx="1701" cy="9072"/>
                    </a:xfrm>
                  </p:grpSpPr>
                  <p:sp>
                    <p:nvSpPr>
                      <p:cNvPr id="148" name="Line 7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635" y="1440"/>
                        <a:ext cx="0" cy="9072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 sz="1800"/>
                      </a:p>
                    </p:txBody>
                  </p:sp>
                  <p:sp>
                    <p:nvSpPr>
                      <p:cNvPr id="149" name="Line 7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934" y="1440"/>
                        <a:ext cx="0" cy="9072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 sz="1800"/>
                      </a:p>
                    </p:txBody>
                  </p:sp>
                  <p:sp>
                    <p:nvSpPr>
                      <p:cNvPr id="150" name="Line 8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068" y="1440"/>
                        <a:ext cx="0" cy="9072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 sz="1800"/>
                      </a:p>
                    </p:txBody>
                  </p:sp>
                  <p:sp>
                    <p:nvSpPr>
                      <p:cNvPr id="151" name="Line 8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501" y="1440"/>
                        <a:ext cx="0" cy="9072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 sz="1800"/>
                      </a:p>
                    </p:txBody>
                  </p:sp>
                </p:grpSp>
                <p:grpSp>
                  <p:nvGrpSpPr>
                    <p:cNvPr id="132" name="Group 82"/>
                    <p:cNvGrpSpPr>
                      <a:grpSpLocks/>
                    </p:cNvGrpSpPr>
                    <p:nvPr/>
                  </p:nvGrpSpPr>
                  <p:grpSpPr bwMode="auto">
                    <a:xfrm rot="-5400000">
                      <a:off x="4351" y="590"/>
                      <a:ext cx="1701" cy="9072"/>
                      <a:chOff x="2934" y="1440"/>
                      <a:chExt cx="1701" cy="9072"/>
                    </a:xfrm>
                  </p:grpSpPr>
                  <p:sp>
                    <p:nvSpPr>
                      <p:cNvPr id="144" name="Line 8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635" y="1440"/>
                        <a:ext cx="0" cy="9072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 sz="1800"/>
                      </a:p>
                    </p:txBody>
                  </p:sp>
                  <p:sp>
                    <p:nvSpPr>
                      <p:cNvPr id="145" name="Line 8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934" y="1440"/>
                        <a:ext cx="0" cy="9072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 sz="1800"/>
                      </a:p>
                    </p:txBody>
                  </p:sp>
                  <p:sp>
                    <p:nvSpPr>
                      <p:cNvPr id="146" name="Line 8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068" y="1440"/>
                        <a:ext cx="0" cy="9072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 sz="1800"/>
                      </a:p>
                    </p:txBody>
                  </p:sp>
                  <p:sp>
                    <p:nvSpPr>
                      <p:cNvPr id="147" name="Line 8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501" y="1440"/>
                        <a:ext cx="0" cy="9072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 sz="1800"/>
                      </a:p>
                    </p:txBody>
                  </p:sp>
                </p:grpSp>
                <p:grpSp>
                  <p:nvGrpSpPr>
                    <p:cNvPr id="133" name="Group 87"/>
                    <p:cNvGrpSpPr>
                      <a:grpSpLocks/>
                    </p:cNvGrpSpPr>
                    <p:nvPr/>
                  </p:nvGrpSpPr>
                  <p:grpSpPr bwMode="auto">
                    <a:xfrm rot="-5400000">
                      <a:off x="4919" y="2292"/>
                      <a:ext cx="567" cy="9072"/>
                      <a:chOff x="4068" y="1440"/>
                      <a:chExt cx="567" cy="9072"/>
                    </a:xfrm>
                  </p:grpSpPr>
                  <p:sp>
                    <p:nvSpPr>
                      <p:cNvPr id="140" name="Line 8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635" y="1440"/>
                        <a:ext cx="0" cy="9072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 sz="1800"/>
                      </a:p>
                    </p:txBody>
                  </p:sp>
                  <p:sp>
                    <p:nvSpPr>
                      <p:cNvPr id="142" name="Line 9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068" y="1440"/>
                        <a:ext cx="0" cy="9072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 sz="1800"/>
                      </a:p>
                    </p:txBody>
                  </p:sp>
                </p:grpSp>
                <p:sp>
                  <p:nvSpPr>
                    <p:cNvPr id="135" name="Line 9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738" y="1440"/>
                      <a:ext cx="0" cy="5761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GB" sz="1800"/>
                    </a:p>
                  </p:txBody>
                </p:sp>
              </p:grpSp>
              <p:sp>
                <p:nvSpPr>
                  <p:cNvPr id="123" name="Line 98"/>
                  <p:cNvSpPr>
                    <a:spLocks noChangeShapeType="1"/>
                  </p:cNvSpPr>
                  <p:nvPr/>
                </p:nvSpPr>
                <p:spPr bwMode="auto">
                  <a:xfrm>
                    <a:off x="5769" y="2105"/>
                    <a:ext cx="0" cy="6713"/>
                  </a:xfrm>
                  <a:prstGeom prst="line">
                    <a:avLst/>
                  </a:prstGeom>
                  <a:noFill/>
                  <a:ln w="57150">
                    <a:solidFill>
                      <a:srgbClr val="000000"/>
                    </a:solidFill>
                    <a:round/>
                    <a:headEnd type="triangle"/>
                    <a:tailEnd type="triangle"/>
                  </a:ln>
                </p:spPr>
                <p:txBody>
                  <a:bodyPr/>
                  <a:lstStyle/>
                  <a:p>
                    <a:endParaRPr lang="en-GB" sz="1800"/>
                  </a:p>
                </p:txBody>
              </p:sp>
              <p:sp>
                <p:nvSpPr>
                  <p:cNvPr id="124" name="Line 99"/>
                  <p:cNvSpPr>
                    <a:spLocks noChangeShapeType="1"/>
                  </p:cNvSpPr>
                  <p:nvPr/>
                </p:nvSpPr>
                <p:spPr bwMode="auto">
                  <a:xfrm>
                    <a:off x="926" y="7677"/>
                    <a:ext cx="9792" cy="0"/>
                  </a:xfrm>
                  <a:prstGeom prst="line">
                    <a:avLst/>
                  </a:prstGeom>
                  <a:noFill/>
                  <a:ln w="57150">
                    <a:solidFill>
                      <a:srgbClr val="000000"/>
                    </a:solidFill>
                    <a:round/>
                    <a:headEnd type="triangle"/>
                    <a:tailEnd type="triangle"/>
                  </a:ln>
                </p:spPr>
                <p:txBody>
                  <a:bodyPr/>
                  <a:lstStyle/>
                  <a:p>
                    <a:endParaRPr lang="en-GB" sz="1800"/>
                  </a:p>
                </p:txBody>
              </p:sp>
              <p:sp>
                <p:nvSpPr>
                  <p:cNvPr id="125" name="Text Box 10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284" y="7650"/>
                    <a:ext cx="912" cy="102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r>
                      <a:rPr lang="en-US" sz="1200" i="1" dirty="0"/>
                      <a:t>x</a:t>
                    </a:r>
                  </a:p>
                </p:txBody>
              </p:sp>
            </p:grpSp>
            <p:sp>
              <p:nvSpPr>
                <p:cNvPr id="120" name="Text Box 101"/>
                <p:cNvSpPr txBox="1">
                  <a:spLocks noChangeArrowheads="1"/>
                </p:cNvSpPr>
                <p:nvPr/>
              </p:nvSpPr>
              <p:spPr bwMode="auto">
                <a:xfrm>
                  <a:off x="1985" y="2716"/>
                  <a:ext cx="2197" cy="2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600" b="1" dirty="0">
                      <a:solidFill>
                        <a:schemeClr val="tx2"/>
                      </a:solidFill>
                      <a:latin typeface="Arial" charset="0"/>
                    </a:rPr>
                    <a:t>          1       2       3    </a:t>
                  </a:r>
                </a:p>
              </p:txBody>
            </p:sp>
          </p:grpSp>
          <p:grpSp>
            <p:nvGrpSpPr>
              <p:cNvPr id="110" name="Group 102"/>
              <p:cNvGrpSpPr>
                <a:grpSpLocks/>
              </p:cNvGrpSpPr>
              <p:nvPr/>
            </p:nvGrpSpPr>
            <p:grpSpPr bwMode="auto">
              <a:xfrm>
                <a:off x="1903" y="801"/>
                <a:ext cx="382" cy="1841"/>
                <a:chOff x="1903" y="801"/>
                <a:chExt cx="382" cy="1841"/>
              </a:xfrm>
            </p:grpSpPr>
            <p:sp>
              <p:nvSpPr>
                <p:cNvPr id="111" name="Text Box 103"/>
                <p:cNvSpPr txBox="1">
                  <a:spLocks noChangeArrowheads="1"/>
                </p:cNvSpPr>
                <p:nvPr/>
              </p:nvSpPr>
              <p:spPr bwMode="auto">
                <a:xfrm>
                  <a:off x="1903" y="2358"/>
                  <a:ext cx="382" cy="2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600" b="1" dirty="0">
                      <a:solidFill>
                        <a:schemeClr val="tx2"/>
                      </a:solidFill>
                      <a:latin typeface="Arial" charset="0"/>
                    </a:rPr>
                    <a:t>1</a:t>
                  </a:r>
                </a:p>
              </p:txBody>
            </p:sp>
            <p:sp>
              <p:nvSpPr>
                <p:cNvPr id="112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1903" y="2163"/>
                  <a:ext cx="382" cy="2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600" b="1" dirty="0">
                      <a:solidFill>
                        <a:schemeClr val="tx2"/>
                      </a:solidFill>
                      <a:latin typeface="Arial" charset="0"/>
                    </a:rPr>
                    <a:t>2</a:t>
                  </a:r>
                </a:p>
              </p:txBody>
            </p:sp>
            <p:sp>
              <p:nvSpPr>
                <p:cNvPr id="113" name="Text Box 105"/>
                <p:cNvSpPr txBox="1">
                  <a:spLocks noChangeArrowheads="1"/>
                </p:cNvSpPr>
                <p:nvPr/>
              </p:nvSpPr>
              <p:spPr bwMode="auto">
                <a:xfrm>
                  <a:off x="1903" y="1936"/>
                  <a:ext cx="310" cy="2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600" b="1" dirty="0">
                      <a:solidFill>
                        <a:schemeClr val="tx2"/>
                      </a:solidFill>
                      <a:latin typeface="Arial" charset="0"/>
                    </a:rPr>
                    <a:t>3</a:t>
                  </a:r>
                </a:p>
              </p:txBody>
            </p:sp>
            <p:sp>
              <p:nvSpPr>
                <p:cNvPr id="114" name="Text Box 106"/>
                <p:cNvSpPr txBox="1">
                  <a:spLocks noChangeArrowheads="1"/>
                </p:cNvSpPr>
                <p:nvPr/>
              </p:nvSpPr>
              <p:spPr bwMode="auto">
                <a:xfrm>
                  <a:off x="1903" y="1702"/>
                  <a:ext cx="310" cy="2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600" b="1" dirty="0">
                      <a:solidFill>
                        <a:schemeClr val="tx2"/>
                      </a:solidFill>
                      <a:latin typeface="Arial" charset="0"/>
                    </a:rPr>
                    <a:t>4</a:t>
                  </a:r>
                </a:p>
              </p:txBody>
            </p:sp>
            <p:sp>
              <p:nvSpPr>
                <p:cNvPr id="115" name="Text Box 107"/>
                <p:cNvSpPr txBox="1">
                  <a:spLocks noChangeArrowheads="1"/>
                </p:cNvSpPr>
                <p:nvPr/>
              </p:nvSpPr>
              <p:spPr bwMode="auto">
                <a:xfrm>
                  <a:off x="1903" y="1478"/>
                  <a:ext cx="310" cy="2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600" b="1" dirty="0">
                      <a:solidFill>
                        <a:schemeClr val="tx2"/>
                      </a:solidFill>
                      <a:latin typeface="Arial" charset="0"/>
                    </a:rPr>
                    <a:t>5</a:t>
                  </a:r>
                </a:p>
              </p:txBody>
            </p:sp>
            <p:sp>
              <p:nvSpPr>
                <p:cNvPr id="116" name="Text Box 108"/>
                <p:cNvSpPr txBox="1">
                  <a:spLocks noChangeArrowheads="1"/>
                </p:cNvSpPr>
                <p:nvPr/>
              </p:nvSpPr>
              <p:spPr bwMode="auto">
                <a:xfrm>
                  <a:off x="1903" y="1247"/>
                  <a:ext cx="310" cy="2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600" b="1">
                      <a:solidFill>
                        <a:schemeClr val="tx2"/>
                      </a:solidFill>
                      <a:latin typeface="Arial" charset="0"/>
                    </a:rPr>
                    <a:t>6</a:t>
                  </a:r>
                </a:p>
              </p:txBody>
            </p:sp>
            <p:sp>
              <p:nvSpPr>
                <p:cNvPr id="117" name="Text Box 109"/>
                <p:cNvSpPr txBox="1">
                  <a:spLocks noChangeArrowheads="1"/>
                </p:cNvSpPr>
                <p:nvPr/>
              </p:nvSpPr>
              <p:spPr bwMode="auto">
                <a:xfrm>
                  <a:off x="1903" y="1027"/>
                  <a:ext cx="382" cy="2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600" b="1" dirty="0">
                      <a:solidFill>
                        <a:schemeClr val="tx2"/>
                      </a:solidFill>
                      <a:latin typeface="Arial" charset="0"/>
                    </a:rPr>
                    <a:t>7</a:t>
                  </a:r>
                </a:p>
              </p:txBody>
            </p:sp>
            <p:sp>
              <p:nvSpPr>
                <p:cNvPr id="118" name="Text Box 110"/>
                <p:cNvSpPr txBox="1">
                  <a:spLocks noChangeArrowheads="1"/>
                </p:cNvSpPr>
                <p:nvPr/>
              </p:nvSpPr>
              <p:spPr bwMode="auto">
                <a:xfrm>
                  <a:off x="1903" y="801"/>
                  <a:ext cx="310" cy="2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600" b="1" dirty="0">
                      <a:solidFill>
                        <a:schemeClr val="tx2"/>
                      </a:solidFill>
                      <a:latin typeface="Arial" charset="0"/>
                    </a:rPr>
                    <a:t>8</a:t>
                  </a:r>
                </a:p>
              </p:txBody>
            </p:sp>
          </p:grpSp>
        </p:grpSp>
        <p:sp>
          <p:nvSpPr>
            <p:cNvPr id="108" name="Text Box 111"/>
            <p:cNvSpPr txBox="1">
              <a:spLocks noChangeArrowheads="1"/>
            </p:cNvSpPr>
            <p:nvPr/>
          </p:nvSpPr>
          <p:spPr bwMode="auto">
            <a:xfrm>
              <a:off x="206" y="2732"/>
              <a:ext cx="1945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 b="1" dirty="0">
                  <a:solidFill>
                    <a:schemeClr val="tx2"/>
                  </a:solidFill>
                  <a:latin typeface="Arial" charset="0"/>
                </a:rPr>
                <a:t>    </a:t>
              </a:r>
              <a:r>
                <a:rPr lang="en-GB" sz="1600" b="1" baseline="30000" dirty="0">
                  <a:solidFill>
                    <a:schemeClr val="tx2"/>
                  </a:solidFill>
                  <a:latin typeface="Arial" charset="0"/>
                </a:rPr>
                <a:t> </a:t>
              </a:r>
              <a:r>
                <a:rPr lang="en-GB" sz="1600" b="1" dirty="0">
                  <a:solidFill>
                    <a:schemeClr val="tx2"/>
                  </a:solidFill>
                  <a:latin typeface="Arial" charset="0"/>
                </a:rPr>
                <a:t>    </a:t>
              </a:r>
              <a:r>
                <a:rPr lang="en-GB" sz="1600" b="1" baseline="30000" dirty="0">
                  <a:solidFill>
                    <a:schemeClr val="tx2"/>
                  </a:solidFill>
                  <a:latin typeface="Arial" charset="0"/>
                </a:rPr>
                <a:t>–</a:t>
              </a:r>
              <a:r>
                <a:rPr lang="en-GB" sz="1600" b="1" dirty="0">
                  <a:solidFill>
                    <a:schemeClr val="tx2"/>
                  </a:solidFill>
                  <a:latin typeface="Arial" charset="0"/>
                </a:rPr>
                <a:t>3      </a:t>
              </a:r>
              <a:r>
                <a:rPr lang="en-GB" sz="1600" b="1" baseline="30000" dirty="0">
                  <a:solidFill>
                    <a:schemeClr val="tx2"/>
                  </a:solidFill>
                  <a:latin typeface="Arial" charset="0"/>
                </a:rPr>
                <a:t>–</a:t>
              </a:r>
              <a:r>
                <a:rPr lang="en-GB" sz="1600" b="1" dirty="0">
                  <a:solidFill>
                    <a:schemeClr val="tx2"/>
                  </a:solidFill>
                  <a:latin typeface="Arial" charset="0"/>
                </a:rPr>
                <a:t>2       </a:t>
              </a:r>
              <a:r>
                <a:rPr lang="en-GB" sz="1600" b="1" baseline="30000" dirty="0">
                  <a:solidFill>
                    <a:schemeClr val="tx2"/>
                  </a:solidFill>
                  <a:latin typeface="Arial" charset="0"/>
                </a:rPr>
                <a:t>–</a:t>
              </a:r>
              <a:r>
                <a:rPr lang="en-GB" sz="1600" b="1" dirty="0">
                  <a:solidFill>
                    <a:schemeClr val="tx2"/>
                  </a:solidFill>
                  <a:latin typeface="Arial" charset="0"/>
                </a:rPr>
                <a:t>1   </a:t>
              </a:r>
            </a:p>
          </p:txBody>
        </p:sp>
      </p:grpSp>
      <p:sp>
        <p:nvSpPr>
          <p:cNvPr id="2" name="Freeform 1"/>
          <p:cNvSpPr/>
          <p:nvPr/>
        </p:nvSpPr>
        <p:spPr>
          <a:xfrm>
            <a:off x="868907" y="2522529"/>
            <a:ext cx="3879103" cy="2371526"/>
          </a:xfrm>
          <a:custGeom>
            <a:avLst/>
            <a:gdLst>
              <a:gd name="connsiteX0" fmla="*/ 0 w 5170791"/>
              <a:gd name="connsiteY0" fmla="*/ 3161211 h 3161211"/>
              <a:gd name="connsiteX1" fmla="*/ 740229 w 5170791"/>
              <a:gd name="connsiteY1" fmla="*/ 3135085 h 3161211"/>
              <a:gd name="connsiteX2" fmla="*/ 2177143 w 5170791"/>
              <a:gd name="connsiteY2" fmla="*/ 3030583 h 3161211"/>
              <a:gd name="connsiteX3" fmla="*/ 2891246 w 5170791"/>
              <a:gd name="connsiteY3" fmla="*/ 2865120 h 3161211"/>
              <a:gd name="connsiteX4" fmla="*/ 3605349 w 5170791"/>
              <a:gd name="connsiteY4" fmla="*/ 2508068 h 3161211"/>
              <a:gd name="connsiteX5" fmla="*/ 4328160 w 5170791"/>
              <a:gd name="connsiteY5" fmla="*/ 1793965 h 3161211"/>
              <a:gd name="connsiteX6" fmla="*/ 5059680 w 5170791"/>
              <a:gd name="connsiteY6" fmla="*/ 348343 h 3161211"/>
              <a:gd name="connsiteX7" fmla="*/ 5155474 w 5170791"/>
              <a:gd name="connsiteY7" fmla="*/ 0 h 3161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70791" h="3161211">
                <a:moveTo>
                  <a:pt x="0" y="3161211"/>
                </a:moveTo>
                <a:cubicBezTo>
                  <a:pt x="188686" y="3159033"/>
                  <a:pt x="377372" y="3156856"/>
                  <a:pt x="740229" y="3135085"/>
                </a:cubicBezTo>
                <a:cubicBezTo>
                  <a:pt x="1103086" y="3113314"/>
                  <a:pt x="1818640" y="3075577"/>
                  <a:pt x="2177143" y="3030583"/>
                </a:cubicBezTo>
                <a:cubicBezTo>
                  <a:pt x="2535646" y="2985589"/>
                  <a:pt x="2653212" y="2952206"/>
                  <a:pt x="2891246" y="2865120"/>
                </a:cubicBezTo>
                <a:cubicBezTo>
                  <a:pt x="3129280" y="2778034"/>
                  <a:pt x="3365863" y="2686594"/>
                  <a:pt x="3605349" y="2508068"/>
                </a:cubicBezTo>
                <a:cubicBezTo>
                  <a:pt x="3844835" y="2329542"/>
                  <a:pt x="4085772" y="2153919"/>
                  <a:pt x="4328160" y="1793965"/>
                </a:cubicBezTo>
                <a:cubicBezTo>
                  <a:pt x="4570548" y="1434011"/>
                  <a:pt x="4921794" y="647337"/>
                  <a:pt x="5059680" y="348343"/>
                </a:cubicBezTo>
                <a:cubicBezTo>
                  <a:pt x="5197566" y="49349"/>
                  <a:pt x="5176520" y="24674"/>
                  <a:pt x="5155474" y="0"/>
                </a:cubicBezTo>
              </a:path>
            </a:pathLst>
          </a:custGeom>
          <a:noFill/>
          <a:ln w="25400">
            <a:solidFill>
              <a:srgbClr val="FF0000"/>
            </a:solidFill>
            <a:headEnd type="stealth"/>
            <a:tailEnd type="stealth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72" name="Content Placeholder 13"/>
          <p:cNvSpPr txBox="1">
            <a:spLocks/>
          </p:cNvSpPr>
          <p:nvPr/>
        </p:nvSpPr>
        <p:spPr>
          <a:xfrm>
            <a:off x="5851472" y="4197022"/>
            <a:ext cx="2241524" cy="1057352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As we go along the x-axis to the </a:t>
            </a:r>
            <a:r>
              <a:rPr lang="en-US" sz="1800" b="1" dirty="0">
                <a:solidFill>
                  <a:srgbClr val="FF6600"/>
                </a:solidFill>
              </a:rPr>
              <a:t>right</a:t>
            </a:r>
            <a:r>
              <a:rPr lang="en-US" sz="1800" dirty="0"/>
              <a:t> the curve goes up to the infinity</a:t>
            </a:r>
          </a:p>
        </p:txBody>
      </p:sp>
      <p:sp>
        <p:nvSpPr>
          <p:cNvPr id="173" name="Content Placeholder 13"/>
          <p:cNvSpPr txBox="1">
            <a:spLocks/>
          </p:cNvSpPr>
          <p:nvPr/>
        </p:nvSpPr>
        <p:spPr>
          <a:xfrm>
            <a:off x="166273" y="5512452"/>
            <a:ext cx="4122993" cy="436650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Horizontal </a:t>
            </a:r>
            <a:r>
              <a:rPr lang="en-US" sz="2401" b="1" dirty="0">
                <a:solidFill>
                  <a:srgbClr val="0070C0"/>
                </a:solidFill>
              </a:rPr>
              <a:t>asymptote</a:t>
            </a:r>
            <a:r>
              <a:rPr lang="en-US" sz="2401" dirty="0"/>
              <a:t> </a:t>
            </a:r>
            <a:r>
              <a:rPr lang="en-US" sz="240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1" dirty="0"/>
              <a:t> = 0.</a:t>
            </a:r>
          </a:p>
        </p:txBody>
      </p:sp>
      <p:sp>
        <p:nvSpPr>
          <p:cNvPr id="174" name="Content Placeholder 13"/>
          <p:cNvSpPr txBox="1">
            <a:spLocks/>
          </p:cNvSpPr>
          <p:nvPr/>
        </p:nvSpPr>
        <p:spPr>
          <a:xfrm>
            <a:off x="4860888" y="5511235"/>
            <a:ext cx="3597312" cy="436650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No vertical </a:t>
            </a:r>
            <a:r>
              <a:rPr lang="en-US" sz="2401" b="1" dirty="0">
                <a:solidFill>
                  <a:srgbClr val="0070C0"/>
                </a:solidFill>
              </a:rPr>
              <a:t>asymptote</a:t>
            </a:r>
            <a:r>
              <a:rPr lang="en-US" sz="2401" dirty="0"/>
              <a:t>.</a:t>
            </a:r>
          </a:p>
        </p:txBody>
      </p:sp>
      <p:sp>
        <p:nvSpPr>
          <p:cNvPr id="69" name="Rectangle 68">
            <a:hlinkClick r:id="rId2"/>
            <a:extLst>
              <a:ext uri="{FF2B5EF4-FFF2-40B4-BE49-F238E27FC236}">
                <a16:creationId xmlns:a16="http://schemas.microsoft.com/office/drawing/2014/main" id="{850B0E61-BA49-47DF-A1C5-CF247392F46B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>
            <a:hlinkClick r:id="rId2"/>
            <a:extLst>
              <a:ext uri="{FF2B5EF4-FFF2-40B4-BE49-F238E27FC236}">
                <a16:creationId xmlns:a16="http://schemas.microsoft.com/office/drawing/2014/main" id="{89DB728E-2866-4F24-A583-62CE63BDC07A}"/>
              </a:ext>
            </a:extLst>
          </p:cNvPr>
          <p:cNvSpPr/>
          <p:nvPr/>
        </p:nvSpPr>
        <p:spPr>
          <a:xfrm>
            <a:off x="609600" y="6546165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76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22" grpId="0"/>
      <p:bldP spid="23" grpId="0"/>
      <p:bldP spid="2" grpId="0" animBg="1"/>
      <p:bldP spid="172" grpId="0"/>
      <p:bldP spid="173" grpId="0" build="p"/>
      <p:bldP spid="17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3" name="Group 182"/>
          <p:cNvGrpSpPr/>
          <p:nvPr/>
        </p:nvGrpSpPr>
        <p:grpSpPr>
          <a:xfrm>
            <a:off x="731048" y="2455933"/>
            <a:ext cx="4974537" cy="2797507"/>
            <a:chOff x="974477" y="2131915"/>
            <a:chExt cx="6630988" cy="3729038"/>
          </a:xfrm>
        </p:grpSpPr>
        <p:grpSp>
          <p:nvGrpSpPr>
            <p:cNvPr id="99" name="Group 46"/>
            <p:cNvGrpSpPr>
              <a:grpSpLocks/>
            </p:cNvGrpSpPr>
            <p:nvPr/>
          </p:nvGrpSpPr>
          <p:grpSpPr bwMode="auto">
            <a:xfrm>
              <a:off x="974477" y="2131915"/>
              <a:ext cx="6630988" cy="3729038"/>
              <a:chOff x="213" y="645"/>
              <a:chExt cx="4177" cy="2349"/>
            </a:xfrm>
          </p:grpSpPr>
          <p:grpSp>
            <p:nvGrpSpPr>
              <p:cNvPr id="107" name="Group 47"/>
              <p:cNvGrpSpPr>
                <a:grpSpLocks/>
              </p:cNvGrpSpPr>
              <p:nvPr/>
            </p:nvGrpSpPr>
            <p:grpSpPr bwMode="auto">
              <a:xfrm>
                <a:off x="213" y="645"/>
                <a:ext cx="4177" cy="2349"/>
                <a:chOff x="213" y="645"/>
                <a:chExt cx="4177" cy="2349"/>
              </a:xfrm>
            </p:grpSpPr>
            <p:grpSp>
              <p:nvGrpSpPr>
                <p:cNvPr id="109" name="Group 48"/>
                <p:cNvGrpSpPr>
                  <a:grpSpLocks/>
                </p:cNvGrpSpPr>
                <p:nvPr/>
              </p:nvGrpSpPr>
              <p:grpSpPr bwMode="auto">
                <a:xfrm>
                  <a:off x="213" y="645"/>
                  <a:ext cx="4177" cy="2349"/>
                  <a:chOff x="213" y="645"/>
                  <a:chExt cx="4177" cy="2349"/>
                </a:xfrm>
              </p:grpSpPr>
              <p:grpSp>
                <p:nvGrpSpPr>
                  <p:cNvPr id="119" name="Group 49"/>
                  <p:cNvGrpSpPr>
                    <a:grpSpLocks/>
                  </p:cNvGrpSpPr>
                  <p:nvPr/>
                </p:nvGrpSpPr>
                <p:grpSpPr bwMode="auto">
                  <a:xfrm>
                    <a:off x="213" y="645"/>
                    <a:ext cx="4177" cy="2349"/>
                    <a:chOff x="926" y="2460"/>
                    <a:chExt cx="10445" cy="5875"/>
                  </a:xfrm>
                </p:grpSpPr>
                <p:sp>
                  <p:nvSpPr>
                    <p:cNvPr id="121" name="Text Box 5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132" y="2460"/>
                      <a:ext cx="763" cy="79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0" hangingPunct="0"/>
                      <a:r>
                        <a:rPr lang="en-US" sz="1800" i="1" dirty="0"/>
                        <a:t>y</a:t>
                      </a:r>
                    </a:p>
                  </p:txBody>
                </p:sp>
                <p:grpSp>
                  <p:nvGrpSpPr>
                    <p:cNvPr id="122" name="Group 5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233" y="2574"/>
                      <a:ext cx="9073" cy="5761"/>
                      <a:chOff x="666" y="1440"/>
                      <a:chExt cx="9073" cy="5761"/>
                    </a:xfrm>
                  </p:grpSpPr>
                  <p:grpSp>
                    <p:nvGrpSpPr>
                      <p:cNvPr id="126" name="Group 5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666" y="1440"/>
                        <a:ext cx="1701" cy="5761"/>
                        <a:chOff x="2934" y="1440"/>
                        <a:chExt cx="1701" cy="5761"/>
                      </a:xfrm>
                    </p:grpSpPr>
                    <p:sp>
                      <p:nvSpPr>
                        <p:cNvPr id="168" name="Line 5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57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69" name="Line 5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57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70" name="Line 5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57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71" name="Line 5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57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</p:grpSp>
                  <p:grpSp>
                    <p:nvGrpSpPr>
                      <p:cNvPr id="127" name="Group 5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934" y="1440"/>
                        <a:ext cx="1701" cy="5761"/>
                        <a:chOff x="2934" y="1440"/>
                        <a:chExt cx="1701" cy="5761"/>
                      </a:xfrm>
                    </p:grpSpPr>
                    <p:sp>
                      <p:nvSpPr>
                        <p:cNvPr id="164" name="Line 5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57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65" name="Line 5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57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66" name="Line 6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57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67" name="Line 6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57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</p:grpSp>
                  <p:grpSp>
                    <p:nvGrpSpPr>
                      <p:cNvPr id="128" name="Group 6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202" y="1440"/>
                        <a:ext cx="1701" cy="5761"/>
                        <a:chOff x="2934" y="1440"/>
                        <a:chExt cx="1701" cy="5761"/>
                      </a:xfrm>
                    </p:grpSpPr>
                    <p:sp>
                      <p:nvSpPr>
                        <p:cNvPr id="160" name="Line 6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57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61" name="Line 6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57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62" name="Line 6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57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63" name="Line 6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57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</p:grpSp>
                  <p:grpSp>
                    <p:nvGrpSpPr>
                      <p:cNvPr id="129" name="Group 6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470" y="1440"/>
                        <a:ext cx="1701" cy="5761"/>
                        <a:chOff x="2934" y="1440"/>
                        <a:chExt cx="1701" cy="5761"/>
                      </a:xfrm>
                    </p:grpSpPr>
                    <p:sp>
                      <p:nvSpPr>
                        <p:cNvPr id="156" name="Line 6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57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57" name="Line 6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57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58" name="Line 7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57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59" name="Line 7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57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</p:grpSp>
                  <p:grpSp>
                    <p:nvGrpSpPr>
                      <p:cNvPr id="130" name="Group 72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-2245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52" name="Line 7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53" name="Line 7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54" name="Line 7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55" name="Line 7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</p:grpSp>
                  <p:grpSp>
                    <p:nvGrpSpPr>
                      <p:cNvPr id="131" name="Group 77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-544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48" name="Line 7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49" name="Line 7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50" name="Line 8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51" name="Line 8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</p:grpSp>
                  <p:grpSp>
                    <p:nvGrpSpPr>
                      <p:cNvPr id="132" name="Group 82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59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44" name="Line 8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45" name="Line 8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46" name="Line 8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47" name="Line 8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</p:grpSp>
                  <p:grpSp>
                    <p:nvGrpSpPr>
                      <p:cNvPr id="133" name="Group 87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919" y="2292"/>
                        <a:ext cx="567" cy="9072"/>
                        <a:chOff x="4068" y="1440"/>
                        <a:chExt cx="567" cy="9072"/>
                      </a:xfrm>
                    </p:grpSpPr>
                    <p:sp>
                      <p:nvSpPr>
                        <p:cNvPr id="140" name="Line 8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42" name="Line 9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</p:grpSp>
                  <p:sp>
                    <p:nvSpPr>
                      <p:cNvPr id="135" name="Line 9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738" y="1440"/>
                        <a:ext cx="0" cy="576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 sz="1800"/>
                      </a:p>
                    </p:txBody>
                  </p:sp>
                </p:grpSp>
                <p:sp>
                  <p:nvSpPr>
                    <p:cNvPr id="123" name="Line 9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769" y="2574"/>
                      <a:ext cx="0" cy="5761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GB" sz="1800"/>
                    </a:p>
                  </p:txBody>
                </p:sp>
                <p:sp>
                  <p:nvSpPr>
                    <p:cNvPr id="124" name="Line 9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26" y="5410"/>
                      <a:ext cx="9792" cy="0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 type="triangle"/>
                      <a:tailEnd type="triangle"/>
                    </a:ln>
                  </p:spPr>
                  <p:txBody>
                    <a:bodyPr/>
                    <a:lstStyle/>
                    <a:p>
                      <a:endParaRPr lang="en-GB" sz="1800"/>
                    </a:p>
                  </p:txBody>
                </p:sp>
                <p:sp>
                  <p:nvSpPr>
                    <p:cNvPr id="125" name="Text Box 10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459" y="5559"/>
                      <a:ext cx="912" cy="1026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0" hangingPunct="0"/>
                      <a:r>
                        <a:rPr lang="en-US" sz="1200" i="1" dirty="0"/>
                        <a:t>x</a:t>
                      </a:r>
                    </a:p>
                  </p:txBody>
                </p:sp>
              </p:grpSp>
              <p:sp>
                <p:nvSpPr>
                  <p:cNvPr id="120" name="Text Box 10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62" y="1813"/>
                    <a:ext cx="2197" cy="28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600" b="1" dirty="0">
                        <a:solidFill>
                          <a:schemeClr val="tx2"/>
                        </a:solidFill>
                        <a:latin typeface="Arial" charset="0"/>
                      </a:rPr>
                      <a:t>  1   2   3   4  5   6   7 </a:t>
                    </a:r>
                  </a:p>
                </p:txBody>
              </p:sp>
            </p:grpSp>
            <p:grpSp>
              <p:nvGrpSpPr>
                <p:cNvPr id="110" name="Group 102"/>
                <p:cNvGrpSpPr>
                  <a:grpSpLocks/>
                </p:cNvGrpSpPr>
                <p:nvPr/>
              </p:nvGrpSpPr>
              <p:grpSpPr bwMode="auto">
                <a:xfrm>
                  <a:off x="1888" y="801"/>
                  <a:ext cx="418" cy="1873"/>
                  <a:chOff x="1888" y="801"/>
                  <a:chExt cx="418" cy="1873"/>
                </a:xfrm>
              </p:grpSpPr>
              <p:sp>
                <p:nvSpPr>
                  <p:cNvPr id="111" name="Text Box 10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97" y="2390"/>
                    <a:ext cx="382" cy="28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600" b="1" dirty="0">
                        <a:solidFill>
                          <a:schemeClr val="tx2"/>
                        </a:solidFill>
                        <a:latin typeface="Arial" charset="0"/>
                      </a:rPr>
                      <a:t>-6</a:t>
                    </a:r>
                  </a:p>
                </p:txBody>
              </p:sp>
              <p:sp>
                <p:nvSpPr>
                  <p:cNvPr id="112" name="Text Box 10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97" y="2163"/>
                    <a:ext cx="382" cy="28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600" b="1" dirty="0">
                        <a:solidFill>
                          <a:schemeClr val="tx2"/>
                        </a:solidFill>
                        <a:latin typeface="Arial" charset="0"/>
                      </a:rPr>
                      <a:t>-4</a:t>
                    </a:r>
                  </a:p>
                </p:txBody>
              </p:sp>
              <p:sp>
                <p:nvSpPr>
                  <p:cNvPr id="113" name="Text Box 10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88" y="1915"/>
                    <a:ext cx="310" cy="28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600" b="1" dirty="0">
                        <a:solidFill>
                          <a:schemeClr val="tx2"/>
                        </a:solidFill>
                        <a:latin typeface="Arial" charset="0"/>
                      </a:rPr>
                      <a:t>-2</a:t>
                    </a:r>
                  </a:p>
                </p:txBody>
              </p:sp>
              <p:sp>
                <p:nvSpPr>
                  <p:cNvPr id="114" name="Text Box 10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709"/>
                    <a:ext cx="310" cy="31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800" b="1" dirty="0">
                        <a:solidFill>
                          <a:schemeClr val="tx2"/>
                        </a:solidFill>
                        <a:latin typeface="Arial" charset="0"/>
                      </a:rPr>
                      <a:t>0</a:t>
                    </a:r>
                  </a:p>
                </p:txBody>
              </p:sp>
              <p:sp>
                <p:nvSpPr>
                  <p:cNvPr id="115" name="Text Box 10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23" y="1478"/>
                    <a:ext cx="282" cy="28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600" b="1" dirty="0">
                        <a:solidFill>
                          <a:schemeClr val="tx2"/>
                        </a:solidFill>
                        <a:latin typeface="Arial" charset="0"/>
                      </a:rPr>
                      <a:t>2</a:t>
                    </a:r>
                  </a:p>
                </p:txBody>
              </p:sp>
              <p:sp>
                <p:nvSpPr>
                  <p:cNvPr id="116" name="Text Box 10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23" y="1247"/>
                    <a:ext cx="282" cy="28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600" b="1" dirty="0">
                        <a:solidFill>
                          <a:schemeClr val="tx2"/>
                        </a:solidFill>
                        <a:latin typeface="Arial" charset="0"/>
                      </a:rPr>
                      <a:t>4</a:t>
                    </a:r>
                  </a:p>
                </p:txBody>
              </p:sp>
              <p:sp>
                <p:nvSpPr>
                  <p:cNvPr id="117" name="Text Box 10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26" y="1027"/>
                    <a:ext cx="347" cy="28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600" b="1" dirty="0">
                        <a:solidFill>
                          <a:schemeClr val="tx2"/>
                        </a:solidFill>
                        <a:latin typeface="Arial" charset="0"/>
                      </a:rPr>
                      <a:t>6</a:t>
                    </a:r>
                  </a:p>
                </p:txBody>
              </p:sp>
              <p:sp>
                <p:nvSpPr>
                  <p:cNvPr id="118" name="Text Box 1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23" y="801"/>
                    <a:ext cx="282" cy="28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600" b="1" dirty="0">
                        <a:solidFill>
                          <a:schemeClr val="tx2"/>
                        </a:solidFill>
                        <a:latin typeface="Arial" charset="0"/>
                      </a:rPr>
                      <a:t>8</a:t>
                    </a:r>
                  </a:p>
                </p:txBody>
              </p:sp>
            </p:grpSp>
          </p:grpSp>
          <p:sp>
            <p:nvSpPr>
              <p:cNvPr id="108" name="Text Box 111"/>
              <p:cNvSpPr txBox="1">
                <a:spLocks noChangeArrowheads="1"/>
              </p:cNvSpPr>
              <p:nvPr/>
            </p:nvSpPr>
            <p:spPr bwMode="auto">
              <a:xfrm>
                <a:off x="263" y="1815"/>
                <a:ext cx="1888" cy="2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>
                    <a:solidFill>
                      <a:schemeClr val="tx2"/>
                    </a:solidFill>
                    <a:latin typeface="Arial" charset="0"/>
                  </a:rPr>
                  <a:t>  </a:t>
                </a:r>
                <a:r>
                  <a:rPr lang="en-GB" sz="1400" b="1" baseline="30000" dirty="0">
                    <a:solidFill>
                      <a:schemeClr val="tx2"/>
                    </a:solidFill>
                    <a:latin typeface="Arial" charset="0"/>
                  </a:rPr>
                  <a:t>– </a:t>
                </a:r>
                <a:r>
                  <a:rPr lang="en-GB" sz="1400" b="1" dirty="0">
                    <a:solidFill>
                      <a:schemeClr val="tx2"/>
                    </a:solidFill>
                    <a:latin typeface="Arial" charset="0"/>
                  </a:rPr>
                  <a:t>7   </a:t>
                </a:r>
                <a:r>
                  <a:rPr lang="en-GB" sz="1400" b="1" baseline="30000" dirty="0">
                    <a:solidFill>
                      <a:schemeClr val="tx2"/>
                    </a:solidFill>
                    <a:latin typeface="Arial" charset="0"/>
                  </a:rPr>
                  <a:t>– </a:t>
                </a:r>
                <a:r>
                  <a:rPr lang="en-GB" sz="1400" b="1" dirty="0">
                    <a:solidFill>
                      <a:schemeClr val="tx2"/>
                    </a:solidFill>
                    <a:latin typeface="Arial" charset="0"/>
                  </a:rPr>
                  <a:t>6  </a:t>
                </a:r>
                <a:r>
                  <a:rPr lang="en-GB" sz="1400" b="1" baseline="30000" dirty="0">
                    <a:solidFill>
                      <a:schemeClr val="tx2"/>
                    </a:solidFill>
                    <a:latin typeface="Arial" charset="0"/>
                  </a:rPr>
                  <a:t>–</a:t>
                </a:r>
                <a:r>
                  <a:rPr lang="en-GB" sz="1400" b="1" dirty="0">
                    <a:solidFill>
                      <a:schemeClr val="tx2"/>
                    </a:solidFill>
                    <a:latin typeface="Arial" charset="0"/>
                  </a:rPr>
                  <a:t>5  </a:t>
                </a:r>
                <a:r>
                  <a:rPr lang="en-GB" sz="1400" b="1" baseline="30000" dirty="0">
                    <a:solidFill>
                      <a:schemeClr val="tx2"/>
                    </a:solidFill>
                    <a:latin typeface="Arial" charset="0"/>
                  </a:rPr>
                  <a:t>– </a:t>
                </a:r>
                <a:r>
                  <a:rPr lang="en-GB" sz="1400" b="1" dirty="0">
                    <a:solidFill>
                      <a:schemeClr val="tx2"/>
                    </a:solidFill>
                    <a:latin typeface="Arial" charset="0"/>
                  </a:rPr>
                  <a:t>4  </a:t>
                </a:r>
                <a:r>
                  <a:rPr lang="en-GB" sz="1400" b="1" baseline="30000" dirty="0">
                    <a:solidFill>
                      <a:schemeClr val="tx2"/>
                    </a:solidFill>
                    <a:latin typeface="Arial" charset="0"/>
                  </a:rPr>
                  <a:t>–</a:t>
                </a:r>
                <a:r>
                  <a:rPr lang="en-GB" sz="1400" b="1" dirty="0">
                    <a:solidFill>
                      <a:schemeClr val="tx2"/>
                    </a:solidFill>
                    <a:latin typeface="Arial" charset="0"/>
                  </a:rPr>
                  <a:t>3  </a:t>
                </a:r>
                <a:r>
                  <a:rPr lang="en-GB" sz="1400" b="1" baseline="30000" dirty="0">
                    <a:solidFill>
                      <a:schemeClr val="tx2"/>
                    </a:solidFill>
                    <a:latin typeface="Arial" charset="0"/>
                  </a:rPr>
                  <a:t>–</a:t>
                </a:r>
                <a:r>
                  <a:rPr lang="en-GB" sz="1400" b="1" dirty="0">
                    <a:solidFill>
                      <a:schemeClr val="tx2"/>
                    </a:solidFill>
                    <a:latin typeface="Arial" charset="0"/>
                  </a:rPr>
                  <a:t>2  </a:t>
                </a:r>
                <a:r>
                  <a:rPr lang="en-GB" sz="1400" b="1" baseline="30000" dirty="0">
                    <a:solidFill>
                      <a:schemeClr val="tx2"/>
                    </a:solidFill>
                    <a:latin typeface="Arial" charset="0"/>
                  </a:rPr>
                  <a:t>–</a:t>
                </a:r>
                <a:r>
                  <a:rPr lang="en-GB" sz="1400" b="1" dirty="0">
                    <a:solidFill>
                      <a:schemeClr val="tx2"/>
                    </a:solidFill>
                    <a:latin typeface="Arial" charset="0"/>
                  </a:rPr>
                  <a:t>1   </a:t>
                </a:r>
              </a:p>
            </p:txBody>
          </p:sp>
        </p:grpSp>
        <p:sp>
          <p:nvSpPr>
            <p:cNvPr id="179" name="Text Box 103"/>
            <p:cNvSpPr txBox="1">
              <a:spLocks noChangeArrowheads="1"/>
            </p:cNvSpPr>
            <p:nvPr/>
          </p:nvSpPr>
          <p:spPr bwMode="auto">
            <a:xfrm>
              <a:off x="3646425" y="5222527"/>
              <a:ext cx="606425" cy="451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 b="1" dirty="0">
                  <a:solidFill>
                    <a:schemeClr val="tx2"/>
                  </a:solidFill>
                  <a:latin typeface="Arial" charset="0"/>
                </a:rPr>
                <a:t>-8</a:t>
              </a:r>
            </a:p>
          </p:txBody>
        </p:sp>
      </p:grpSp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334519" y="216765"/>
            <a:ext cx="7315200" cy="648918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7030A0"/>
                </a:solidFill>
              </a:rPr>
              <a:t>Asymptotes</a:t>
            </a:r>
          </a:p>
        </p:txBody>
      </p:sp>
      <p:sp>
        <p:nvSpPr>
          <p:cNvPr id="5" name="Content Placeholder 13"/>
          <p:cNvSpPr>
            <a:spLocks noGrp="1"/>
          </p:cNvSpPr>
          <p:nvPr>
            <p:ph idx="1"/>
          </p:nvPr>
        </p:nvSpPr>
        <p:spPr>
          <a:xfrm>
            <a:off x="468233" y="1049931"/>
            <a:ext cx="8207533" cy="7538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1" dirty="0"/>
              <a:t>Identify the horizontal and vertical </a:t>
            </a:r>
            <a:r>
              <a:rPr lang="en-US" sz="2401" b="1" dirty="0">
                <a:solidFill>
                  <a:srgbClr val="0070C0"/>
                </a:solidFill>
              </a:rPr>
              <a:t>asymptotes</a:t>
            </a:r>
            <a:r>
              <a:rPr lang="en-US" sz="2401" dirty="0"/>
              <a:t> for the function                 if they exist.</a:t>
            </a:r>
          </a:p>
        </p:txBody>
      </p:sp>
      <p:sp>
        <p:nvSpPr>
          <p:cNvPr id="22" name="Content Placeholder 13"/>
          <p:cNvSpPr txBox="1">
            <a:spLocks/>
          </p:cNvSpPr>
          <p:nvPr/>
        </p:nvSpPr>
        <p:spPr>
          <a:xfrm>
            <a:off x="5868482" y="2034176"/>
            <a:ext cx="2349565" cy="607543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We draw the graph using the GDC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23" name="Content Placeholder 13"/>
          <p:cNvSpPr txBox="1">
            <a:spLocks/>
          </p:cNvSpPr>
          <p:nvPr/>
        </p:nvSpPr>
        <p:spPr>
          <a:xfrm>
            <a:off x="5878697" y="2771519"/>
            <a:ext cx="2502515" cy="1352926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We can see that </a:t>
            </a:r>
            <a:r>
              <a:rPr lang="en-US" sz="1800" b="1" dirty="0">
                <a:solidFill>
                  <a:srgbClr val="0070C0"/>
                </a:solidFill>
              </a:rPr>
              <a:t>horizontally;</a:t>
            </a:r>
            <a:r>
              <a:rPr lang="en-US" sz="1800" dirty="0"/>
              <a:t> the curve gets closer but never actually meets the line </a:t>
            </a:r>
            <a:r>
              <a:rPr lang="en-US" sz="1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= </a:t>
            </a:r>
            <a:r>
              <a:rPr lang="en-US" sz="1800" dirty="0">
                <a:solidFill>
                  <a:srgbClr val="0070C0"/>
                </a:solidFill>
              </a:rPr>
              <a:t>2</a:t>
            </a:r>
            <a:r>
              <a:rPr lang="en-US" sz="1800" dirty="0"/>
              <a:t>.</a:t>
            </a:r>
          </a:p>
        </p:txBody>
      </p:sp>
      <p:sp>
        <p:nvSpPr>
          <p:cNvPr id="172" name="Content Placeholder 13"/>
          <p:cNvSpPr txBox="1">
            <a:spLocks/>
          </p:cNvSpPr>
          <p:nvPr/>
        </p:nvSpPr>
        <p:spPr>
          <a:xfrm>
            <a:off x="5868482" y="4220922"/>
            <a:ext cx="2502505" cy="1264892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We can see that </a:t>
            </a:r>
            <a:r>
              <a:rPr lang="en-US" sz="1800" b="1" dirty="0">
                <a:solidFill>
                  <a:srgbClr val="008000"/>
                </a:solidFill>
              </a:rPr>
              <a:t>vertically;</a:t>
            </a:r>
            <a:r>
              <a:rPr lang="en-US" sz="1800" dirty="0"/>
              <a:t> the curve gets closer but never actually meets the line </a:t>
            </a:r>
            <a:r>
              <a:rPr lang="en-US" sz="1800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= </a:t>
            </a:r>
            <a:r>
              <a:rPr lang="en-US" sz="1800" dirty="0">
                <a:solidFill>
                  <a:srgbClr val="008000"/>
                </a:solidFill>
              </a:rPr>
              <a:t>-1 </a:t>
            </a:r>
            <a:r>
              <a:rPr lang="en-US" sz="1800" dirty="0"/>
              <a:t>.</a:t>
            </a:r>
          </a:p>
        </p:txBody>
      </p:sp>
      <p:sp>
        <p:nvSpPr>
          <p:cNvPr id="173" name="Content Placeholder 13"/>
          <p:cNvSpPr txBox="1">
            <a:spLocks/>
          </p:cNvSpPr>
          <p:nvPr/>
        </p:nvSpPr>
        <p:spPr>
          <a:xfrm>
            <a:off x="166282" y="5719405"/>
            <a:ext cx="4122993" cy="436650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Horizontal </a:t>
            </a:r>
            <a:r>
              <a:rPr lang="en-US" sz="2401" b="1" dirty="0">
                <a:solidFill>
                  <a:srgbClr val="0070C0"/>
                </a:solidFill>
              </a:rPr>
              <a:t>asymptote</a:t>
            </a:r>
            <a:r>
              <a:rPr lang="en-US" sz="2401" dirty="0"/>
              <a:t> </a:t>
            </a:r>
            <a:r>
              <a:rPr lang="en-US" sz="240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1" dirty="0"/>
              <a:t> = 2.</a:t>
            </a:r>
          </a:p>
        </p:txBody>
      </p:sp>
      <p:sp>
        <p:nvSpPr>
          <p:cNvPr id="174" name="Content Placeholder 13"/>
          <p:cNvSpPr txBox="1">
            <a:spLocks/>
          </p:cNvSpPr>
          <p:nvPr/>
        </p:nvSpPr>
        <p:spPr>
          <a:xfrm>
            <a:off x="4463969" y="5718188"/>
            <a:ext cx="3889425" cy="436650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Vertical </a:t>
            </a:r>
            <a:r>
              <a:rPr lang="en-US" sz="2401" b="1" dirty="0">
                <a:solidFill>
                  <a:srgbClr val="0070C0"/>
                </a:solidFill>
              </a:rPr>
              <a:t>asymptote</a:t>
            </a:r>
            <a:r>
              <a:rPr lang="en-US" sz="2401" dirty="0"/>
              <a:t> </a:t>
            </a:r>
            <a:r>
              <a:rPr lang="en-US" sz="2401" i="1" dirty="0"/>
              <a:t>x</a:t>
            </a:r>
            <a:r>
              <a:rPr lang="en-US" sz="2401" dirty="0"/>
              <a:t> = -1</a:t>
            </a:r>
          </a:p>
        </p:txBody>
      </p:sp>
      <p:grpSp>
        <p:nvGrpSpPr>
          <p:cNvPr id="182" name="Group 181"/>
          <p:cNvGrpSpPr/>
          <p:nvPr/>
        </p:nvGrpSpPr>
        <p:grpSpPr>
          <a:xfrm>
            <a:off x="1796707" y="1371600"/>
            <a:ext cx="1269519" cy="645646"/>
            <a:chOff x="3175566" y="1097411"/>
            <a:chExt cx="1692251" cy="860638"/>
          </a:xfrm>
        </p:grpSpPr>
        <p:sp>
          <p:nvSpPr>
            <p:cNvPr id="175" name="Rectangle 22"/>
            <p:cNvSpPr>
              <a:spLocks noChangeArrowheads="1"/>
            </p:cNvSpPr>
            <p:nvPr/>
          </p:nvSpPr>
          <p:spPr bwMode="auto">
            <a:xfrm>
              <a:off x="3175566" y="1300458"/>
              <a:ext cx="1280495" cy="50323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GB" altLang="en-US" sz="1800" i="1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y</a:t>
              </a:r>
              <a:r>
                <a:rPr lang="en-GB" altLang="en-US" sz="1800" dirty="0">
                  <a:solidFill>
                    <a:schemeClr val="tx1"/>
                  </a:solidFill>
                </a:rPr>
                <a:t> =   </a:t>
              </a:r>
            </a:p>
          </p:txBody>
        </p:sp>
        <p:sp>
          <p:nvSpPr>
            <p:cNvPr id="176" name="Text Box 24"/>
            <p:cNvSpPr txBox="1">
              <a:spLocks noChangeArrowheads="1"/>
            </p:cNvSpPr>
            <p:nvPr/>
          </p:nvSpPr>
          <p:spPr bwMode="auto">
            <a:xfrm>
              <a:off x="4125516" y="1097411"/>
              <a:ext cx="536759" cy="492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i="1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2x</a:t>
              </a:r>
            </a:p>
          </p:txBody>
        </p:sp>
        <p:sp>
          <p:nvSpPr>
            <p:cNvPr id="177" name="Text Box 26"/>
            <p:cNvSpPr txBox="1">
              <a:spLocks noChangeArrowheads="1"/>
            </p:cNvSpPr>
            <p:nvPr/>
          </p:nvSpPr>
          <p:spPr bwMode="auto">
            <a:xfrm>
              <a:off x="3969942" y="1465734"/>
              <a:ext cx="897875" cy="492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i="1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x + 1</a:t>
              </a:r>
            </a:p>
          </p:txBody>
        </p:sp>
        <p:cxnSp>
          <p:nvCxnSpPr>
            <p:cNvPr id="178" name="Straight Connector 177"/>
            <p:cNvCxnSpPr/>
            <p:nvPr/>
          </p:nvCxnSpPr>
          <p:spPr>
            <a:xfrm>
              <a:off x="3955427" y="1566604"/>
              <a:ext cx="82296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Freeform 2"/>
          <p:cNvSpPr/>
          <p:nvPr/>
        </p:nvSpPr>
        <p:spPr>
          <a:xfrm>
            <a:off x="857474" y="2525795"/>
            <a:ext cx="1829276" cy="1040401"/>
          </a:xfrm>
          <a:custGeom>
            <a:avLst/>
            <a:gdLst>
              <a:gd name="connsiteX0" fmla="*/ 0 w 2438400"/>
              <a:gd name="connsiteY0" fmla="*/ 1386840 h 1386840"/>
              <a:gd name="connsiteX1" fmla="*/ 731520 w 2438400"/>
              <a:gd name="connsiteY1" fmla="*/ 1341120 h 1386840"/>
              <a:gd name="connsiteX2" fmla="*/ 1463040 w 2438400"/>
              <a:gd name="connsiteY2" fmla="*/ 1325880 h 1386840"/>
              <a:gd name="connsiteX3" fmla="*/ 1828800 w 2438400"/>
              <a:gd name="connsiteY3" fmla="*/ 1280160 h 1386840"/>
              <a:gd name="connsiteX4" fmla="*/ 2179320 w 2438400"/>
              <a:gd name="connsiteY4" fmla="*/ 1051560 h 1386840"/>
              <a:gd name="connsiteX5" fmla="*/ 2438400 w 2438400"/>
              <a:gd name="connsiteY5" fmla="*/ 0 h 1386840"/>
              <a:gd name="connsiteX0" fmla="*/ 0 w 2438400"/>
              <a:gd name="connsiteY0" fmla="*/ 1386840 h 1386840"/>
              <a:gd name="connsiteX1" fmla="*/ 731520 w 2438400"/>
              <a:gd name="connsiteY1" fmla="*/ 1370617 h 1386840"/>
              <a:gd name="connsiteX2" fmla="*/ 1463040 w 2438400"/>
              <a:gd name="connsiteY2" fmla="*/ 1325880 h 1386840"/>
              <a:gd name="connsiteX3" fmla="*/ 1828800 w 2438400"/>
              <a:gd name="connsiteY3" fmla="*/ 1280160 h 1386840"/>
              <a:gd name="connsiteX4" fmla="*/ 2179320 w 2438400"/>
              <a:gd name="connsiteY4" fmla="*/ 1051560 h 1386840"/>
              <a:gd name="connsiteX5" fmla="*/ 2438400 w 2438400"/>
              <a:gd name="connsiteY5" fmla="*/ 0 h 1386840"/>
              <a:gd name="connsiteX0" fmla="*/ 0 w 2438400"/>
              <a:gd name="connsiteY0" fmla="*/ 1386840 h 1386840"/>
              <a:gd name="connsiteX1" fmla="*/ 731520 w 2438400"/>
              <a:gd name="connsiteY1" fmla="*/ 1370617 h 1386840"/>
              <a:gd name="connsiteX2" fmla="*/ 1463040 w 2438400"/>
              <a:gd name="connsiteY2" fmla="*/ 1325880 h 1386840"/>
              <a:gd name="connsiteX3" fmla="*/ 1828800 w 2438400"/>
              <a:gd name="connsiteY3" fmla="*/ 1280160 h 1386840"/>
              <a:gd name="connsiteX4" fmla="*/ 2179320 w 2438400"/>
              <a:gd name="connsiteY4" fmla="*/ 1051560 h 1386840"/>
              <a:gd name="connsiteX5" fmla="*/ 2337619 w 2438400"/>
              <a:gd name="connsiteY5" fmla="*/ 695141 h 1386840"/>
              <a:gd name="connsiteX6" fmla="*/ 2438400 w 2438400"/>
              <a:gd name="connsiteY6" fmla="*/ 0 h 1386840"/>
              <a:gd name="connsiteX0" fmla="*/ 0 w 2438400"/>
              <a:gd name="connsiteY0" fmla="*/ 1386840 h 1386840"/>
              <a:gd name="connsiteX1" fmla="*/ 731520 w 2438400"/>
              <a:gd name="connsiteY1" fmla="*/ 1370617 h 1386840"/>
              <a:gd name="connsiteX2" fmla="*/ 1477789 w 2438400"/>
              <a:gd name="connsiteY2" fmla="*/ 1355377 h 1386840"/>
              <a:gd name="connsiteX3" fmla="*/ 1828800 w 2438400"/>
              <a:gd name="connsiteY3" fmla="*/ 1280160 h 1386840"/>
              <a:gd name="connsiteX4" fmla="*/ 2179320 w 2438400"/>
              <a:gd name="connsiteY4" fmla="*/ 1051560 h 1386840"/>
              <a:gd name="connsiteX5" fmla="*/ 2337619 w 2438400"/>
              <a:gd name="connsiteY5" fmla="*/ 695141 h 1386840"/>
              <a:gd name="connsiteX6" fmla="*/ 2438400 w 2438400"/>
              <a:gd name="connsiteY6" fmla="*/ 0 h 1386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38400" h="1386840">
                <a:moveTo>
                  <a:pt x="0" y="1386840"/>
                </a:moveTo>
                <a:cubicBezTo>
                  <a:pt x="243840" y="1369060"/>
                  <a:pt x="485222" y="1375861"/>
                  <a:pt x="731520" y="1370617"/>
                </a:cubicBezTo>
                <a:cubicBezTo>
                  <a:pt x="977818" y="1365373"/>
                  <a:pt x="1294909" y="1370453"/>
                  <a:pt x="1477789" y="1355377"/>
                </a:cubicBezTo>
                <a:cubicBezTo>
                  <a:pt x="1660669" y="1340301"/>
                  <a:pt x="1711878" y="1330796"/>
                  <a:pt x="1828800" y="1280160"/>
                </a:cubicBezTo>
                <a:cubicBezTo>
                  <a:pt x="1945722" y="1229524"/>
                  <a:pt x="2094517" y="1149063"/>
                  <a:pt x="2179320" y="1051560"/>
                </a:cubicBezTo>
                <a:cubicBezTo>
                  <a:pt x="2264123" y="954057"/>
                  <a:pt x="2294439" y="870401"/>
                  <a:pt x="2337619" y="695141"/>
                </a:cubicBezTo>
                <a:cubicBezTo>
                  <a:pt x="2380799" y="519881"/>
                  <a:pt x="2413000" y="115857"/>
                  <a:pt x="2438400" y="0"/>
                </a:cubicBezTo>
              </a:path>
            </a:pathLst>
          </a:custGeom>
          <a:noFill/>
          <a:ln w="25400">
            <a:solidFill>
              <a:srgbClr val="FF0000"/>
            </a:solidFill>
            <a:headEnd type="stealth"/>
            <a:tailEnd type="stealth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8" name="Freeform 17"/>
          <p:cNvSpPr/>
          <p:nvPr/>
        </p:nvSpPr>
        <p:spPr>
          <a:xfrm>
            <a:off x="2793667" y="3634367"/>
            <a:ext cx="2396905" cy="1589611"/>
          </a:xfrm>
          <a:custGeom>
            <a:avLst/>
            <a:gdLst>
              <a:gd name="connsiteX0" fmla="*/ 0 w 3169920"/>
              <a:gd name="connsiteY0" fmla="*/ 2122759 h 2122759"/>
              <a:gd name="connsiteX1" fmla="*/ 274320 w 3169920"/>
              <a:gd name="connsiteY1" fmla="*/ 309199 h 2122759"/>
              <a:gd name="connsiteX2" fmla="*/ 670560 w 3169920"/>
              <a:gd name="connsiteY2" fmla="*/ 111079 h 2122759"/>
              <a:gd name="connsiteX3" fmla="*/ 1737360 w 3169920"/>
              <a:gd name="connsiteY3" fmla="*/ 50119 h 2122759"/>
              <a:gd name="connsiteX4" fmla="*/ 2438400 w 3169920"/>
              <a:gd name="connsiteY4" fmla="*/ 4399 h 2122759"/>
              <a:gd name="connsiteX5" fmla="*/ 3169920 w 3169920"/>
              <a:gd name="connsiteY5" fmla="*/ 4399 h 2122759"/>
              <a:gd name="connsiteX0" fmla="*/ 12027 w 3181947"/>
              <a:gd name="connsiteY0" fmla="*/ 2122759 h 2122759"/>
              <a:gd name="connsiteX1" fmla="*/ 21071 w 3181947"/>
              <a:gd name="connsiteY1" fmla="*/ 1752310 h 2122759"/>
              <a:gd name="connsiteX2" fmla="*/ 286347 w 3181947"/>
              <a:gd name="connsiteY2" fmla="*/ 309199 h 2122759"/>
              <a:gd name="connsiteX3" fmla="*/ 682587 w 3181947"/>
              <a:gd name="connsiteY3" fmla="*/ 111079 h 2122759"/>
              <a:gd name="connsiteX4" fmla="*/ 1749387 w 3181947"/>
              <a:gd name="connsiteY4" fmla="*/ 50119 h 2122759"/>
              <a:gd name="connsiteX5" fmla="*/ 2450427 w 3181947"/>
              <a:gd name="connsiteY5" fmla="*/ 4399 h 2122759"/>
              <a:gd name="connsiteX6" fmla="*/ 3181947 w 3181947"/>
              <a:gd name="connsiteY6" fmla="*/ 4399 h 2122759"/>
              <a:gd name="connsiteX0" fmla="*/ 0 w 3195041"/>
              <a:gd name="connsiteY0" fmla="*/ 2122759 h 2122759"/>
              <a:gd name="connsiteX1" fmla="*/ 34165 w 3195041"/>
              <a:gd name="connsiteY1" fmla="*/ 1752310 h 2122759"/>
              <a:gd name="connsiteX2" fmla="*/ 299441 w 3195041"/>
              <a:gd name="connsiteY2" fmla="*/ 309199 h 2122759"/>
              <a:gd name="connsiteX3" fmla="*/ 695681 w 3195041"/>
              <a:gd name="connsiteY3" fmla="*/ 111079 h 2122759"/>
              <a:gd name="connsiteX4" fmla="*/ 1762481 w 3195041"/>
              <a:gd name="connsiteY4" fmla="*/ 50119 h 2122759"/>
              <a:gd name="connsiteX5" fmla="*/ 2463521 w 3195041"/>
              <a:gd name="connsiteY5" fmla="*/ 4399 h 2122759"/>
              <a:gd name="connsiteX6" fmla="*/ 3195041 w 3195041"/>
              <a:gd name="connsiteY6" fmla="*/ 4399 h 2122759"/>
              <a:gd name="connsiteX0" fmla="*/ 0 w 3195041"/>
              <a:gd name="connsiteY0" fmla="*/ 2122759 h 2122759"/>
              <a:gd name="connsiteX1" fmla="*/ 34165 w 3195041"/>
              <a:gd name="connsiteY1" fmla="*/ 1752310 h 2122759"/>
              <a:gd name="connsiteX2" fmla="*/ 99480 w 3195041"/>
              <a:gd name="connsiteY2" fmla="*/ 1089119 h 2122759"/>
              <a:gd name="connsiteX3" fmla="*/ 299441 w 3195041"/>
              <a:gd name="connsiteY3" fmla="*/ 309199 h 2122759"/>
              <a:gd name="connsiteX4" fmla="*/ 695681 w 3195041"/>
              <a:gd name="connsiteY4" fmla="*/ 111079 h 2122759"/>
              <a:gd name="connsiteX5" fmla="*/ 1762481 w 3195041"/>
              <a:gd name="connsiteY5" fmla="*/ 50119 h 2122759"/>
              <a:gd name="connsiteX6" fmla="*/ 2463521 w 3195041"/>
              <a:gd name="connsiteY6" fmla="*/ 4399 h 2122759"/>
              <a:gd name="connsiteX7" fmla="*/ 3195041 w 3195041"/>
              <a:gd name="connsiteY7" fmla="*/ 4399 h 2122759"/>
              <a:gd name="connsiteX0" fmla="*/ 0 w 3195041"/>
              <a:gd name="connsiteY0" fmla="*/ 2122759 h 2122759"/>
              <a:gd name="connsiteX1" fmla="*/ 34165 w 3195041"/>
              <a:gd name="connsiteY1" fmla="*/ 1752310 h 2122759"/>
              <a:gd name="connsiteX2" fmla="*/ 109528 w 3195041"/>
              <a:gd name="connsiteY2" fmla="*/ 1089119 h 2122759"/>
              <a:gd name="connsiteX3" fmla="*/ 299441 w 3195041"/>
              <a:gd name="connsiteY3" fmla="*/ 309199 h 2122759"/>
              <a:gd name="connsiteX4" fmla="*/ 695681 w 3195041"/>
              <a:gd name="connsiteY4" fmla="*/ 111079 h 2122759"/>
              <a:gd name="connsiteX5" fmla="*/ 1762481 w 3195041"/>
              <a:gd name="connsiteY5" fmla="*/ 50119 h 2122759"/>
              <a:gd name="connsiteX6" fmla="*/ 2463521 w 3195041"/>
              <a:gd name="connsiteY6" fmla="*/ 4399 h 2122759"/>
              <a:gd name="connsiteX7" fmla="*/ 3195041 w 3195041"/>
              <a:gd name="connsiteY7" fmla="*/ 4399 h 2122759"/>
              <a:gd name="connsiteX0" fmla="*/ 0 w 3195041"/>
              <a:gd name="connsiteY0" fmla="*/ 2122759 h 2122759"/>
              <a:gd name="connsiteX1" fmla="*/ 34165 w 3195041"/>
              <a:gd name="connsiteY1" fmla="*/ 1752310 h 2122759"/>
              <a:gd name="connsiteX2" fmla="*/ 109528 w 3195041"/>
              <a:gd name="connsiteY2" fmla="*/ 1089119 h 2122759"/>
              <a:gd name="connsiteX3" fmla="*/ 299441 w 3195041"/>
              <a:gd name="connsiteY3" fmla="*/ 309199 h 2122759"/>
              <a:gd name="connsiteX4" fmla="*/ 695681 w 3195041"/>
              <a:gd name="connsiteY4" fmla="*/ 111079 h 2122759"/>
              <a:gd name="connsiteX5" fmla="*/ 1762481 w 3195041"/>
              <a:gd name="connsiteY5" fmla="*/ 50119 h 2122759"/>
              <a:gd name="connsiteX6" fmla="*/ 2463521 w 3195041"/>
              <a:gd name="connsiteY6" fmla="*/ 4399 h 2122759"/>
              <a:gd name="connsiteX7" fmla="*/ 3195041 w 3195041"/>
              <a:gd name="connsiteY7" fmla="*/ 4399 h 2122759"/>
              <a:gd name="connsiteX0" fmla="*/ 0 w 3195041"/>
              <a:gd name="connsiteY0" fmla="*/ 2122759 h 2122759"/>
              <a:gd name="connsiteX1" fmla="*/ 34165 w 3195041"/>
              <a:gd name="connsiteY1" fmla="*/ 1752310 h 2122759"/>
              <a:gd name="connsiteX2" fmla="*/ 109528 w 3195041"/>
              <a:gd name="connsiteY2" fmla="*/ 1089119 h 2122759"/>
              <a:gd name="connsiteX3" fmla="*/ 149722 w 3195041"/>
              <a:gd name="connsiteY3" fmla="*/ 677136 h 2122759"/>
              <a:gd name="connsiteX4" fmla="*/ 299441 w 3195041"/>
              <a:gd name="connsiteY4" fmla="*/ 309199 h 2122759"/>
              <a:gd name="connsiteX5" fmla="*/ 695681 w 3195041"/>
              <a:gd name="connsiteY5" fmla="*/ 111079 h 2122759"/>
              <a:gd name="connsiteX6" fmla="*/ 1762481 w 3195041"/>
              <a:gd name="connsiteY6" fmla="*/ 50119 h 2122759"/>
              <a:gd name="connsiteX7" fmla="*/ 2463521 w 3195041"/>
              <a:gd name="connsiteY7" fmla="*/ 4399 h 2122759"/>
              <a:gd name="connsiteX8" fmla="*/ 3195041 w 3195041"/>
              <a:gd name="connsiteY8" fmla="*/ 4399 h 2122759"/>
              <a:gd name="connsiteX0" fmla="*/ 0 w 3195041"/>
              <a:gd name="connsiteY0" fmla="*/ 2122759 h 2122759"/>
              <a:gd name="connsiteX1" fmla="*/ 34165 w 3195041"/>
              <a:gd name="connsiteY1" fmla="*/ 1752310 h 2122759"/>
              <a:gd name="connsiteX2" fmla="*/ 99480 w 3195041"/>
              <a:gd name="connsiteY2" fmla="*/ 1089119 h 2122759"/>
              <a:gd name="connsiteX3" fmla="*/ 149722 w 3195041"/>
              <a:gd name="connsiteY3" fmla="*/ 677136 h 2122759"/>
              <a:gd name="connsiteX4" fmla="*/ 299441 w 3195041"/>
              <a:gd name="connsiteY4" fmla="*/ 309199 h 2122759"/>
              <a:gd name="connsiteX5" fmla="*/ 695681 w 3195041"/>
              <a:gd name="connsiteY5" fmla="*/ 111079 h 2122759"/>
              <a:gd name="connsiteX6" fmla="*/ 1762481 w 3195041"/>
              <a:gd name="connsiteY6" fmla="*/ 50119 h 2122759"/>
              <a:gd name="connsiteX7" fmla="*/ 2463521 w 3195041"/>
              <a:gd name="connsiteY7" fmla="*/ 4399 h 2122759"/>
              <a:gd name="connsiteX8" fmla="*/ 3195041 w 3195041"/>
              <a:gd name="connsiteY8" fmla="*/ 4399 h 2122759"/>
              <a:gd name="connsiteX0" fmla="*/ 0 w 3195041"/>
              <a:gd name="connsiteY0" fmla="*/ 2118930 h 2118930"/>
              <a:gd name="connsiteX1" fmla="*/ 34165 w 3195041"/>
              <a:gd name="connsiteY1" fmla="*/ 1748481 h 2118930"/>
              <a:gd name="connsiteX2" fmla="*/ 99480 w 3195041"/>
              <a:gd name="connsiteY2" fmla="*/ 1085290 h 2118930"/>
              <a:gd name="connsiteX3" fmla="*/ 149722 w 3195041"/>
              <a:gd name="connsiteY3" fmla="*/ 673307 h 2118930"/>
              <a:gd name="connsiteX4" fmla="*/ 299441 w 3195041"/>
              <a:gd name="connsiteY4" fmla="*/ 305370 h 2118930"/>
              <a:gd name="connsiteX5" fmla="*/ 695681 w 3195041"/>
              <a:gd name="connsiteY5" fmla="*/ 107250 h 2118930"/>
              <a:gd name="connsiteX6" fmla="*/ 1762481 w 3195041"/>
              <a:gd name="connsiteY6" fmla="*/ 46290 h 2118930"/>
              <a:gd name="connsiteX7" fmla="*/ 2468545 w 3195041"/>
              <a:gd name="connsiteY7" fmla="*/ 20666 h 2118930"/>
              <a:gd name="connsiteX8" fmla="*/ 3195041 w 3195041"/>
              <a:gd name="connsiteY8" fmla="*/ 570 h 2118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95041" h="2118930">
                <a:moveTo>
                  <a:pt x="0" y="2118930"/>
                </a:moveTo>
                <a:cubicBezTo>
                  <a:pt x="7369" y="2056351"/>
                  <a:pt x="-11555" y="2050741"/>
                  <a:pt x="34165" y="1748481"/>
                </a:cubicBezTo>
                <a:cubicBezTo>
                  <a:pt x="54932" y="1577045"/>
                  <a:pt x="55267" y="1325808"/>
                  <a:pt x="99480" y="1085290"/>
                </a:cubicBezTo>
                <a:cubicBezTo>
                  <a:pt x="122089" y="906094"/>
                  <a:pt x="118070" y="803294"/>
                  <a:pt x="149722" y="673307"/>
                </a:cubicBezTo>
                <a:cubicBezTo>
                  <a:pt x="181374" y="543320"/>
                  <a:pt x="208448" y="399713"/>
                  <a:pt x="299441" y="305370"/>
                </a:cubicBezTo>
                <a:cubicBezTo>
                  <a:pt x="390434" y="211027"/>
                  <a:pt x="451841" y="150430"/>
                  <a:pt x="695681" y="107250"/>
                </a:cubicBezTo>
                <a:cubicBezTo>
                  <a:pt x="939521" y="64070"/>
                  <a:pt x="1467004" y="60721"/>
                  <a:pt x="1762481" y="46290"/>
                </a:cubicBezTo>
                <a:cubicBezTo>
                  <a:pt x="2057958" y="31859"/>
                  <a:pt x="2229785" y="28286"/>
                  <a:pt x="2468545" y="20666"/>
                </a:cubicBezTo>
                <a:cubicBezTo>
                  <a:pt x="2707305" y="13046"/>
                  <a:pt x="2948661" y="-3240"/>
                  <a:pt x="3195041" y="570"/>
                </a:cubicBezTo>
              </a:path>
            </a:pathLst>
          </a:custGeom>
          <a:noFill/>
          <a:ln w="25400">
            <a:solidFill>
              <a:srgbClr val="FF0000"/>
            </a:solidFill>
            <a:headEnd type="stealth"/>
            <a:tailEnd type="stealth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80" name="Line 80"/>
          <p:cNvSpPr>
            <a:spLocks noChangeShapeType="1"/>
          </p:cNvSpPr>
          <p:nvPr/>
        </p:nvSpPr>
        <p:spPr bwMode="auto">
          <a:xfrm rot="16200000">
            <a:off x="3048773" y="1430684"/>
            <a:ext cx="0" cy="4320752"/>
          </a:xfrm>
          <a:prstGeom prst="line">
            <a:avLst/>
          </a:prstGeom>
          <a:noFill/>
          <a:ln w="22225">
            <a:solidFill>
              <a:srgbClr val="0070C0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GB" sz="1800"/>
          </a:p>
        </p:txBody>
      </p:sp>
      <p:sp>
        <p:nvSpPr>
          <p:cNvPr id="181" name="Line 58"/>
          <p:cNvSpPr>
            <a:spLocks noChangeShapeType="1"/>
          </p:cNvSpPr>
          <p:nvPr/>
        </p:nvSpPr>
        <p:spPr bwMode="auto">
          <a:xfrm>
            <a:off x="2779099" y="2510659"/>
            <a:ext cx="0" cy="2743224"/>
          </a:xfrm>
          <a:prstGeom prst="line">
            <a:avLst/>
          </a:prstGeom>
          <a:noFill/>
          <a:ln w="22225">
            <a:solidFill>
              <a:srgbClr val="008000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GB" sz="1800"/>
          </a:p>
        </p:txBody>
      </p:sp>
      <p:sp>
        <p:nvSpPr>
          <p:cNvPr id="79" name="Rectangle 78">
            <a:hlinkClick r:id="rId2"/>
            <a:extLst>
              <a:ext uri="{FF2B5EF4-FFF2-40B4-BE49-F238E27FC236}">
                <a16:creationId xmlns:a16="http://schemas.microsoft.com/office/drawing/2014/main" id="{DCC6C307-F459-434C-8D02-DC111E1B87F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ectangle 79">
            <a:hlinkClick r:id="rId2"/>
            <a:extLst>
              <a:ext uri="{FF2B5EF4-FFF2-40B4-BE49-F238E27FC236}">
                <a16:creationId xmlns:a16="http://schemas.microsoft.com/office/drawing/2014/main" id="{89AD5E2B-E1AA-4585-8CF7-AB28CC84353C}"/>
              </a:ext>
            </a:extLst>
          </p:cNvPr>
          <p:cNvSpPr/>
          <p:nvPr/>
        </p:nvSpPr>
        <p:spPr>
          <a:xfrm>
            <a:off x="609600" y="6546165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31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22" grpId="0"/>
      <p:bldP spid="23" grpId="0"/>
      <p:bldP spid="172" grpId="0"/>
      <p:bldP spid="173" grpId="0" build="p"/>
      <p:bldP spid="174" grpId="0" build="p"/>
      <p:bldP spid="3" grpId="0" animBg="1"/>
      <p:bldP spid="18" grpId="0" animBg="1"/>
      <p:bldP spid="180" grpId="0" animBg="1"/>
      <p:bldP spid="18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358435" y="317291"/>
            <a:ext cx="7315200" cy="518745"/>
          </a:xfrm>
        </p:spPr>
        <p:txBody>
          <a:bodyPr>
            <a:normAutofit fontScale="90000"/>
          </a:bodyPr>
          <a:lstStyle/>
          <a:p>
            <a:r>
              <a:rPr kumimoji="1" lang="en-US" sz="3301" dirty="0">
                <a:solidFill>
                  <a:srgbClr val="7030A0"/>
                </a:solidFill>
              </a:rPr>
              <a:t>Set builder notat</a:t>
            </a:r>
            <a:r>
              <a:rPr lang="en-US" sz="3301" dirty="0">
                <a:solidFill>
                  <a:srgbClr val="7030A0"/>
                </a:solidFill>
              </a:rPr>
              <a:t>ion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67757" y="1003654"/>
            <a:ext cx="8495243" cy="1404522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en-US" dirty="0"/>
              <a:t>A shorthand used to write sets, often sets with an infinite number of elements.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GB" altLang="en-US" dirty="0"/>
              <a:t>In set builder notation we use curly brackets {</a:t>
            </a:r>
            <a:r>
              <a:rPr lang="en-US" altLang="en-US" dirty="0"/>
              <a:t> </a:t>
            </a:r>
            <a:r>
              <a:rPr lang="en-GB" altLang="en-US" dirty="0"/>
              <a:t>}, variables and other symbols to express the domain and range. </a:t>
            </a:r>
          </a:p>
        </p:txBody>
      </p:sp>
      <p:sp>
        <p:nvSpPr>
          <p:cNvPr id="6" name="Content Placeholder 13"/>
          <p:cNvSpPr txBox="1">
            <a:spLocks/>
          </p:cNvSpPr>
          <p:nvPr/>
        </p:nvSpPr>
        <p:spPr>
          <a:xfrm>
            <a:off x="4380963" y="2881180"/>
            <a:ext cx="1761655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The set of</a:t>
            </a:r>
          </a:p>
        </p:txBody>
      </p:sp>
      <p:sp>
        <p:nvSpPr>
          <p:cNvPr id="7" name="Content Placeholder 13"/>
          <p:cNvSpPr txBox="1">
            <a:spLocks/>
          </p:cNvSpPr>
          <p:nvPr/>
        </p:nvSpPr>
        <p:spPr>
          <a:xfrm>
            <a:off x="4513817" y="3244554"/>
            <a:ext cx="1761655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Less than</a:t>
            </a:r>
          </a:p>
        </p:txBody>
      </p:sp>
      <p:sp>
        <p:nvSpPr>
          <p:cNvPr id="8" name="Content Placeholder 13"/>
          <p:cNvSpPr txBox="1">
            <a:spLocks/>
          </p:cNvSpPr>
          <p:nvPr/>
        </p:nvSpPr>
        <p:spPr>
          <a:xfrm>
            <a:off x="2982637" y="3568675"/>
            <a:ext cx="3159981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Less than or equal to</a:t>
            </a:r>
          </a:p>
        </p:txBody>
      </p:sp>
      <p:sp>
        <p:nvSpPr>
          <p:cNvPr id="9" name="Content Placeholder 13"/>
          <p:cNvSpPr txBox="1">
            <a:spLocks/>
          </p:cNvSpPr>
          <p:nvPr/>
        </p:nvSpPr>
        <p:spPr>
          <a:xfrm>
            <a:off x="4104630" y="3946814"/>
            <a:ext cx="2037988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Greater than</a:t>
            </a:r>
          </a:p>
        </p:txBody>
      </p:sp>
      <p:sp>
        <p:nvSpPr>
          <p:cNvPr id="10" name="Content Placeholder 13"/>
          <p:cNvSpPr txBox="1">
            <a:spLocks/>
          </p:cNvSpPr>
          <p:nvPr/>
        </p:nvSpPr>
        <p:spPr>
          <a:xfrm>
            <a:off x="2529442" y="4270935"/>
            <a:ext cx="3703041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Greater than or equal to</a:t>
            </a:r>
          </a:p>
        </p:txBody>
      </p:sp>
      <p:sp>
        <p:nvSpPr>
          <p:cNvPr id="11" name="Content Placeholder 13"/>
          <p:cNvSpPr txBox="1">
            <a:spLocks/>
          </p:cNvSpPr>
          <p:nvPr/>
        </p:nvSpPr>
        <p:spPr>
          <a:xfrm>
            <a:off x="6275472" y="2849962"/>
            <a:ext cx="518847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en-US" sz="240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en-US" sz="240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401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sz="240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ontent Placeholder 13"/>
          <p:cNvSpPr txBox="1">
            <a:spLocks/>
          </p:cNvSpPr>
          <p:nvPr/>
        </p:nvSpPr>
        <p:spPr>
          <a:xfrm>
            <a:off x="6275472" y="3244554"/>
            <a:ext cx="518847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</a:p>
        </p:txBody>
      </p:sp>
      <p:sp>
        <p:nvSpPr>
          <p:cNvPr id="13" name="Content Placeholder 13"/>
          <p:cNvSpPr txBox="1">
            <a:spLocks/>
          </p:cNvSpPr>
          <p:nvPr/>
        </p:nvSpPr>
        <p:spPr>
          <a:xfrm>
            <a:off x="6296826" y="3555813"/>
            <a:ext cx="518847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≤</a:t>
            </a:r>
          </a:p>
        </p:txBody>
      </p:sp>
      <p:sp>
        <p:nvSpPr>
          <p:cNvPr id="14" name="Content Placeholder 13"/>
          <p:cNvSpPr txBox="1">
            <a:spLocks/>
          </p:cNvSpPr>
          <p:nvPr/>
        </p:nvSpPr>
        <p:spPr>
          <a:xfrm>
            <a:off x="6296826" y="3931988"/>
            <a:ext cx="518847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</p:txBody>
      </p:sp>
      <p:sp>
        <p:nvSpPr>
          <p:cNvPr id="15" name="Content Placeholder 13"/>
          <p:cNvSpPr txBox="1">
            <a:spLocks/>
          </p:cNvSpPr>
          <p:nvPr/>
        </p:nvSpPr>
        <p:spPr>
          <a:xfrm>
            <a:off x="6296826" y="4267712"/>
            <a:ext cx="518847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</a:t>
            </a:r>
            <a:endParaRPr lang="en-US" sz="240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Content Placeholder 13"/>
          <p:cNvSpPr txBox="1">
            <a:spLocks/>
          </p:cNvSpPr>
          <p:nvPr/>
        </p:nvSpPr>
        <p:spPr>
          <a:xfrm>
            <a:off x="358435" y="4643050"/>
            <a:ext cx="5813765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Is a member of the set of real numbers</a:t>
            </a:r>
          </a:p>
        </p:txBody>
      </p:sp>
      <p:sp>
        <p:nvSpPr>
          <p:cNvPr id="18" name="Content Placeholder 13"/>
          <p:cNvSpPr txBox="1">
            <a:spLocks/>
          </p:cNvSpPr>
          <p:nvPr/>
        </p:nvSpPr>
        <p:spPr>
          <a:xfrm>
            <a:off x="4593710" y="5470388"/>
            <a:ext cx="1587589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Such that</a:t>
            </a:r>
          </a:p>
        </p:txBody>
      </p:sp>
      <p:sp>
        <p:nvSpPr>
          <p:cNvPr id="19" name="Content Placeholder 13"/>
          <p:cNvSpPr txBox="1">
            <a:spLocks/>
          </p:cNvSpPr>
          <p:nvPr/>
        </p:nvSpPr>
        <p:spPr>
          <a:xfrm>
            <a:off x="6394189" y="5481762"/>
            <a:ext cx="518847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0" name="Content Placeholder 13"/>
          <p:cNvSpPr txBox="1">
            <a:spLocks/>
          </p:cNvSpPr>
          <p:nvPr/>
        </p:nvSpPr>
        <p:spPr>
          <a:xfrm>
            <a:off x="4572000" y="5070925"/>
            <a:ext cx="1587589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Union (or)</a:t>
            </a:r>
          </a:p>
        </p:txBody>
      </p:sp>
      <p:sp>
        <p:nvSpPr>
          <p:cNvPr id="21" name="Content Placeholder 13"/>
          <p:cNvSpPr txBox="1">
            <a:spLocks/>
          </p:cNvSpPr>
          <p:nvPr/>
        </p:nvSpPr>
        <p:spPr>
          <a:xfrm>
            <a:off x="6394189" y="5070926"/>
            <a:ext cx="518847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</a:t>
            </a:r>
            <a:endParaRPr lang="en-US" sz="2401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Content Placeholder 13"/>
          <p:cNvSpPr txBox="1">
            <a:spLocks/>
          </p:cNvSpPr>
          <p:nvPr/>
        </p:nvSpPr>
        <p:spPr>
          <a:xfrm>
            <a:off x="6296826" y="4617441"/>
            <a:ext cx="713574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GB" sz="210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ℝ</a:t>
            </a:r>
            <a:endParaRPr lang="en-US" sz="210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hlinkClick r:id="rId2"/>
            <a:extLst>
              <a:ext uri="{FF2B5EF4-FFF2-40B4-BE49-F238E27FC236}">
                <a16:creationId xmlns:a16="http://schemas.microsoft.com/office/drawing/2014/main" id="{E63B68EA-2512-4D6D-BFA4-96CD220A0F9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hlinkClick r:id="rId2"/>
            <a:extLst>
              <a:ext uri="{FF2B5EF4-FFF2-40B4-BE49-F238E27FC236}">
                <a16:creationId xmlns:a16="http://schemas.microsoft.com/office/drawing/2014/main" id="{E6338A30-A93A-4256-93E5-9525B1B66FC2}"/>
              </a:ext>
            </a:extLst>
          </p:cNvPr>
          <p:cNvSpPr/>
          <p:nvPr/>
        </p:nvSpPr>
        <p:spPr>
          <a:xfrm>
            <a:off x="609600" y="6546165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078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2748" y="1141412"/>
            <a:ext cx="8294052" cy="756281"/>
          </a:xfrm>
          <a:prstGeom prst="rect">
            <a:avLst/>
          </a:prstGeom>
        </p:spPr>
        <p:txBody>
          <a:bodyPr vert="horz" lIns="68598" tIns="34299" rIns="68598" bIns="34299" rtlCol="0">
            <a:norm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dirty="0"/>
              <a:t>What is the meaning of the following expression written in set builder notation?</a:t>
            </a:r>
            <a:endParaRPr lang="en-GB" altLang="en-US" dirty="0"/>
          </a:p>
        </p:txBody>
      </p:sp>
      <p:sp>
        <p:nvSpPr>
          <p:cNvPr id="6" name="Content Placeholder 13"/>
          <p:cNvSpPr txBox="1">
            <a:spLocks/>
          </p:cNvSpPr>
          <p:nvPr/>
        </p:nvSpPr>
        <p:spPr>
          <a:xfrm>
            <a:off x="364083" y="2927240"/>
            <a:ext cx="1546604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/>
              <a:t>The set of</a:t>
            </a:r>
          </a:p>
        </p:txBody>
      </p:sp>
      <p:sp>
        <p:nvSpPr>
          <p:cNvPr id="7" name="Content Placeholder 13"/>
          <p:cNvSpPr txBox="1">
            <a:spLocks/>
          </p:cNvSpPr>
          <p:nvPr/>
        </p:nvSpPr>
        <p:spPr>
          <a:xfrm>
            <a:off x="1898005" y="2927240"/>
            <a:ext cx="1458543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i="1" dirty="0"/>
              <a:t>x</a:t>
            </a:r>
            <a:r>
              <a:rPr lang="en-US" sz="2200" dirty="0"/>
              <a:t>-values</a:t>
            </a:r>
          </a:p>
        </p:txBody>
      </p:sp>
      <p:sp>
        <p:nvSpPr>
          <p:cNvPr id="8" name="Content Placeholder 13"/>
          <p:cNvSpPr txBox="1">
            <a:spLocks/>
          </p:cNvSpPr>
          <p:nvPr/>
        </p:nvSpPr>
        <p:spPr>
          <a:xfrm>
            <a:off x="4564147" y="2914221"/>
            <a:ext cx="3874093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i="1" dirty="0"/>
              <a:t>x</a:t>
            </a:r>
            <a:r>
              <a:rPr lang="en-US" sz="2200" dirty="0"/>
              <a:t> is less than or equal to 5</a:t>
            </a:r>
          </a:p>
        </p:txBody>
      </p:sp>
      <p:sp>
        <p:nvSpPr>
          <p:cNvPr id="11" name="Content Placeholder 13"/>
          <p:cNvSpPr txBox="1">
            <a:spLocks/>
          </p:cNvSpPr>
          <p:nvPr/>
        </p:nvSpPr>
        <p:spPr>
          <a:xfrm>
            <a:off x="2141096" y="2212508"/>
            <a:ext cx="2430904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en-US" sz="2401" dirty="0"/>
              <a:t>{x : x </a:t>
            </a:r>
            <a:r>
              <a:rPr lang="en-US" sz="2401" dirty="0"/>
              <a:t>≤</a:t>
            </a:r>
            <a:r>
              <a:rPr lang="en-GB" altLang="en-US" sz="2401" dirty="0"/>
              <a:t> 5}</a:t>
            </a:r>
            <a:endParaRPr lang="en-US" sz="2401" dirty="0"/>
          </a:p>
        </p:txBody>
      </p:sp>
      <p:sp>
        <p:nvSpPr>
          <p:cNvPr id="18" name="Content Placeholder 13"/>
          <p:cNvSpPr txBox="1">
            <a:spLocks/>
          </p:cNvSpPr>
          <p:nvPr/>
        </p:nvSpPr>
        <p:spPr>
          <a:xfrm>
            <a:off x="3159624" y="2920730"/>
            <a:ext cx="1574435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/>
              <a:t>Such that</a:t>
            </a:r>
          </a:p>
        </p:txBody>
      </p:sp>
      <p:cxnSp>
        <p:nvCxnSpPr>
          <p:cNvPr id="3" name="Straight Arrow Connector 2"/>
          <p:cNvCxnSpPr>
            <a:cxnSpLocks/>
            <a:stCxn id="6" idx="0"/>
          </p:cNvCxnSpPr>
          <p:nvPr/>
        </p:nvCxnSpPr>
        <p:spPr>
          <a:xfrm flipV="1">
            <a:off x="1137385" y="2510660"/>
            <a:ext cx="1057732" cy="41658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2357177" y="2571155"/>
            <a:ext cx="237494" cy="397215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2594671" y="2536209"/>
            <a:ext cx="743151" cy="432161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3159626" y="2510111"/>
            <a:ext cx="1574434" cy="458258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ontent Placeholder 13"/>
          <p:cNvSpPr txBox="1">
            <a:spLocks/>
          </p:cNvSpPr>
          <p:nvPr/>
        </p:nvSpPr>
        <p:spPr>
          <a:xfrm>
            <a:off x="142355" y="3465830"/>
            <a:ext cx="2036870" cy="760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Interval notation</a:t>
            </a:r>
          </a:p>
        </p:txBody>
      </p:sp>
      <p:sp>
        <p:nvSpPr>
          <p:cNvPr id="31" name="Content Placeholder 13"/>
          <p:cNvSpPr txBox="1">
            <a:spLocks/>
          </p:cNvSpPr>
          <p:nvPr/>
        </p:nvSpPr>
        <p:spPr>
          <a:xfrm>
            <a:off x="2179225" y="3461244"/>
            <a:ext cx="4155731" cy="7615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68598" tIns="34299" rIns="68598" bIns="34299" rtlCol="0" anchor="ctr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Description</a:t>
            </a:r>
          </a:p>
        </p:txBody>
      </p:sp>
      <p:sp>
        <p:nvSpPr>
          <p:cNvPr id="32" name="Content Placeholder 13"/>
          <p:cNvSpPr txBox="1">
            <a:spLocks/>
          </p:cNvSpPr>
          <p:nvPr/>
        </p:nvSpPr>
        <p:spPr>
          <a:xfrm>
            <a:off x="6334956" y="3457596"/>
            <a:ext cx="1932023" cy="7615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Set builder notation</a:t>
            </a:r>
          </a:p>
        </p:txBody>
      </p:sp>
      <p:sp>
        <p:nvSpPr>
          <p:cNvPr id="33" name="Content Placeholder 13"/>
          <p:cNvSpPr txBox="1">
            <a:spLocks/>
          </p:cNvSpPr>
          <p:nvPr/>
        </p:nvSpPr>
        <p:spPr>
          <a:xfrm>
            <a:off x="153243" y="4228413"/>
            <a:ext cx="2036870" cy="7615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68598" tIns="34299" rIns="68598" bIns="34299" rtlCol="0" anchor="ctr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(-5, +∞)</a:t>
            </a:r>
          </a:p>
        </p:txBody>
      </p:sp>
      <p:sp>
        <p:nvSpPr>
          <p:cNvPr id="34" name="Content Placeholder 13"/>
          <p:cNvSpPr txBox="1">
            <a:spLocks/>
          </p:cNvSpPr>
          <p:nvPr/>
        </p:nvSpPr>
        <p:spPr>
          <a:xfrm>
            <a:off x="2179225" y="4217525"/>
            <a:ext cx="4155731" cy="7615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68598" tIns="34299" rIns="68598" bIns="34299" rtlCol="0" anchor="ctr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i="1" dirty="0"/>
              <a:t>x</a:t>
            </a:r>
            <a:r>
              <a:rPr lang="en-US" sz="2000" dirty="0"/>
              <a:t> is greater than -5</a:t>
            </a:r>
          </a:p>
        </p:txBody>
      </p:sp>
      <p:sp>
        <p:nvSpPr>
          <p:cNvPr id="35" name="Content Placeholder 13"/>
          <p:cNvSpPr txBox="1">
            <a:spLocks/>
          </p:cNvSpPr>
          <p:nvPr/>
        </p:nvSpPr>
        <p:spPr>
          <a:xfrm>
            <a:off x="6334956" y="4217525"/>
            <a:ext cx="1932023" cy="7615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68598" tIns="34299" rIns="68598" bIns="34299" rtlCol="0" anchor="ctr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en-US" sz="2000" dirty="0"/>
              <a:t>{</a:t>
            </a:r>
            <a:r>
              <a:rPr lang="en-GB" altLang="en-US" sz="2000" i="1" dirty="0"/>
              <a:t>x</a:t>
            </a:r>
            <a:r>
              <a:rPr lang="en-GB" altLang="en-US" sz="2000" dirty="0"/>
              <a:t> : </a:t>
            </a:r>
            <a:r>
              <a:rPr lang="en-GB" altLang="en-US" sz="2000" i="1" dirty="0"/>
              <a:t>x</a:t>
            </a:r>
            <a:r>
              <a:rPr lang="en-GB" altLang="en-US" sz="2000" dirty="0"/>
              <a:t> </a:t>
            </a:r>
            <a:r>
              <a:rPr lang="en-US" altLang="en-US" sz="2000" dirty="0">
                <a:sym typeface="Symbol" panose="05050102010706020507" pitchFamily="18" charset="2"/>
              </a:rPr>
              <a:t>&gt;</a:t>
            </a:r>
            <a:r>
              <a:rPr lang="en-GB" altLang="en-US" sz="2000" dirty="0"/>
              <a:t> -5}</a:t>
            </a:r>
            <a:endParaRPr lang="en-US" sz="2000" dirty="0"/>
          </a:p>
        </p:txBody>
      </p:sp>
      <p:sp>
        <p:nvSpPr>
          <p:cNvPr id="36" name="Content Placeholder 13"/>
          <p:cNvSpPr txBox="1">
            <a:spLocks/>
          </p:cNvSpPr>
          <p:nvPr/>
        </p:nvSpPr>
        <p:spPr>
          <a:xfrm>
            <a:off x="154046" y="4227428"/>
            <a:ext cx="2036870" cy="7615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68598" tIns="34299" rIns="68598" bIns="34299" rtlCol="0" anchor="ctr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(-∞, 3]</a:t>
            </a:r>
          </a:p>
        </p:txBody>
      </p:sp>
      <p:sp>
        <p:nvSpPr>
          <p:cNvPr id="37" name="Content Placeholder 13"/>
          <p:cNvSpPr txBox="1">
            <a:spLocks/>
          </p:cNvSpPr>
          <p:nvPr/>
        </p:nvSpPr>
        <p:spPr>
          <a:xfrm>
            <a:off x="2179225" y="4224819"/>
            <a:ext cx="4155731" cy="7615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68598" tIns="34299" rIns="68598" bIns="34299" rtlCol="0" anchor="ctr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i="1" dirty="0"/>
              <a:t>x</a:t>
            </a:r>
            <a:r>
              <a:rPr lang="en-US" sz="2000" dirty="0"/>
              <a:t> is less than or equal to 3</a:t>
            </a:r>
          </a:p>
        </p:txBody>
      </p:sp>
      <p:sp>
        <p:nvSpPr>
          <p:cNvPr id="38" name="Content Placeholder 13"/>
          <p:cNvSpPr txBox="1">
            <a:spLocks/>
          </p:cNvSpPr>
          <p:nvPr/>
        </p:nvSpPr>
        <p:spPr>
          <a:xfrm>
            <a:off x="6334956" y="4228413"/>
            <a:ext cx="1932023" cy="7615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68598" tIns="34299" rIns="68598" bIns="34299" rtlCol="0" anchor="ctr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en-US" sz="2000" dirty="0"/>
              <a:t>{</a:t>
            </a:r>
            <a:r>
              <a:rPr lang="en-GB" altLang="en-US" sz="2000" i="1" dirty="0"/>
              <a:t>x</a:t>
            </a:r>
            <a:r>
              <a:rPr lang="en-GB" altLang="en-US" sz="2000" dirty="0"/>
              <a:t> : </a:t>
            </a:r>
            <a:r>
              <a:rPr lang="en-GB" altLang="en-US" sz="2000" i="1" dirty="0"/>
              <a:t>x</a:t>
            </a:r>
            <a:r>
              <a:rPr lang="en-GB" altLang="en-US" sz="2000" dirty="0"/>
              <a:t> </a:t>
            </a:r>
            <a:r>
              <a:rPr lang="en-US" altLang="en-US" sz="2000" dirty="0">
                <a:sym typeface="Symbol" panose="05050102010706020507" pitchFamily="18" charset="2"/>
              </a:rPr>
              <a:t>≤</a:t>
            </a:r>
            <a:r>
              <a:rPr lang="en-GB" altLang="en-US" sz="2000" dirty="0"/>
              <a:t> 3}</a:t>
            </a:r>
            <a:endParaRPr lang="en-US" sz="2000" dirty="0"/>
          </a:p>
        </p:txBody>
      </p:sp>
      <p:sp>
        <p:nvSpPr>
          <p:cNvPr id="39" name="Content Placeholder 13"/>
          <p:cNvSpPr txBox="1">
            <a:spLocks/>
          </p:cNvSpPr>
          <p:nvPr/>
        </p:nvSpPr>
        <p:spPr>
          <a:xfrm>
            <a:off x="153243" y="4235708"/>
            <a:ext cx="2036870" cy="7615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68598" tIns="34299" rIns="68598" bIns="34299" rtlCol="0" anchor="ctr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[-4, 2)</a:t>
            </a:r>
          </a:p>
        </p:txBody>
      </p:sp>
      <p:sp>
        <p:nvSpPr>
          <p:cNvPr id="40" name="Content Placeholder 13"/>
          <p:cNvSpPr txBox="1">
            <a:spLocks/>
          </p:cNvSpPr>
          <p:nvPr/>
        </p:nvSpPr>
        <p:spPr>
          <a:xfrm>
            <a:off x="2190113" y="4235708"/>
            <a:ext cx="4155731" cy="7615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68598" tIns="34299" rIns="68598" bIns="34299" rtlCol="0" anchor="ctr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i="1" dirty="0"/>
              <a:t>x</a:t>
            </a:r>
            <a:r>
              <a:rPr lang="en-US" sz="2000" dirty="0"/>
              <a:t> lies between -4 and 2 including -4 but not 2</a:t>
            </a:r>
          </a:p>
        </p:txBody>
      </p:sp>
      <p:sp>
        <p:nvSpPr>
          <p:cNvPr id="41" name="Content Placeholder 13"/>
          <p:cNvSpPr txBox="1">
            <a:spLocks/>
          </p:cNvSpPr>
          <p:nvPr/>
        </p:nvSpPr>
        <p:spPr>
          <a:xfrm>
            <a:off x="6345844" y="4235708"/>
            <a:ext cx="1932024" cy="7615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68598" tIns="34299" rIns="68598" bIns="34299" rtlCol="0" anchor="ctr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en-US" sz="2000" dirty="0"/>
              <a:t>{</a:t>
            </a:r>
            <a:r>
              <a:rPr lang="en-GB" altLang="en-US" sz="2000" i="1" dirty="0"/>
              <a:t>x</a:t>
            </a:r>
            <a:r>
              <a:rPr lang="en-GB" altLang="en-US" sz="2000" dirty="0"/>
              <a:t> : -4 ≤ </a:t>
            </a:r>
            <a:r>
              <a:rPr lang="en-GB" altLang="en-US" sz="2000" i="1" dirty="0"/>
              <a:t>x</a:t>
            </a:r>
            <a:r>
              <a:rPr lang="en-GB" altLang="en-US" sz="2000" dirty="0"/>
              <a:t> </a:t>
            </a:r>
            <a:r>
              <a:rPr lang="en-US" altLang="en-US" sz="2000" dirty="0">
                <a:sym typeface="Symbol" panose="05050102010706020507" pitchFamily="18" charset="2"/>
              </a:rPr>
              <a:t>&gt;</a:t>
            </a:r>
            <a:r>
              <a:rPr lang="en-GB" altLang="en-US" sz="2000" dirty="0"/>
              <a:t> 2}</a:t>
            </a:r>
            <a:endParaRPr lang="en-US" sz="2000" dirty="0"/>
          </a:p>
        </p:txBody>
      </p:sp>
      <p:sp>
        <p:nvSpPr>
          <p:cNvPr id="42" name="Content Placeholder 13"/>
          <p:cNvSpPr txBox="1">
            <a:spLocks/>
          </p:cNvSpPr>
          <p:nvPr/>
        </p:nvSpPr>
        <p:spPr>
          <a:xfrm>
            <a:off x="153243" y="4233984"/>
            <a:ext cx="2036870" cy="7615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68598" tIns="34299" rIns="68598" bIns="34299" rtlCol="0" anchor="ctr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(-∞, 3)</a:t>
            </a:r>
            <a:r>
              <a:rPr lang="en-US" sz="2000" dirty="0">
                <a:sym typeface="Symbol" panose="05050102010706020507" pitchFamily="18" charset="2"/>
              </a:rPr>
              <a:t></a:t>
            </a:r>
            <a:r>
              <a:rPr lang="en-US" sz="2000" dirty="0"/>
              <a:t>[6, +∞)</a:t>
            </a:r>
          </a:p>
        </p:txBody>
      </p:sp>
      <p:sp>
        <p:nvSpPr>
          <p:cNvPr id="43" name="Content Placeholder 13"/>
          <p:cNvSpPr txBox="1">
            <a:spLocks/>
          </p:cNvSpPr>
          <p:nvPr/>
        </p:nvSpPr>
        <p:spPr>
          <a:xfrm>
            <a:off x="2190113" y="4233984"/>
            <a:ext cx="4155731" cy="7615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68598" tIns="34299" rIns="68598" bIns="34299" rtlCol="0" anchor="ctr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i="1" dirty="0"/>
              <a:t>x</a:t>
            </a:r>
            <a:r>
              <a:rPr lang="en-US" sz="2000" dirty="0"/>
              <a:t> is less than 3 or greater than or equal to 6</a:t>
            </a:r>
          </a:p>
        </p:txBody>
      </p:sp>
      <p:sp>
        <p:nvSpPr>
          <p:cNvPr id="44" name="Content Placeholder 13"/>
          <p:cNvSpPr txBox="1">
            <a:spLocks/>
          </p:cNvSpPr>
          <p:nvPr/>
        </p:nvSpPr>
        <p:spPr>
          <a:xfrm>
            <a:off x="6345845" y="4233984"/>
            <a:ext cx="1932023" cy="7615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68598" tIns="34299" rIns="68598" bIns="34299" rtlCol="0" anchor="ctr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en-US" sz="2000" dirty="0"/>
              <a:t>{</a:t>
            </a:r>
            <a:r>
              <a:rPr lang="en-GB" altLang="en-US" sz="2000" i="1" dirty="0"/>
              <a:t>x</a:t>
            </a:r>
            <a:r>
              <a:rPr lang="en-GB" altLang="en-US" sz="2000" dirty="0"/>
              <a:t> : </a:t>
            </a:r>
            <a:r>
              <a:rPr lang="en-GB" altLang="en-US" sz="2000" i="1" dirty="0"/>
              <a:t>x&lt;3, x</a:t>
            </a:r>
            <a:r>
              <a:rPr lang="en-GB" altLang="en-US" sz="2000" dirty="0">
                <a:sym typeface="Symbol" panose="05050102010706020507" pitchFamily="18" charset="2"/>
              </a:rPr>
              <a:t> 6</a:t>
            </a:r>
            <a:r>
              <a:rPr lang="en-GB" altLang="en-US" sz="2000" dirty="0"/>
              <a:t>}</a:t>
            </a:r>
            <a:endParaRPr lang="en-US" sz="2000" dirty="0"/>
          </a:p>
        </p:txBody>
      </p:sp>
      <p:sp>
        <p:nvSpPr>
          <p:cNvPr id="45" name="Title 12">
            <a:extLst>
              <a:ext uri="{FF2B5EF4-FFF2-40B4-BE49-F238E27FC236}">
                <a16:creationId xmlns:a16="http://schemas.microsoft.com/office/drawing/2014/main" id="{B2ED8B97-9DD3-4BAB-A109-8F4EE54FE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435" y="317291"/>
            <a:ext cx="7315200" cy="518745"/>
          </a:xfrm>
        </p:spPr>
        <p:txBody>
          <a:bodyPr>
            <a:normAutofit fontScale="90000"/>
          </a:bodyPr>
          <a:lstStyle/>
          <a:p>
            <a:r>
              <a:rPr kumimoji="1" lang="en-US" sz="3301" dirty="0">
                <a:solidFill>
                  <a:srgbClr val="7030A0"/>
                </a:solidFill>
              </a:rPr>
              <a:t>Set builder notat</a:t>
            </a:r>
            <a:r>
              <a:rPr lang="en-US" sz="3301" dirty="0">
                <a:solidFill>
                  <a:srgbClr val="7030A0"/>
                </a:solidFill>
              </a:rPr>
              <a:t>ion</a:t>
            </a:r>
          </a:p>
        </p:txBody>
      </p:sp>
      <p:sp>
        <p:nvSpPr>
          <p:cNvPr id="28" name="Rectangle 27">
            <a:hlinkClick r:id="rId2"/>
            <a:extLst>
              <a:ext uri="{FF2B5EF4-FFF2-40B4-BE49-F238E27FC236}">
                <a16:creationId xmlns:a16="http://schemas.microsoft.com/office/drawing/2014/main" id="{AD029488-4F98-4C55-9576-1A534D6AA0C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hlinkClick r:id="rId2"/>
            <a:extLst>
              <a:ext uri="{FF2B5EF4-FFF2-40B4-BE49-F238E27FC236}">
                <a16:creationId xmlns:a16="http://schemas.microsoft.com/office/drawing/2014/main" id="{9F5A4622-326D-4258-87B2-3F63E00A6610}"/>
              </a:ext>
            </a:extLst>
          </p:cNvPr>
          <p:cNvSpPr/>
          <p:nvPr/>
        </p:nvSpPr>
        <p:spPr>
          <a:xfrm>
            <a:off x="609600" y="6546165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980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1" grpId="0"/>
      <p:bldP spid="18" grpId="0"/>
      <p:bldP spid="30" grpId="0" animBg="1"/>
      <p:bldP spid="31" grpId="0" animBg="1"/>
      <p:bldP spid="32" grpId="0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3" grpId="0" animBg="1"/>
      <p:bldP spid="4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04800" y="381000"/>
            <a:ext cx="7315200" cy="69043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7030A0"/>
                </a:solidFill>
              </a:rPr>
              <a:t>Domain and range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62446" y="1862418"/>
            <a:ext cx="7871954" cy="1399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dirty="0"/>
              <a:t>The </a:t>
            </a:r>
            <a:r>
              <a:rPr lang="en-US" altLang="en-US" b="1" dirty="0">
                <a:solidFill>
                  <a:schemeClr val="accent1"/>
                </a:solidFill>
              </a:rPr>
              <a:t>domain</a:t>
            </a:r>
            <a:r>
              <a:rPr lang="en-US" altLang="en-US" dirty="0"/>
              <a:t> is the set of all the first numbers 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dirty="0"/>
              <a:t>-values) of the ordered pairs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62446" y="3558648"/>
            <a:ext cx="7643354" cy="1399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dirty="0"/>
              <a:t>The </a:t>
            </a:r>
            <a:r>
              <a:rPr lang="en-US" altLang="en-US" b="1" dirty="0">
                <a:solidFill>
                  <a:schemeClr val="folHlink"/>
                </a:solidFill>
              </a:rPr>
              <a:t>range</a:t>
            </a:r>
            <a:r>
              <a:rPr lang="en-US" altLang="en-US" dirty="0"/>
              <a:t> is the set the second numbers 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dirty="0"/>
              <a:t>-values) of the ordered pairs</a:t>
            </a:r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1691BE0A-9949-4760-952B-64C15C5AF8A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C927B4C9-150B-48BB-B46A-32155B697CB3}"/>
              </a:ext>
            </a:extLst>
          </p:cNvPr>
          <p:cNvSpPr/>
          <p:nvPr/>
        </p:nvSpPr>
        <p:spPr>
          <a:xfrm>
            <a:off x="609600" y="6546165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464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82240" y="1306680"/>
            <a:ext cx="7975960" cy="8590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1" dirty="0"/>
              <a:t>You can often write the domain and range of a relation using interval notation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250395" y="402454"/>
            <a:ext cx="7315200" cy="624046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7030A0"/>
                </a:solidFill>
              </a:rPr>
              <a:t>Interval Notation</a:t>
            </a:r>
          </a:p>
        </p:txBody>
      </p:sp>
      <p:sp>
        <p:nvSpPr>
          <p:cNvPr id="6" name="Content Placeholder 13"/>
          <p:cNvSpPr txBox="1">
            <a:spLocks/>
          </p:cNvSpPr>
          <p:nvPr/>
        </p:nvSpPr>
        <p:spPr>
          <a:xfrm>
            <a:off x="540238" y="2405505"/>
            <a:ext cx="7315200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Interval notation uses only five symbols</a:t>
            </a:r>
          </a:p>
        </p:txBody>
      </p:sp>
      <p:sp>
        <p:nvSpPr>
          <p:cNvPr id="7" name="Content Placeholder 13"/>
          <p:cNvSpPr txBox="1">
            <a:spLocks/>
          </p:cNvSpPr>
          <p:nvPr/>
        </p:nvSpPr>
        <p:spPr>
          <a:xfrm>
            <a:off x="1197127" y="3109244"/>
            <a:ext cx="3144477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001" dirty="0"/>
              <a:t>Round Brackets</a:t>
            </a:r>
          </a:p>
        </p:txBody>
      </p:sp>
      <p:sp>
        <p:nvSpPr>
          <p:cNvPr id="8" name="Content Placeholder 13"/>
          <p:cNvSpPr txBox="1">
            <a:spLocks/>
          </p:cNvSpPr>
          <p:nvPr/>
        </p:nvSpPr>
        <p:spPr>
          <a:xfrm>
            <a:off x="1096366" y="3572690"/>
            <a:ext cx="3144477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001" dirty="0"/>
              <a:t>Square Brackets</a:t>
            </a:r>
          </a:p>
        </p:txBody>
      </p:sp>
      <p:sp>
        <p:nvSpPr>
          <p:cNvPr id="9" name="Content Placeholder 13"/>
          <p:cNvSpPr txBox="1">
            <a:spLocks/>
          </p:cNvSpPr>
          <p:nvPr/>
        </p:nvSpPr>
        <p:spPr>
          <a:xfrm>
            <a:off x="2626972" y="4067420"/>
            <a:ext cx="1654158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001" dirty="0"/>
              <a:t>Infinity</a:t>
            </a:r>
          </a:p>
        </p:txBody>
      </p:sp>
      <p:sp>
        <p:nvSpPr>
          <p:cNvPr id="10" name="Content Placeholder 13"/>
          <p:cNvSpPr txBox="1">
            <a:spLocks/>
          </p:cNvSpPr>
          <p:nvPr/>
        </p:nvSpPr>
        <p:spPr>
          <a:xfrm>
            <a:off x="938532" y="4696262"/>
            <a:ext cx="3245238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001" dirty="0"/>
              <a:t>Negative Infinity</a:t>
            </a:r>
          </a:p>
        </p:txBody>
      </p:sp>
      <p:sp>
        <p:nvSpPr>
          <p:cNvPr id="11" name="Content Placeholder 13"/>
          <p:cNvSpPr txBox="1">
            <a:spLocks/>
          </p:cNvSpPr>
          <p:nvPr/>
        </p:nvSpPr>
        <p:spPr>
          <a:xfrm>
            <a:off x="3066231" y="5190780"/>
            <a:ext cx="1296482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001" dirty="0"/>
              <a:t>Union</a:t>
            </a:r>
          </a:p>
        </p:txBody>
      </p:sp>
      <p:sp>
        <p:nvSpPr>
          <p:cNvPr id="12" name="Content Placeholder 13"/>
          <p:cNvSpPr txBox="1">
            <a:spLocks/>
          </p:cNvSpPr>
          <p:nvPr/>
        </p:nvSpPr>
        <p:spPr>
          <a:xfrm>
            <a:off x="4950141" y="3077462"/>
            <a:ext cx="666591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001" dirty="0"/>
              <a:t>( )</a:t>
            </a:r>
          </a:p>
        </p:txBody>
      </p:sp>
      <p:sp>
        <p:nvSpPr>
          <p:cNvPr id="15" name="Content Placeholder 13"/>
          <p:cNvSpPr txBox="1">
            <a:spLocks/>
          </p:cNvSpPr>
          <p:nvPr/>
        </p:nvSpPr>
        <p:spPr>
          <a:xfrm>
            <a:off x="4950141" y="3571979"/>
            <a:ext cx="666591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001" dirty="0"/>
              <a:t>[ ]</a:t>
            </a:r>
          </a:p>
        </p:txBody>
      </p:sp>
      <p:sp>
        <p:nvSpPr>
          <p:cNvPr id="16" name="Content Placeholder 13"/>
          <p:cNvSpPr txBox="1">
            <a:spLocks/>
          </p:cNvSpPr>
          <p:nvPr/>
        </p:nvSpPr>
        <p:spPr>
          <a:xfrm>
            <a:off x="4950141" y="4159742"/>
            <a:ext cx="518847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001" dirty="0"/>
              <a:t>∞</a:t>
            </a:r>
          </a:p>
        </p:txBody>
      </p:sp>
      <p:sp>
        <p:nvSpPr>
          <p:cNvPr id="17" name="Content Placeholder 13"/>
          <p:cNvSpPr txBox="1">
            <a:spLocks/>
          </p:cNvSpPr>
          <p:nvPr/>
        </p:nvSpPr>
        <p:spPr>
          <a:xfrm>
            <a:off x="4802397" y="4696263"/>
            <a:ext cx="666591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001" dirty="0"/>
              <a:t>-∞</a:t>
            </a:r>
          </a:p>
        </p:txBody>
      </p:sp>
      <p:sp>
        <p:nvSpPr>
          <p:cNvPr id="18" name="Content Placeholder 13"/>
          <p:cNvSpPr txBox="1">
            <a:spLocks/>
          </p:cNvSpPr>
          <p:nvPr/>
        </p:nvSpPr>
        <p:spPr>
          <a:xfrm>
            <a:off x="4950141" y="5190780"/>
            <a:ext cx="518847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001" dirty="0">
                <a:sym typeface="Symbol" panose="05050102010706020507" pitchFamily="18" charset="2"/>
              </a:rPr>
              <a:t></a:t>
            </a:r>
            <a:endParaRPr lang="en-US" sz="3001" dirty="0"/>
          </a:p>
        </p:txBody>
      </p:sp>
      <p:sp>
        <p:nvSpPr>
          <p:cNvPr id="19" name="Rectangle 18">
            <a:hlinkClick r:id="rId2"/>
            <a:extLst>
              <a:ext uri="{FF2B5EF4-FFF2-40B4-BE49-F238E27FC236}">
                <a16:creationId xmlns:a16="http://schemas.microsoft.com/office/drawing/2014/main" id="{676C2FE5-03FA-45E6-B690-C7F0A4064B8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2"/>
            <a:extLst>
              <a:ext uri="{FF2B5EF4-FFF2-40B4-BE49-F238E27FC236}">
                <a16:creationId xmlns:a16="http://schemas.microsoft.com/office/drawing/2014/main" id="{92E21B1D-BDD3-42EC-AAC0-FAEB6E35B563}"/>
              </a:ext>
            </a:extLst>
          </p:cNvPr>
          <p:cNvSpPr/>
          <p:nvPr/>
        </p:nvSpPr>
        <p:spPr>
          <a:xfrm>
            <a:off x="609600" y="6546165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564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6" grpId="0"/>
      <p:bldP spid="7" grpId="0"/>
      <p:bldP spid="8" grpId="0"/>
      <p:bldP spid="9" grpId="0"/>
      <p:bldP spid="10" grpId="0"/>
      <p:bldP spid="11" grpId="0"/>
      <p:bldP spid="12" grpId="0"/>
      <p:bldP spid="15" grpId="0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302970" y="233489"/>
            <a:ext cx="7315200" cy="79023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Interval Notation</a:t>
            </a:r>
          </a:p>
        </p:txBody>
      </p:sp>
      <p:sp>
        <p:nvSpPr>
          <p:cNvPr id="5" name="Content Placeholder 13"/>
          <p:cNvSpPr txBox="1">
            <a:spLocks/>
          </p:cNvSpPr>
          <p:nvPr/>
        </p:nvSpPr>
        <p:spPr>
          <a:xfrm>
            <a:off x="325244" y="1673348"/>
            <a:ext cx="8361556" cy="1004337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001" dirty="0"/>
              <a:t>Use the round brackets ( , ) if the value at this side is not included in the graph</a:t>
            </a:r>
          </a:p>
        </p:txBody>
      </p:sp>
      <p:sp>
        <p:nvSpPr>
          <p:cNvPr id="6" name="Content Placeholder 13"/>
          <p:cNvSpPr txBox="1">
            <a:spLocks/>
          </p:cNvSpPr>
          <p:nvPr/>
        </p:nvSpPr>
        <p:spPr>
          <a:xfrm>
            <a:off x="325244" y="3765030"/>
            <a:ext cx="8209156" cy="981902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001" dirty="0"/>
              <a:t>Use the square brackets [ , ] if the value at this side is included in the graph.</a:t>
            </a:r>
          </a:p>
        </p:txBody>
      </p:sp>
      <p:sp>
        <p:nvSpPr>
          <p:cNvPr id="7" name="Content Placeholder 13"/>
          <p:cNvSpPr txBox="1">
            <a:spLocks/>
          </p:cNvSpPr>
          <p:nvPr/>
        </p:nvSpPr>
        <p:spPr>
          <a:xfrm>
            <a:off x="325244" y="2698514"/>
            <a:ext cx="8209156" cy="813264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001" dirty="0"/>
              <a:t>Example: (-∞, 4) means: all the real numbers less than 4, but 4 is not included.</a:t>
            </a:r>
          </a:p>
        </p:txBody>
      </p:sp>
      <p:sp>
        <p:nvSpPr>
          <p:cNvPr id="8" name="Content Placeholder 13"/>
          <p:cNvSpPr txBox="1">
            <a:spLocks/>
          </p:cNvSpPr>
          <p:nvPr/>
        </p:nvSpPr>
        <p:spPr>
          <a:xfrm>
            <a:off x="325244" y="4887542"/>
            <a:ext cx="8209156" cy="946735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001" dirty="0"/>
              <a:t>Example: [-3, 5] means: al the real numbers between -3 and 5 including both. </a:t>
            </a:r>
          </a:p>
        </p:txBody>
      </p:sp>
      <p:sp>
        <p:nvSpPr>
          <p:cNvPr id="9" name="Rectangle 8">
            <a:hlinkClick r:id="rId2"/>
            <a:extLst>
              <a:ext uri="{FF2B5EF4-FFF2-40B4-BE49-F238E27FC236}">
                <a16:creationId xmlns:a16="http://schemas.microsoft.com/office/drawing/2014/main" id="{1EC05503-0BB6-457E-98CD-C3551FEF3BC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2"/>
            <a:extLst>
              <a:ext uri="{FF2B5EF4-FFF2-40B4-BE49-F238E27FC236}">
                <a16:creationId xmlns:a16="http://schemas.microsoft.com/office/drawing/2014/main" id="{7B4C1CA0-AB84-4BD4-81CF-4C483425E57B}"/>
              </a:ext>
            </a:extLst>
          </p:cNvPr>
          <p:cNvSpPr/>
          <p:nvPr/>
        </p:nvSpPr>
        <p:spPr>
          <a:xfrm>
            <a:off x="609600" y="6546165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28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2"/>
          <p:cNvSpPr>
            <a:spLocks noGrp="1"/>
          </p:cNvSpPr>
          <p:nvPr>
            <p:ph type="title"/>
          </p:nvPr>
        </p:nvSpPr>
        <p:spPr>
          <a:xfrm>
            <a:off x="250395" y="227604"/>
            <a:ext cx="7315200" cy="76663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Interval Notation</a:t>
            </a:r>
          </a:p>
        </p:txBody>
      </p:sp>
      <p:sp>
        <p:nvSpPr>
          <p:cNvPr id="8" name="Content Placeholder 13"/>
          <p:cNvSpPr>
            <a:spLocks noGrp="1"/>
          </p:cNvSpPr>
          <p:nvPr>
            <p:ph idx="1"/>
          </p:nvPr>
        </p:nvSpPr>
        <p:spPr>
          <a:xfrm>
            <a:off x="301555" y="1238373"/>
            <a:ext cx="8690045" cy="9751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1" dirty="0"/>
              <a:t>If the graph goes forever to the </a:t>
            </a:r>
            <a:r>
              <a:rPr lang="en-US" sz="2401" b="1" dirty="0">
                <a:solidFill>
                  <a:srgbClr val="FF6600"/>
                </a:solidFill>
              </a:rPr>
              <a:t>left</a:t>
            </a:r>
            <a:r>
              <a:rPr lang="en-US" sz="2401" dirty="0"/>
              <a:t>, the domain (</a:t>
            </a:r>
            <a:r>
              <a:rPr lang="en-US" sz="240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1" dirty="0"/>
              <a:t>-values) starts with (-∞ . </a:t>
            </a:r>
          </a:p>
        </p:txBody>
      </p:sp>
      <p:sp>
        <p:nvSpPr>
          <p:cNvPr id="9" name="Content Placeholder 13"/>
          <p:cNvSpPr txBox="1">
            <a:spLocks/>
          </p:cNvSpPr>
          <p:nvPr/>
        </p:nvSpPr>
        <p:spPr>
          <a:xfrm>
            <a:off x="1600896" y="3401990"/>
            <a:ext cx="4876104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You can write the inequality</a:t>
            </a:r>
          </a:p>
        </p:txBody>
      </p:sp>
      <p:sp>
        <p:nvSpPr>
          <p:cNvPr id="10" name="Content Placeholder 13"/>
          <p:cNvSpPr txBox="1">
            <a:spLocks/>
          </p:cNvSpPr>
          <p:nvPr/>
        </p:nvSpPr>
        <p:spPr>
          <a:xfrm>
            <a:off x="1600896" y="4672264"/>
            <a:ext cx="5561904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You can write in interval notation</a:t>
            </a:r>
          </a:p>
        </p:txBody>
      </p:sp>
      <p:sp>
        <p:nvSpPr>
          <p:cNvPr id="11" name="Content Placeholder 13"/>
          <p:cNvSpPr txBox="1">
            <a:spLocks/>
          </p:cNvSpPr>
          <p:nvPr/>
        </p:nvSpPr>
        <p:spPr>
          <a:xfrm>
            <a:off x="3421814" y="3753120"/>
            <a:ext cx="1836682" cy="621232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501" b="1" i="1" dirty="0"/>
              <a:t>x</a:t>
            </a:r>
            <a:r>
              <a:rPr lang="en-US" sz="4501" b="1" dirty="0"/>
              <a:t> </a:t>
            </a:r>
            <a:r>
              <a:rPr lang="en-US" sz="4501" b="1" dirty="0">
                <a:sym typeface="Symbol" panose="05050102010706020507" pitchFamily="18" charset="2"/>
              </a:rPr>
              <a:t></a:t>
            </a:r>
            <a:r>
              <a:rPr lang="en-US" sz="4501" b="1" dirty="0"/>
              <a:t> 3</a:t>
            </a:r>
          </a:p>
        </p:txBody>
      </p:sp>
      <p:sp>
        <p:nvSpPr>
          <p:cNvPr id="12" name="Content Placeholder 13"/>
          <p:cNvSpPr txBox="1">
            <a:spLocks/>
          </p:cNvSpPr>
          <p:nvPr/>
        </p:nvSpPr>
        <p:spPr>
          <a:xfrm>
            <a:off x="3220415" y="5163134"/>
            <a:ext cx="2623722" cy="786105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501" b="1" dirty="0"/>
              <a:t>(</a:t>
            </a:r>
            <a:r>
              <a:rPr lang="en-US" sz="4501" dirty="0"/>
              <a:t>-∞,</a:t>
            </a:r>
            <a:r>
              <a:rPr lang="en-US" sz="4501" b="1" dirty="0"/>
              <a:t> 3]</a:t>
            </a:r>
          </a:p>
        </p:txBody>
      </p:sp>
      <p:sp>
        <p:nvSpPr>
          <p:cNvPr id="14" name="Content Placeholder 13"/>
          <p:cNvSpPr txBox="1">
            <a:spLocks/>
          </p:cNvSpPr>
          <p:nvPr/>
        </p:nvSpPr>
        <p:spPr>
          <a:xfrm>
            <a:off x="682554" y="2321589"/>
            <a:ext cx="7699445" cy="72927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For example, The domain is the set of numbers that are all less than 3, including 3.</a:t>
            </a:r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20B8B47D-603D-4FC7-96FF-FD0EF631AE5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84945C20-A287-411A-B0CF-B857EFF11E5F}"/>
              </a:ext>
            </a:extLst>
          </p:cNvPr>
          <p:cNvSpPr/>
          <p:nvPr/>
        </p:nvSpPr>
        <p:spPr>
          <a:xfrm>
            <a:off x="609600" y="6546165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953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/>
      <p:bldP spid="10" grpId="0"/>
      <p:bldP spid="11" grpId="0"/>
      <p:bldP spid="12" grpId="0"/>
      <p:bldP spid="1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2"/>
          <p:cNvSpPr>
            <a:spLocks noGrp="1"/>
          </p:cNvSpPr>
          <p:nvPr>
            <p:ph type="title"/>
          </p:nvPr>
        </p:nvSpPr>
        <p:spPr>
          <a:xfrm>
            <a:off x="276186" y="187797"/>
            <a:ext cx="7315200" cy="624046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7030A0"/>
                </a:solidFill>
              </a:rPr>
              <a:t>Interval Notation</a:t>
            </a:r>
          </a:p>
        </p:txBody>
      </p:sp>
      <p:sp>
        <p:nvSpPr>
          <p:cNvPr id="8" name="Content Placeholder 13"/>
          <p:cNvSpPr>
            <a:spLocks noGrp="1"/>
          </p:cNvSpPr>
          <p:nvPr>
            <p:ph idx="1"/>
          </p:nvPr>
        </p:nvSpPr>
        <p:spPr>
          <a:xfrm>
            <a:off x="231159" y="1359495"/>
            <a:ext cx="8893605" cy="8540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1" dirty="0"/>
              <a:t>If the graph goes forever to the </a:t>
            </a:r>
            <a:r>
              <a:rPr lang="en-US" sz="2401" b="1" dirty="0">
                <a:solidFill>
                  <a:srgbClr val="FF6600"/>
                </a:solidFill>
              </a:rPr>
              <a:t>right</a:t>
            </a:r>
            <a:r>
              <a:rPr lang="en-US" sz="2401" dirty="0"/>
              <a:t>, the domain (</a:t>
            </a:r>
            <a:r>
              <a:rPr lang="en-US" sz="240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1" dirty="0"/>
              <a:t>-values) ends with ∞) . </a:t>
            </a:r>
          </a:p>
        </p:txBody>
      </p:sp>
      <p:sp>
        <p:nvSpPr>
          <p:cNvPr id="9" name="Content Placeholder 13"/>
          <p:cNvSpPr txBox="1">
            <a:spLocks/>
          </p:cNvSpPr>
          <p:nvPr/>
        </p:nvSpPr>
        <p:spPr>
          <a:xfrm>
            <a:off x="1600896" y="3401990"/>
            <a:ext cx="4571304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You can write the inequality</a:t>
            </a:r>
          </a:p>
        </p:txBody>
      </p:sp>
      <p:sp>
        <p:nvSpPr>
          <p:cNvPr id="10" name="Content Placeholder 13"/>
          <p:cNvSpPr txBox="1">
            <a:spLocks/>
          </p:cNvSpPr>
          <p:nvPr/>
        </p:nvSpPr>
        <p:spPr>
          <a:xfrm>
            <a:off x="1600896" y="4553154"/>
            <a:ext cx="5104704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You can write in interval notation</a:t>
            </a:r>
          </a:p>
        </p:txBody>
      </p:sp>
      <p:sp>
        <p:nvSpPr>
          <p:cNvPr id="11" name="Content Placeholder 13"/>
          <p:cNvSpPr txBox="1">
            <a:spLocks/>
          </p:cNvSpPr>
          <p:nvPr/>
        </p:nvSpPr>
        <p:spPr>
          <a:xfrm>
            <a:off x="3387307" y="3861160"/>
            <a:ext cx="2369386" cy="691994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501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501" b="1" dirty="0"/>
              <a:t> </a:t>
            </a:r>
            <a:r>
              <a:rPr lang="en-US" sz="4501" b="1" dirty="0">
                <a:sym typeface="Symbol" panose="05050102010706020507" pitchFamily="18" charset="2"/>
              </a:rPr>
              <a:t></a:t>
            </a:r>
            <a:r>
              <a:rPr lang="en-US" sz="4501" b="1" dirty="0"/>
              <a:t> </a:t>
            </a:r>
            <a:r>
              <a:rPr lang="en-US" sz="4501" dirty="0"/>
              <a:t>-5</a:t>
            </a:r>
            <a:endParaRPr lang="en-US" sz="4501" b="1" dirty="0"/>
          </a:p>
        </p:txBody>
      </p:sp>
      <p:sp>
        <p:nvSpPr>
          <p:cNvPr id="12" name="Content Placeholder 13"/>
          <p:cNvSpPr txBox="1">
            <a:spLocks/>
          </p:cNvSpPr>
          <p:nvPr/>
        </p:nvSpPr>
        <p:spPr>
          <a:xfrm>
            <a:off x="3334715" y="5147375"/>
            <a:ext cx="2318922" cy="702260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501" b="1" dirty="0"/>
              <a:t>(</a:t>
            </a:r>
            <a:r>
              <a:rPr lang="en-US" sz="4501" dirty="0"/>
              <a:t>-5, ∞</a:t>
            </a:r>
            <a:r>
              <a:rPr lang="en-US" sz="4501" b="1" dirty="0"/>
              <a:t>)</a:t>
            </a:r>
          </a:p>
        </p:txBody>
      </p:sp>
      <p:sp>
        <p:nvSpPr>
          <p:cNvPr id="14" name="Content Placeholder 13"/>
          <p:cNvSpPr txBox="1">
            <a:spLocks/>
          </p:cNvSpPr>
          <p:nvPr/>
        </p:nvSpPr>
        <p:spPr>
          <a:xfrm>
            <a:off x="682554" y="2321589"/>
            <a:ext cx="7623245" cy="72927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For example, The domain is the set of numbers that are all greater than -5.</a:t>
            </a:r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C0F95B3D-7058-42F5-8C52-B73FCB5E461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10F00D9A-E212-4E33-AEB5-5DB2F1B15185}"/>
              </a:ext>
            </a:extLst>
          </p:cNvPr>
          <p:cNvSpPr/>
          <p:nvPr/>
        </p:nvSpPr>
        <p:spPr>
          <a:xfrm>
            <a:off x="609600" y="6546165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361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/>
      <p:bldP spid="10" grpId="0"/>
      <p:bldP spid="11" grpId="0"/>
      <p:bldP spid="12" grpId="0"/>
      <p:bldP spid="1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2"/>
          <p:cNvSpPr>
            <a:spLocks noGrp="1"/>
          </p:cNvSpPr>
          <p:nvPr>
            <p:ph type="title"/>
          </p:nvPr>
        </p:nvSpPr>
        <p:spPr>
          <a:xfrm>
            <a:off x="250395" y="264285"/>
            <a:ext cx="7315200" cy="76663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Interval Notation</a:t>
            </a:r>
          </a:p>
        </p:txBody>
      </p:sp>
      <p:sp>
        <p:nvSpPr>
          <p:cNvPr id="8" name="Content Placeholder 13"/>
          <p:cNvSpPr>
            <a:spLocks noGrp="1"/>
          </p:cNvSpPr>
          <p:nvPr>
            <p:ph idx="1"/>
          </p:nvPr>
        </p:nvSpPr>
        <p:spPr>
          <a:xfrm>
            <a:off x="250394" y="1341687"/>
            <a:ext cx="8588805" cy="7666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1" dirty="0"/>
              <a:t>If the graph goes </a:t>
            </a:r>
            <a:r>
              <a:rPr lang="en-US" sz="2401" b="1" dirty="0">
                <a:solidFill>
                  <a:srgbClr val="FF6600"/>
                </a:solidFill>
              </a:rPr>
              <a:t>downwards</a:t>
            </a:r>
            <a:r>
              <a:rPr lang="en-US" sz="2401" dirty="0"/>
              <a:t> forever, the range (</a:t>
            </a:r>
            <a:r>
              <a:rPr lang="en-US" sz="240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1" dirty="0"/>
              <a:t>-values) starts with (-∞ . </a:t>
            </a:r>
          </a:p>
        </p:txBody>
      </p:sp>
      <p:sp>
        <p:nvSpPr>
          <p:cNvPr id="9" name="Content Placeholder 13"/>
          <p:cNvSpPr txBox="1">
            <a:spLocks/>
          </p:cNvSpPr>
          <p:nvPr/>
        </p:nvSpPr>
        <p:spPr>
          <a:xfrm>
            <a:off x="1600896" y="3401990"/>
            <a:ext cx="4495104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You can write the inequality</a:t>
            </a:r>
          </a:p>
        </p:txBody>
      </p:sp>
      <p:sp>
        <p:nvSpPr>
          <p:cNvPr id="10" name="Content Placeholder 13"/>
          <p:cNvSpPr txBox="1">
            <a:spLocks/>
          </p:cNvSpPr>
          <p:nvPr/>
        </p:nvSpPr>
        <p:spPr>
          <a:xfrm>
            <a:off x="1600896" y="4636727"/>
            <a:ext cx="5257104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You can write in interval notation</a:t>
            </a:r>
          </a:p>
        </p:txBody>
      </p:sp>
      <p:sp>
        <p:nvSpPr>
          <p:cNvPr id="11" name="Content Placeholder 13"/>
          <p:cNvSpPr txBox="1">
            <a:spLocks/>
          </p:cNvSpPr>
          <p:nvPr/>
        </p:nvSpPr>
        <p:spPr>
          <a:xfrm>
            <a:off x="3429000" y="3862380"/>
            <a:ext cx="1836682" cy="666480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501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4501" b="1" dirty="0"/>
              <a:t> </a:t>
            </a:r>
            <a:r>
              <a:rPr lang="en-US" sz="4501" b="1" dirty="0">
                <a:sym typeface="Symbol" panose="05050102010706020507" pitchFamily="18" charset="2"/>
              </a:rPr>
              <a:t></a:t>
            </a:r>
            <a:r>
              <a:rPr lang="en-US" sz="4501" b="1" dirty="0"/>
              <a:t> 2</a:t>
            </a:r>
          </a:p>
        </p:txBody>
      </p:sp>
      <p:sp>
        <p:nvSpPr>
          <p:cNvPr id="12" name="Content Placeholder 13"/>
          <p:cNvSpPr txBox="1">
            <a:spLocks/>
          </p:cNvSpPr>
          <p:nvPr/>
        </p:nvSpPr>
        <p:spPr>
          <a:xfrm>
            <a:off x="3276600" y="5149628"/>
            <a:ext cx="2395122" cy="702260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501" b="1" dirty="0"/>
              <a:t>(</a:t>
            </a:r>
            <a:r>
              <a:rPr lang="en-US" sz="4501" dirty="0"/>
              <a:t>-∞,</a:t>
            </a:r>
            <a:r>
              <a:rPr lang="en-US" sz="4501" b="1" dirty="0"/>
              <a:t> 2)</a:t>
            </a:r>
          </a:p>
        </p:txBody>
      </p:sp>
      <p:sp>
        <p:nvSpPr>
          <p:cNvPr id="14" name="Content Placeholder 13"/>
          <p:cNvSpPr txBox="1">
            <a:spLocks/>
          </p:cNvSpPr>
          <p:nvPr/>
        </p:nvSpPr>
        <p:spPr>
          <a:xfrm>
            <a:off x="682554" y="2321589"/>
            <a:ext cx="7699445" cy="72927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For example, The range is the set of numbers that are all less than 2.</a:t>
            </a:r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A806AED0-822F-4C24-97B9-0DF887E21BF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D844E0CC-48D2-46DF-931E-D2ACCD45F46D}"/>
              </a:ext>
            </a:extLst>
          </p:cNvPr>
          <p:cNvSpPr/>
          <p:nvPr/>
        </p:nvSpPr>
        <p:spPr>
          <a:xfrm>
            <a:off x="609600" y="6546165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688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/>
      <p:bldP spid="10" grpId="0"/>
      <p:bldP spid="11" grpId="0"/>
      <p:bldP spid="12" grpId="0"/>
      <p:bldP spid="1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2"/>
          <p:cNvSpPr>
            <a:spLocks noGrp="1"/>
          </p:cNvSpPr>
          <p:nvPr>
            <p:ph type="title"/>
          </p:nvPr>
        </p:nvSpPr>
        <p:spPr>
          <a:xfrm>
            <a:off x="250395" y="374052"/>
            <a:ext cx="7315200" cy="62404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7030A0"/>
                </a:solidFill>
              </a:rPr>
              <a:t>Interval Notation</a:t>
            </a:r>
          </a:p>
        </p:txBody>
      </p:sp>
      <p:sp>
        <p:nvSpPr>
          <p:cNvPr id="8" name="Content Placeholder 13"/>
          <p:cNvSpPr>
            <a:spLocks noGrp="1"/>
          </p:cNvSpPr>
          <p:nvPr>
            <p:ph idx="1"/>
          </p:nvPr>
        </p:nvSpPr>
        <p:spPr>
          <a:xfrm>
            <a:off x="250394" y="1349227"/>
            <a:ext cx="8360205" cy="7590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1" dirty="0"/>
              <a:t>If the graph goes </a:t>
            </a:r>
            <a:r>
              <a:rPr lang="en-US" sz="2401" b="1" dirty="0">
                <a:solidFill>
                  <a:srgbClr val="FF6600"/>
                </a:solidFill>
              </a:rPr>
              <a:t>up</a:t>
            </a:r>
            <a:r>
              <a:rPr lang="en-US" sz="2401" dirty="0"/>
              <a:t> forever, the range (</a:t>
            </a:r>
            <a:r>
              <a:rPr lang="en-US" sz="240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1" dirty="0"/>
              <a:t>-values) ends with ∞) . </a:t>
            </a:r>
          </a:p>
        </p:txBody>
      </p:sp>
      <p:sp>
        <p:nvSpPr>
          <p:cNvPr id="9" name="Content Placeholder 13"/>
          <p:cNvSpPr txBox="1">
            <a:spLocks/>
          </p:cNvSpPr>
          <p:nvPr/>
        </p:nvSpPr>
        <p:spPr>
          <a:xfrm>
            <a:off x="1600896" y="3401990"/>
            <a:ext cx="4753766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You can write the inequality</a:t>
            </a:r>
          </a:p>
        </p:txBody>
      </p:sp>
      <p:sp>
        <p:nvSpPr>
          <p:cNvPr id="10" name="Content Placeholder 13"/>
          <p:cNvSpPr txBox="1">
            <a:spLocks/>
          </p:cNvSpPr>
          <p:nvPr/>
        </p:nvSpPr>
        <p:spPr>
          <a:xfrm>
            <a:off x="1600896" y="4799622"/>
            <a:ext cx="5028504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You can write in interval notation</a:t>
            </a:r>
          </a:p>
        </p:txBody>
      </p:sp>
      <p:sp>
        <p:nvSpPr>
          <p:cNvPr id="11" name="Content Placeholder 13"/>
          <p:cNvSpPr txBox="1">
            <a:spLocks/>
          </p:cNvSpPr>
          <p:nvPr/>
        </p:nvSpPr>
        <p:spPr>
          <a:xfrm>
            <a:off x="3407746" y="3936899"/>
            <a:ext cx="1836682" cy="742680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501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4501" b="1" dirty="0"/>
              <a:t> </a:t>
            </a:r>
            <a:r>
              <a:rPr lang="en-US" sz="4501" b="1" dirty="0">
                <a:sym typeface="Symbol" panose="05050102010706020507" pitchFamily="18" charset="2"/>
              </a:rPr>
              <a:t></a:t>
            </a:r>
            <a:r>
              <a:rPr lang="en-US" sz="4501" b="1" dirty="0"/>
              <a:t> 0</a:t>
            </a:r>
          </a:p>
        </p:txBody>
      </p:sp>
      <p:sp>
        <p:nvSpPr>
          <p:cNvPr id="12" name="Content Placeholder 13"/>
          <p:cNvSpPr txBox="1">
            <a:spLocks/>
          </p:cNvSpPr>
          <p:nvPr/>
        </p:nvSpPr>
        <p:spPr>
          <a:xfrm>
            <a:off x="3365543" y="5285803"/>
            <a:ext cx="2242722" cy="881478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501" b="1" dirty="0"/>
              <a:t>[0, </a:t>
            </a:r>
            <a:r>
              <a:rPr lang="en-US" sz="4501" dirty="0"/>
              <a:t>∞</a:t>
            </a:r>
            <a:r>
              <a:rPr lang="en-US" sz="4501" b="1" dirty="0"/>
              <a:t>)</a:t>
            </a:r>
          </a:p>
        </p:txBody>
      </p:sp>
      <p:sp>
        <p:nvSpPr>
          <p:cNvPr id="14" name="Content Placeholder 13"/>
          <p:cNvSpPr txBox="1">
            <a:spLocks/>
          </p:cNvSpPr>
          <p:nvPr/>
        </p:nvSpPr>
        <p:spPr>
          <a:xfrm>
            <a:off x="682554" y="2321589"/>
            <a:ext cx="7623245" cy="72927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For example, The range is the set of numbers that are all greater than 0, including 0.</a:t>
            </a:r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7EEA0DB7-6AD6-4BBF-82C4-41D9A582416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A95D368C-572C-487D-B506-C503215C46CF}"/>
              </a:ext>
            </a:extLst>
          </p:cNvPr>
          <p:cNvSpPr/>
          <p:nvPr/>
        </p:nvSpPr>
        <p:spPr>
          <a:xfrm>
            <a:off x="609600" y="6546165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754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/>
      <p:bldP spid="10" grpId="0"/>
      <p:bldP spid="11" grpId="0"/>
      <p:bldP spid="12" grpId="0"/>
      <p:bldP spid="1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790595" y="2148020"/>
            <a:ext cx="4864970" cy="4375496"/>
            <a:chOff x="263" y="645"/>
            <a:chExt cx="4085" cy="3674"/>
          </a:xfrm>
        </p:grpSpPr>
        <p:grpSp>
          <p:nvGrpSpPr>
            <p:cNvPr id="3" name="Group 46"/>
            <p:cNvGrpSpPr>
              <a:grpSpLocks/>
            </p:cNvGrpSpPr>
            <p:nvPr/>
          </p:nvGrpSpPr>
          <p:grpSpPr bwMode="auto">
            <a:xfrm>
              <a:off x="263" y="645"/>
              <a:ext cx="4085" cy="3674"/>
              <a:chOff x="263" y="645"/>
              <a:chExt cx="4085" cy="3674"/>
            </a:xfrm>
          </p:grpSpPr>
          <p:grpSp>
            <p:nvGrpSpPr>
              <p:cNvPr id="11" name="Group 47"/>
              <p:cNvGrpSpPr>
                <a:grpSpLocks/>
              </p:cNvGrpSpPr>
              <p:nvPr/>
            </p:nvGrpSpPr>
            <p:grpSpPr bwMode="auto">
              <a:xfrm>
                <a:off x="336" y="645"/>
                <a:ext cx="4012" cy="3674"/>
                <a:chOff x="336" y="645"/>
                <a:chExt cx="4012" cy="3674"/>
              </a:xfrm>
            </p:grpSpPr>
            <p:grpSp>
              <p:nvGrpSpPr>
                <p:cNvPr id="13" name="Group 48"/>
                <p:cNvGrpSpPr>
                  <a:grpSpLocks/>
                </p:cNvGrpSpPr>
                <p:nvPr/>
              </p:nvGrpSpPr>
              <p:grpSpPr bwMode="auto">
                <a:xfrm>
                  <a:off x="336" y="645"/>
                  <a:ext cx="4012" cy="3674"/>
                  <a:chOff x="336" y="645"/>
                  <a:chExt cx="4012" cy="3674"/>
                </a:xfrm>
              </p:grpSpPr>
              <p:grpSp>
                <p:nvGrpSpPr>
                  <p:cNvPr id="23" name="Group 49"/>
                  <p:cNvGrpSpPr>
                    <a:grpSpLocks/>
                  </p:cNvGrpSpPr>
                  <p:nvPr/>
                </p:nvGrpSpPr>
                <p:grpSpPr bwMode="auto">
                  <a:xfrm>
                    <a:off x="336" y="645"/>
                    <a:ext cx="3784" cy="3674"/>
                    <a:chOff x="1233" y="2460"/>
                    <a:chExt cx="9462" cy="9186"/>
                  </a:xfrm>
                </p:grpSpPr>
                <p:sp>
                  <p:nvSpPr>
                    <p:cNvPr id="25" name="Text Box 5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132" y="2460"/>
                      <a:ext cx="763" cy="79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0" hangingPunct="0"/>
                      <a:r>
                        <a:rPr lang="en-US" sz="1800" i="1" dirty="0"/>
                        <a:t>y</a:t>
                      </a:r>
                    </a:p>
                  </p:txBody>
                </p:sp>
                <p:grpSp>
                  <p:nvGrpSpPr>
                    <p:cNvPr id="26" name="Group 5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233" y="2574"/>
                      <a:ext cx="9072" cy="9072"/>
                      <a:chOff x="666" y="1440"/>
                      <a:chExt cx="9072" cy="9072"/>
                    </a:xfrm>
                  </p:grpSpPr>
                  <p:grpSp>
                    <p:nvGrpSpPr>
                      <p:cNvPr id="30" name="Group 5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666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72" name="Line 5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73" name="Line 5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74" name="Line 5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75" name="Line 5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</p:grpSp>
                  <p:grpSp>
                    <p:nvGrpSpPr>
                      <p:cNvPr id="31" name="Group 5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934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68" name="Line 5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69" name="Line 5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70" name="Line 6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71" name="Line 6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</p:grpSp>
                  <p:grpSp>
                    <p:nvGrpSpPr>
                      <p:cNvPr id="32" name="Group 6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202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64" name="Line 6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65" name="Line 6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66" name="Line 6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67" name="Line 6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</p:grpSp>
                  <p:grpSp>
                    <p:nvGrpSpPr>
                      <p:cNvPr id="33" name="Group 6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470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60" name="Line 6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61" name="Line 6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62" name="Line 7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63" name="Line 7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</p:grpSp>
                  <p:grpSp>
                    <p:nvGrpSpPr>
                      <p:cNvPr id="34" name="Group 72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-2245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56" name="Line 7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57" name="Line 7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58" name="Line 7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59" name="Line 7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</p:grpSp>
                  <p:grpSp>
                    <p:nvGrpSpPr>
                      <p:cNvPr id="35" name="Group 77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-544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52" name="Line 7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53" name="Line 7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54" name="Line 8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55" name="Line 8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</p:grpSp>
                  <p:grpSp>
                    <p:nvGrpSpPr>
                      <p:cNvPr id="36" name="Group 82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59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48" name="Line 8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49" name="Line 8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50" name="Line 8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51" name="Line 8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</p:grpSp>
                  <p:grpSp>
                    <p:nvGrpSpPr>
                      <p:cNvPr id="37" name="Group 87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2858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44" name="Line 8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45" name="Line 8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46" name="Line 9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47" name="Line 9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</p:grpSp>
                  <p:grpSp>
                    <p:nvGrpSpPr>
                      <p:cNvPr id="38" name="Group 92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5126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40" name="Line 9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41" name="Line 9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42" name="Line 9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43" name="Line 9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</p:grpSp>
                  <p:sp>
                    <p:nvSpPr>
                      <p:cNvPr id="39" name="Line 9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738" y="1440"/>
                        <a:ext cx="0" cy="9072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 sz="1800"/>
                      </a:p>
                    </p:txBody>
                  </p:sp>
                </p:grpSp>
                <p:sp>
                  <p:nvSpPr>
                    <p:cNvPr id="27" name="Line 9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769" y="2574"/>
                      <a:ext cx="0" cy="9072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GB" sz="1800"/>
                    </a:p>
                  </p:txBody>
                </p:sp>
                <p:sp>
                  <p:nvSpPr>
                    <p:cNvPr id="28" name="Line 9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33" y="7677"/>
                      <a:ext cx="9072" cy="0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GB" sz="1800"/>
                    </a:p>
                  </p:txBody>
                </p:sp>
                <p:sp>
                  <p:nvSpPr>
                    <p:cNvPr id="29" name="Text Box 10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783" y="7786"/>
                      <a:ext cx="912" cy="1026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0" hangingPunct="0"/>
                      <a:r>
                        <a:rPr lang="en-US" sz="1200" i="1" dirty="0"/>
                        <a:t>x</a:t>
                      </a:r>
                    </a:p>
                  </p:txBody>
                </p:sp>
              </p:grpSp>
              <p:sp>
                <p:nvSpPr>
                  <p:cNvPr id="24" name="Text Box 10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51" y="2728"/>
                    <a:ext cx="2197" cy="28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600" b="1" dirty="0">
                        <a:solidFill>
                          <a:schemeClr val="tx2"/>
                        </a:solidFill>
                        <a:latin typeface="Arial" charset="0"/>
                      </a:rPr>
                      <a:t>       1       2       3    </a:t>
                    </a:r>
                  </a:p>
                </p:txBody>
              </p:sp>
            </p:grpSp>
            <p:grpSp>
              <p:nvGrpSpPr>
                <p:cNvPr id="14" name="Group 102"/>
                <p:cNvGrpSpPr>
                  <a:grpSpLocks/>
                </p:cNvGrpSpPr>
                <p:nvPr/>
              </p:nvGrpSpPr>
              <p:grpSpPr bwMode="auto">
                <a:xfrm>
                  <a:off x="1948" y="801"/>
                  <a:ext cx="382" cy="1873"/>
                  <a:chOff x="1948" y="801"/>
                  <a:chExt cx="382" cy="1873"/>
                </a:xfrm>
              </p:grpSpPr>
              <p:sp>
                <p:nvSpPr>
                  <p:cNvPr id="15" name="Text Box 10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48" y="2390"/>
                    <a:ext cx="382" cy="28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600" b="1">
                        <a:solidFill>
                          <a:schemeClr val="tx2"/>
                        </a:solidFill>
                        <a:latin typeface="Arial" charset="0"/>
                      </a:rPr>
                      <a:t>1</a:t>
                    </a:r>
                  </a:p>
                </p:txBody>
              </p:sp>
              <p:sp>
                <p:nvSpPr>
                  <p:cNvPr id="16" name="Text Box 10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48" y="2163"/>
                    <a:ext cx="382" cy="28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600" b="1" dirty="0">
                        <a:solidFill>
                          <a:schemeClr val="tx2"/>
                        </a:solidFill>
                        <a:latin typeface="Arial" charset="0"/>
                      </a:rPr>
                      <a:t>2</a:t>
                    </a:r>
                  </a:p>
                </p:txBody>
              </p:sp>
              <p:sp>
                <p:nvSpPr>
                  <p:cNvPr id="17" name="Text Box 10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48" y="1936"/>
                    <a:ext cx="310" cy="28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600" b="1" dirty="0">
                        <a:solidFill>
                          <a:schemeClr val="tx2"/>
                        </a:solidFill>
                        <a:latin typeface="Arial" charset="0"/>
                      </a:rPr>
                      <a:t>3</a:t>
                    </a:r>
                  </a:p>
                </p:txBody>
              </p:sp>
              <p:sp>
                <p:nvSpPr>
                  <p:cNvPr id="18" name="Text Box 10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60" y="1709"/>
                    <a:ext cx="310" cy="28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600" b="1" dirty="0">
                        <a:solidFill>
                          <a:schemeClr val="tx2"/>
                        </a:solidFill>
                        <a:latin typeface="Arial" charset="0"/>
                      </a:rPr>
                      <a:t>4</a:t>
                    </a:r>
                  </a:p>
                </p:txBody>
              </p:sp>
              <p:sp>
                <p:nvSpPr>
                  <p:cNvPr id="19" name="Text Box 10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60" y="1478"/>
                    <a:ext cx="310" cy="28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600" b="1" dirty="0">
                        <a:solidFill>
                          <a:schemeClr val="tx2"/>
                        </a:solidFill>
                        <a:latin typeface="Arial" charset="0"/>
                      </a:rPr>
                      <a:t>5</a:t>
                    </a:r>
                  </a:p>
                </p:txBody>
              </p:sp>
              <p:sp>
                <p:nvSpPr>
                  <p:cNvPr id="20" name="Text Box 10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48" y="1247"/>
                    <a:ext cx="310" cy="28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600" b="1">
                        <a:solidFill>
                          <a:schemeClr val="tx2"/>
                        </a:solidFill>
                        <a:latin typeface="Arial" charset="0"/>
                      </a:rPr>
                      <a:t>6</a:t>
                    </a:r>
                  </a:p>
                </p:txBody>
              </p:sp>
              <p:sp>
                <p:nvSpPr>
                  <p:cNvPr id="21" name="Text Box 10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48" y="1027"/>
                    <a:ext cx="382" cy="28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600" b="1">
                        <a:solidFill>
                          <a:schemeClr val="tx2"/>
                        </a:solidFill>
                        <a:latin typeface="Arial" charset="0"/>
                      </a:rPr>
                      <a:t>7</a:t>
                    </a:r>
                  </a:p>
                </p:txBody>
              </p:sp>
              <p:sp>
                <p:nvSpPr>
                  <p:cNvPr id="22" name="Text Box 1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48" y="801"/>
                    <a:ext cx="310" cy="28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600" b="1">
                        <a:solidFill>
                          <a:schemeClr val="tx2"/>
                        </a:solidFill>
                        <a:latin typeface="Arial" charset="0"/>
                      </a:rPr>
                      <a:t>8</a:t>
                    </a:r>
                  </a:p>
                </p:txBody>
              </p:sp>
            </p:grpSp>
          </p:grpSp>
          <p:sp>
            <p:nvSpPr>
              <p:cNvPr id="12" name="Text Box 111"/>
              <p:cNvSpPr txBox="1">
                <a:spLocks noChangeArrowheads="1"/>
              </p:cNvSpPr>
              <p:nvPr/>
            </p:nvSpPr>
            <p:spPr bwMode="auto">
              <a:xfrm>
                <a:off x="263" y="2732"/>
                <a:ext cx="1888" cy="2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600" b="1" dirty="0">
                    <a:solidFill>
                      <a:schemeClr val="tx2"/>
                    </a:solidFill>
                    <a:latin typeface="Arial" charset="0"/>
                  </a:rPr>
                  <a:t>    </a:t>
                </a:r>
                <a:r>
                  <a:rPr lang="en-GB" sz="1600" b="1" baseline="30000" dirty="0">
                    <a:solidFill>
                      <a:schemeClr val="tx2"/>
                    </a:solidFill>
                    <a:latin typeface="Arial" charset="0"/>
                  </a:rPr>
                  <a:t>      –</a:t>
                </a:r>
                <a:r>
                  <a:rPr lang="en-GB" sz="1600" b="1" dirty="0">
                    <a:solidFill>
                      <a:schemeClr val="tx2"/>
                    </a:solidFill>
                    <a:latin typeface="Arial" charset="0"/>
                  </a:rPr>
                  <a:t>3      </a:t>
                </a:r>
                <a:r>
                  <a:rPr lang="en-GB" sz="1600" b="1" baseline="30000" dirty="0">
                    <a:solidFill>
                      <a:schemeClr val="tx2"/>
                    </a:solidFill>
                    <a:latin typeface="Arial" charset="0"/>
                  </a:rPr>
                  <a:t>–</a:t>
                </a:r>
                <a:r>
                  <a:rPr lang="en-GB" sz="1600" b="1" dirty="0">
                    <a:solidFill>
                      <a:schemeClr val="tx2"/>
                    </a:solidFill>
                    <a:latin typeface="Arial" charset="0"/>
                  </a:rPr>
                  <a:t>2      </a:t>
                </a:r>
                <a:r>
                  <a:rPr lang="en-GB" sz="1600" b="1" baseline="30000" dirty="0">
                    <a:solidFill>
                      <a:schemeClr val="tx2"/>
                    </a:solidFill>
                    <a:latin typeface="Arial" charset="0"/>
                  </a:rPr>
                  <a:t>–</a:t>
                </a:r>
                <a:r>
                  <a:rPr lang="en-GB" sz="1600" b="1" dirty="0">
                    <a:solidFill>
                      <a:schemeClr val="tx2"/>
                    </a:solidFill>
                    <a:latin typeface="Arial" charset="0"/>
                  </a:rPr>
                  <a:t>1   </a:t>
                </a:r>
              </a:p>
            </p:txBody>
          </p:sp>
        </p:grpSp>
        <p:grpSp>
          <p:nvGrpSpPr>
            <p:cNvPr id="4" name="Group 112"/>
            <p:cNvGrpSpPr>
              <a:grpSpLocks/>
            </p:cNvGrpSpPr>
            <p:nvPr/>
          </p:nvGrpSpPr>
          <p:grpSpPr bwMode="auto">
            <a:xfrm>
              <a:off x="1888" y="2808"/>
              <a:ext cx="542" cy="1433"/>
              <a:chOff x="1888" y="2808"/>
              <a:chExt cx="542" cy="1433"/>
            </a:xfrm>
          </p:grpSpPr>
          <p:sp>
            <p:nvSpPr>
              <p:cNvPr id="5" name="Text Box 113"/>
              <p:cNvSpPr txBox="1">
                <a:spLocks noChangeArrowheads="1"/>
              </p:cNvSpPr>
              <p:nvPr/>
            </p:nvSpPr>
            <p:spPr bwMode="auto">
              <a:xfrm>
                <a:off x="1888" y="2808"/>
                <a:ext cx="310" cy="2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600" b="1" baseline="30000" dirty="0">
                    <a:solidFill>
                      <a:schemeClr val="tx2"/>
                    </a:solidFill>
                    <a:latin typeface="Arial" charset="0"/>
                  </a:rPr>
                  <a:t>-</a:t>
                </a:r>
                <a:r>
                  <a:rPr lang="en-GB" sz="1600" b="1" dirty="0">
                    <a:solidFill>
                      <a:schemeClr val="tx2"/>
                    </a:solidFill>
                    <a:latin typeface="Arial" charset="0"/>
                  </a:rPr>
                  <a:t>1</a:t>
                </a:r>
              </a:p>
            </p:txBody>
          </p:sp>
          <p:sp>
            <p:nvSpPr>
              <p:cNvPr id="6" name="Text Box 114"/>
              <p:cNvSpPr txBox="1">
                <a:spLocks noChangeArrowheads="1"/>
              </p:cNvSpPr>
              <p:nvPr/>
            </p:nvSpPr>
            <p:spPr bwMode="auto">
              <a:xfrm>
                <a:off x="1888" y="3036"/>
                <a:ext cx="326" cy="2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600" b="1" baseline="30000" dirty="0">
                    <a:solidFill>
                      <a:schemeClr val="tx2"/>
                    </a:solidFill>
                    <a:latin typeface="Arial" charset="0"/>
                  </a:rPr>
                  <a:t>-</a:t>
                </a:r>
                <a:r>
                  <a:rPr lang="en-GB" sz="1600" b="1" dirty="0">
                    <a:solidFill>
                      <a:schemeClr val="tx2"/>
                    </a:solidFill>
                    <a:latin typeface="Arial" charset="0"/>
                  </a:rPr>
                  <a:t>2</a:t>
                </a:r>
              </a:p>
            </p:txBody>
          </p:sp>
          <p:sp>
            <p:nvSpPr>
              <p:cNvPr id="7" name="Text Box 115"/>
              <p:cNvSpPr txBox="1">
                <a:spLocks noChangeArrowheads="1"/>
              </p:cNvSpPr>
              <p:nvPr/>
            </p:nvSpPr>
            <p:spPr bwMode="auto">
              <a:xfrm>
                <a:off x="1900" y="3273"/>
                <a:ext cx="310" cy="2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600" b="1" baseline="30000" dirty="0">
                    <a:solidFill>
                      <a:schemeClr val="tx2"/>
                    </a:solidFill>
                    <a:latin typeface="Arial" charset="0"/>
                  </a:rPr>
                  <a:t>-</a:t>
                </a:r>
                <a:r>
                  <a:rPr lang="en-GB" sz="1600" b="1" dirty="0">
                    <a:solidFill>
                      <a:schemeClr val="tx2"/>
                    </a:solidFill>
                    <a:latin typeface="Arial" charset="0"/>
                  </a:rPr>
                  <a:t>3</a:t>
                </a:r>
              </a:p>
            </p:txBody>
          </p:sp>
          <p:sp>
            <p:nvSpPr>
              <p:cNvPr id="8" name="Text Box 116"/>
              <p:cNvSpPr txBox="1">
                <a:spLocks noChangeArrowheads="1"/>
              </p:cNvSpPr>
              <p:nvPr/>
            </p:nvSpPr>
            <p:spPr bwMode="auto">
              <a:xfrm>
                <a:off x="1888" y="3492"/>
                <a:ext cx="542" cy="2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600" b="1" baseline="30000" dirty="0">
                    <a:solidFill>
                      <a:schemeClr val="tx2"/>
                    </a:solidFill>
                    <a:latin typeface="Arial" charset="0"/>
                  </a:rPr>
                  <a:t>-</a:t>
                </a:r>
                <a:r>
                  <a:rPr lang="en-GB" sz="1600" b="1" dirty="0">
                    <a:solidFill>
                      <a:schemeClr val="tx2"/>
                    </a:solidFill>
                    <a:latin typeface="Arial" charset="0"/>
                  </a:rPr>
                  <a:t>4</a:t>
                </a:r>
              </a:p>
            </p:txBody>
          </p:sp>
          <p:sp>
            <p:nvSpPr>
              <p:cNvPr id="9" name="Text Box 117"/>
              <p:cNvSpPr txBox="1">
                <a:spLocks noChangeArrowheads="1"/>
              </p:cNvSpPr>
              <p:nvPr/>
            </p:nvSpPr>
            <p:spPr bwMode="auto">
              <a:xfrm>
                <a:off x="1888" y="3714"/>
                <a:ext cx="310" cy="2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600" b="1" baseline="30000" dirty="0">
                    <a:solidFill>
                      <a:schemeClr val="tx2"/>
                    </a:solidFill>
                    <a:latin typeface="Arial" charset="0"/>
                  </a:rPr>
                  <a:t>-</a:t>
                </a:r>
                <a:r>
                  <a:rPr lang="en-GB" sz="1600" b="1" dirty="0">
                    <a:solidFill>
                      <a:schemeClr val="tx2"/>
                    </a:solidFill>
                    <a:latin typeface="Arial" charset="0"/>
                  </a:rPr>
                  <a:t>5</a:t>
                </a:r>
              </a:p>
            </p:txBody>
          </p:sp>
          <p:sp>
            <p:nvSpPr>
              <p:cNvPr id="10" name="Text Box 118"/>
              <p:cNvSpPr txBox="1">
                <a:spLocks noChangeArrowheads="1"/>
              </p:cNvSpPr>
              <p:nvPr/>
            </p:nvSpPr>
            <p:spPr bwMode="auto">
              <a:xfrm>
                <a:off x="1888" y="3957"/>
                <a:ext cx="542" cy="2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600" b="1" baseline="30000" dirty="0">
                    <a:solidFill>
                      <a:schemeClr val="tx2"/>
                    </a:solidFill>
                    <a:latin typeface="Arial" charset="0"/>
                  </a:rPr>
                  <a:t>-</a:t>
                </a:r>
                <a:r>
                  <a:rPr lang="en-GB" sz="1600" b="1" dirty="0">
                    <a:solidFill>
                      <a:schemeClr val="tx2"/>
                    </a:solidFill>
                    <a:latin typeface="Arial" charset="0"/>
                  </a:rPr>
                  <a:t>6</a:t>
                </a:r>
              </a:p>
            </p:txBody>
          </p:sp>
        </p:grpSp>
      </p:grpSp>
      <p:cxnSp>
        <p:nvCxnSpPr>
          <p:cNvPr id="77" name="76 Conector recto"/>
          <p:cNvCxnSpPr/>
          <p:nvPr/>
        </p:nvCxnSpPr>
        <p:spPr>
          <a:xfrm flipV="1">
            <a:off x="1936187" y="2231049"/>
            <a:ext cx="2160803" cy="21608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61"/>
          <p:cNvSpPr>
            <a:spLocks noChangeArrowheads="1"/>
          </p:cNvSpPr>
          <p:nvPr/>
        </p:nvSpPr>
        <p:spPr bwMode="auto">
          <a:xfrm>
            <a:off x="734198" y="914400"/>
            <a:ext cx="721040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tabLst>
                <a:tab pos="1350529" algn="l"/>
                <a:tab pos="1891217" algn="l"/>
              </a:tabLst>
            </a:pPr>
            <a:r>
              <a:rPr lang="en-US" dirty="0">
                <a:latin typeface="+mn-lt"/>
              </a:rPr>
              <a:t>If f(x) = 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+ 5 has a </a:t>
            </a:r>
            <a:r>
              <a:rPr lang="en-US" b="1" dirty="0">
                <a:solidFill>
                  <a:srgbClr val="FF0000"/>
                </a:solidFill>
                <a:latin typeface="+mn-lt"/>
              </a:rPr>
              <a:t>domain</a:t>
            </a:r>
            <a:r>
              <a:rPr lang="en-US" dirty="0">
                <a:latin typeface="+mn-lt"/>
              </a:rPr>
              <a:t> of -2 </a:t>
            </a:r>
            <a:r>
              <a:rPr lang="en-US" dirty="0">
                <a:latin typeface="+mn-lt"/>
                <a:sym typeface="Symbol"/>
              </a:rPr>
              <a:t> </a:t>
            </a:r>
            <a:r>
              <a:rPr lang="en-US" i="1" dirty="0">
                <a:latin typeface="+mn-lt"/>
                <a:sym typeface="Symbol"/>
              </a:rPr>
              <a:t>x</a:t>
            </a:r>
            <a:r>
              <a:rPr lang="en-US" dirty="0">
                <a:latin typeface="+mn-lt"/>
                <a:sym typeface="Symbol"/>
              </a:rPr>
              <a:t>  2 find the </a:t>
            </a:r>
            <a:r>
              <a:rPr lang="en-US" dirty="0">
                <a:solidFill>
                  <a:srgbClr val="0000CC"/>
                </a:solidFill>
                <a:latin typeface="+mn-lt"/>
                <a:sym typeface="Symbol"/>
              </a:rPr>
              <a:t>range</a:t>
            </a:r>
            <a:r>
              <a:rPr lang="en-US" dirty="0">
                <a:latin typeface="+mn-lt"/>
                <a:sym typeface="Symbol"/>
              </a:rPr>
              <a:t> of f(</a:t>
            </a:r>
            <a:r>
              <a:rPr lang="en-US" i="1" dirty="0">
                <a:latin typeface="+mn-lt"/>
                <a:sym typeface="Symbol"/>
              </a:rPr>
              <a:t>x</a:t>
            </a:r>
            <a:r>
              <a:rPr lang="en-US" dirty="0">
                <a:latin typeface="+mn-lt"/>
                <a:sym typeface="Symbol"/>
              </a:rPr>
              <a:t>)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82" name="81 Conector recto"/>
          <p:cNvCxnSpPr/>
          <p:nvPr/>
        </p:nvCxnSpPr>
        <p:spPr>
          <a:xfrm>
            <a:off x="4139839" y="2202746"/>
            <a:ext cx="1620602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Conector recto"/>
          <p:cNvCxnSpPr/>
          <p:nvPr/>
        </p:nvCxnSpPr>
        <p:spPr>
          <a:xfrm>
            <a:off x="2033057" y="4363549"/>
            <a:ext cx="3727385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85 Conector recto de flecha"/>
          <p:cNvCxnSpPr/>
          <p:nvPr/>
        </p:nvCxnSpPr>
        <p:spPr>
          <a:xfrm>
            <a:off x="5760441" y="2256766"/>
            <a:ext cx="0" cy="2052763"/>
          </a:xfrm>
          <a:prstGeom prst="straightConnector1">
            <a:avLst/>
          </a:prstGeom>
          <a:ln w="25400">
            <a:solidFill>
              <a:srgbClr val="0000CC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86 CuadroTexto"/>
          <p:cNvSpPr txBox="1"/>
          <p:nvPr/>
        </p:nvSpPr>
        <p:spPr>
          <a:xfrm>
            <a:off x="5922502" y="3013047"/>
            <a:ext cx="1620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srgbClr val="0000CC"/>
                </a:solidFill>
              </a:rPr>
              <a:t>Range </a:t>
            </a:r>
            <a:r>
              <a:rPr lang="en-US" sz="1800" dirty="0">
                <a:solidFill>
                  <a:srgbClr val="0000CC"/>
                </a:solidFill>
              </a:rPr>
              <a:t>1 </a:t>
            </a:r>
            <a:r>
              <a:rPr lang="en-US" sz="1800" dirty="0">
                <a:solidFill>
                  <a:srgbClr val="0000CC"/>
                </a:solidFill>
                <a:sym typeface="Symbol"/>
              </a:rPr>
              <a:t> </a:t>
            </a:r>
            <a:r>
              <a:rPr lang="en-US" sz="1800" i="1" dirty="0">
                <a:solidFill>
                  <a:srgbClr val="0000CC"/>
                </a:solidFill>
                <a:sym typeface="Symbol"/>
              </a:rPr>
              <a:t>y</a:t>
            </a:r>
            <a:r>
              <a:rPr lang="en-US" sz="1800" dirty="0">
                <a:solidFill>
                  <a:srgbClr val="0000CC"/>
                </a:solidFill>
                <a:sym typeface="Symbol"/>
              </a:rPr>
              <a:t>  9 </a:t>
            </a:r>
            <a:endParaRPr lang="en-GB" sz="1800" dirty="0">
              <a:solidFill>
                <a:srgbClr val="0000CC"/>
              </a:solidFill>
            </a:endParaRPr>
          </a:p>
        </p:txBody>
      </p:sp>
      <p:cxnSp>
        <p:nvCxnSpPr>
          <p:cNvPr id="89" name="88 Conector recto"/>
          <p:cNvCxnSpPr/>
          <p:nvPr/>
        </p:nvCxnSpPr>
        <p:spPr>
          <a:xfrm flipV="1">
            <a:off x="1956678" y="1878626"/>
            <a:ext cx="0" cy="248492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89 Conector recto"/>
          <p:cNvCxnSpPr/>
          <p:nvPr/>
        </p:nvCxnSpPr>
        <p:spPr>
          <a:xfrm flipV="1">
            <a:off x="4118732" y="1897972"/>
            <a:ext cx="0" cy="248492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91 Conector recto de flecha"/>
          <p:cNvCxnSpPr/>
          <p:nvPr/>
        </p:nvCxnSpPr>
        <p:spPr>
          <a:xfrm>
            <a:off x="1979037" y="2040686"/>
            <a:ext cx="2160803" cy="0"/>
          </a:xfrm>
          <a:prstGeom prst="straightConnector1">
            <a:avLst/>
          </a:prstGeom>
          <a:ln w="190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92 Rectángulo"/>
          <p:cNvSpPr/>
          <p:nvPr/>
        </p:nvSpPr>
        <p:spPr>
          <a:xfrm>
            <a:off x="2401051" y="1768854"/>
            <a:ext cx="19383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</a:rPr>
              <a:t>domain</a:t>
            </a:r>
            <a:r>
              <a:rPr lang="en-US" sz="1800" dirty="0">
                <a:solidFill>
                  <a:srgbClr val="FF0000"/>
                </a:solidFill>
              </a:rPr>
              <a:t> -2 </a:t>
            </a:r>
            <a:r>
              <a:rPr lang="en-US" sz="1800" dirty="0">
                <a:solidFill>
                  <a:srgbClr val="FF0000"/>
                </a:solidFill>
                <a:sym typeface="Symbol"/>
              </a:rPr>
              <a:t> </a:t>
            </a:r>
            <a:r>
              <a:rPr lang="en-US" sz="1800" i="1" dirty="0">
                <a:solidFill>
                  <a:srgbClr val="FF0000"/>
                </a:solidFill>
                <a:sym typeface="Symbol"/>
              </a:rPr>
              <a:t>x</a:t>
            </a:r>
            <a:r>
              <a:rPr lang="en-US" sz="1800" dirty="0">
                <a:solidFill>
                  <a:srgbClr val="FF0000"/>
                </a:solidFill>
                <a:sym typeface="Symbol"/>
              </a:rPr>
              <a:t>  2 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88" name="Rectangle 2"/>
          <p:cNvSpPr txBox="1">
            <a:spLocks noChangeArrowheads="1"/>
          </p:cNvSpPr>
          <p:nvPr/>
        </p:nvSpPr>
        <p:spPr>
          <a:xfrm>
            <a:off x="542201" y="137373"/>
            <a:ext cx="7594401" cy="695765"/>
          </a:xfrm>
          <a:prstGeom prst="rect">
            <a:avLst/>
          </a:prstGeom>
          <a:noFill/>
        </p:spPr>
        <p:txBody>
          <a:bodyPr vert="horz" lIns="0" rIns="0" bIns="0" anchor="b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-GB" sz="3600" dirty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The domain and range of a function</a:t>
            </a:r>
          </a:p>
        </p:txBody>
      </p:sp>
      <p:sp>
        <p:nvSpPr>
          <p:cNvPr id="76" name="Oval 75"/>
          <p:cNvSpPr/>
          <p:nvPr/>
        </p:nvSpPr>
        <p:spPr>
          <a:xfrm>
            <a:off x="1930129" y="4354816"/>
            <a:ext cx="54020" cy="540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98" tIns="34299" rIns="68598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/>
          </a:p>
        </p:txBody>
      </p:sp>
      <p:sp>
        <p:nvSpPr>
          <p:cNvPr id="94" name="Oval 93"/>
          <p:cNvSpPr/>
          <p:nvPr/>
        </p:nvSpPr>
        <p:spPr>
          <a:xfrm>
            <a:off x="4091088" y="2197444"/>
            <a:ext cx="54020" cy="540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98" tIns="34299" rIns="68598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/>
          </a:p>
        </p:txBody>
      </p:sp>
      <p:sp>
        <p:nvSpPr>
          <p:cNvPr id="91" name="Rectangle 90">
            <a:hlinkClick r:id="rId2"/>
            <a:extLst>
              <a:ext uri="{FF2B5EF4-FFF2-40B4-BE49-F238E27FC236}">
                <a16:creationId xmlns:a16="http://schemas.microsoft.com/office/drawing/2014/main" id="{8BE8F24F-3D06-442E-B62C-EF1A2939678F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Rectangle 94">
            <a:hlinkClick r:id="rId2"/>
            <a:extLst>
              <a:ext uri="{FF2B5EF4-FFF2-40B4-BE49-F238E27FC236}">
                <a16:creationId xmlns:a16="http://schemas.microsoft.com/office/drawing/2014/main" id="{166BE0A2-0A0F-4038-A392-06E20A764E8A}"/>
              </a:ext>
            </a:extLst>
          </p:cNvPr>
          <p:cNvSpPr/>
          <p:nvPr/>
        </p:nvSpPr>
        <p:spPr>
          <a:xfrm>
            <a:off x="609600" y="6546165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638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87" grpId="0"/>
      <p:bldP spid="93" grpId="0"/>
      <p:bldP spid="76" grpId="0" animBg="1"/>
      <p:bldP spid="9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261</TotalTime>
  <Words>1259</Words>
  <Application>Microsoft Office PowerPoint</Application>
  <PresentationFormat>On-screen Show (4:3)</PresentationFormat>
  <Paragraphs>208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Comic Sans MS</vt:lpstr>
      <vt:lpstr>Times New Roman</vt:lpstr>
      <vt:lpstr>Wingdings</vt:lpstr>
      <vt:lpstr>Wingdings 2</vt:lpstr>
      <vt:lpstr>Theme1</vt:lpstr>
      <vt:lpstr>The domain and range of a relation</vt:lpstr>
      <vt:lpstr>Domain and range</vt:lpstr>
      <vt:lpstr>Interval Notation</vt:lpstr>
      <vt:lpstr>Interval Notation</vt:lpstr>
      <vt:lpstr>Interval Notation</vt:lpstr>
      <vt:lpstr>Interval Notation</vt:lpstr>
      <vt:lpstr>Interval Notation</vt:lpstr>
      <vt:lpstr>Interval Notation</vt:lpstr>
      <vt:lpstr>PowerPoint Presentation</vt:lpstr>
      <vt:lpstr>Interval Notation</vt:lpstr>
      <vt:lpstr>Interval Notation</vt:lpstr>
      <vt:lpstr>Interval Notation</vt:lpstr>
      <vt:lpstr>Asymptotes</vt:lpstr>
      <vt:lpstr>Asymptotes</vt:lpstr>
      <vt:lpstr>Asymptotes</vt:lpstr>
      <vt:lpstr>Set builder notation</vt:lpstr>
      <vt:lpstr>Set builder notation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domain and range of a relation</dc:title>
  <dc:creator>Mathssupport</dc:creator>
  <cp:lastModifiedBy>Orlando Hurtado</cp:lastModifiedBy>
  <cp:revision>12</cp:revision>
  <dcterms:created xsi:type="dcterms:W3CDTF">2020-03-20T10:21:25Z</dcterms:created>
  <dcterms:modified xsi:type="dcterms:W3CDTF">2020-07-01T08:45:19Z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