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0" r:id="rId5"/>
    <p:sldId id="281" r:id="rId6"/>
    <p:sldId id="271" r:id="rId7"/>
    <p:sldId id="272" r:id="rId8"/>
    <p:sldId id="273" r:id="rId9"/>
    <p:sldId id="26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98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00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certain distances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B295E-63A1-4A53-AE30-75104E112C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3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B287B07-EC71-4E6F-8E09-CD9E08BBDACD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81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46550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0744C1E-F4B9-4C58-9253-049539A54778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02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1763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A11C2E6-D3AE-4E1A-B317-F6090961244D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14B8024-36E7-422A-9FA8-9B014AE67C78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FBA0B4-4AC8-4C43-9219-F73718FAE10A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www.mathssupport.org/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Concept of a function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056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identify functions</a:t>
            </a:r>
          </a:p>
          <a:p>
            <a:pPr marL="633413" algn="l"/>
            <a:r>
              <a:rPr lang="en-US" dirty="0"/>
              <a:t>To understand and use the vocabulary of functions.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E951719-6553-4742-850C-B60E3C448C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3A556E4D-33CF-465F-92FC-2A7E05AB77D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633"/>
          <p:cNvGrpSpPr>
            <a:grpSpLocks/>
          </p:cNvGrpSpPr>
          <p:nvPr/>
        </p:nvGrpSpPr>
        <p:grpSpPr bwMode="auto">
          <a:xfrm>
            <a:off x="304800" y="914400"/>
            <a:ext cx="5638800" cy="5715000"/>
            <a:chOff x="1488" y="720"/>
            <a:chExt cx="3552" cy="3600"/>
          </a:xfrm>
        </p:grpSpPr>
        <p:grpSp>
          <p:nvGrpSpPr>
            <p:cNvPr id="3080" name="Group 2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3083" name="Group 3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3086" name="Group 4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59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94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5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7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0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2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3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4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5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8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78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62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3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4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5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6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7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8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9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0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4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5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6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7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7" name="Group 56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08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43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09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27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8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9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0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1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2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3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4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5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6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7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8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9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0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1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2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10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11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2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3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4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5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6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7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8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9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3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4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5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6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8" name="Group 108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57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92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5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6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7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8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9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0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1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2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3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4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5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6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7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8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76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7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8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9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0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1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3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4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5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6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7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8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9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0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1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9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60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1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2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3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4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5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6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7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8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9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0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1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2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3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4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5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9" name="Group 160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06" name="Group 16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41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2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3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4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5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6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7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8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9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0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4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5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6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25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6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7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8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9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0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1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2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3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5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6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7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8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9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0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8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09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0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1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2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3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4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5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6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7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8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9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0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1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2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3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4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0" name="Group 212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55" name="Group 21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90" name="Rectangle 2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1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2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3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4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5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6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7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8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9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0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1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2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3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4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5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6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74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5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6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7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8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9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0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1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2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3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4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5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6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7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8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9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7" name="Group 24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58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9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0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1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2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3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4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5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6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7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8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9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0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1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2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3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1" name="Group 264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04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39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0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1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2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3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4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5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6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7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8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9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0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1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2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3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4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5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23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4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5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6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7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8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9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0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1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2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3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4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5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6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7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8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6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07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8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9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0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1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2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3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4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5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6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7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8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9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0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1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2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2" name="Group 316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5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88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9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0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1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2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3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4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5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6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7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8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9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0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1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2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3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4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72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3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4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5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6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7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8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9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0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1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2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3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4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5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6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7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5" name="Group 35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56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7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8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9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0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1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2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3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4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5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6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7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8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9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0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1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3" name="Group 368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02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37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8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9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0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1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2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3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4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5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6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7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8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9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0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1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2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3" name="Group 38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21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2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3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4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5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6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7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8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9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0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1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2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3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4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5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6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4" name="Group 40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05" name="Rectangle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6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7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8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9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0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1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2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3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4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5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6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7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8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9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0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4" name="Group 420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51" name="Group 42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86" name="Rectangle 4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7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8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9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0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1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2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3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4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8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2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70" name="Rectangl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1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2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3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4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5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6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7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8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9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0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1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2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3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4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5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3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54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5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6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7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8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9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0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1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2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3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4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5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6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7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8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9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5" name="Group 472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00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35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6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7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8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9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0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1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2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3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4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5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9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0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1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19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0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1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2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3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4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5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6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7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8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9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0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1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2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3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4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2" name="Group 50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03" name="Rectangle 5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4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5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6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7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8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9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0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1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2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3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4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5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6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7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8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6" name="Group 524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149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84" name="Rectangle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5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6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7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8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9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0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1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2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3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4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5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6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7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8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9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0" name="Group 54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68" name="Rectangle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9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0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1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2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3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4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5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6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7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8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9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0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1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2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3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1" name="Group 55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52" name="Rectangle 5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3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4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5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6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7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8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9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0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1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2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3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4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5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7" name="Group 576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098" name="Group 57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33" name="Rectangle 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4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5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6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7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8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9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0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1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2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3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4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5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6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7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8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099" name="Group 59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17" name="Rectangle 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8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9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0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1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2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3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4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5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6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7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8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9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0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1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2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00" name="Group 61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01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2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3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4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5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6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7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8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9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0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1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2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3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4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5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6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3084" name="Line 628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Line 629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1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707" name="Freeform 635"/>
          <p:cNvSpPr>
            <a:spLocks/>
          </p:cNvSpPr>
          <p:nvPr/>
        </p:nvSpPr>
        <p:spPr bwMode="auto">
          <a:xfrm>
            <a:off x="2438400" y="2819400"/>
            <a:ext cx="3505200" cy="1905000"/>
          </a:xfrm>
          <a:custGeom>
            <a:avLst/>
            <a:gdLst>
              <a:gd name="T0" fmla="*/ 3505200 w 2208"/>
              <a:gd name="T1" fmla="*/ 0 h 1200"/>
              <a:gd name="T2" fmla="*/ 1447800 w 2208"/>
              <a:gd name="T3" fmla="*/ 228600 h 1200"/>
              <a:gd name="T4" fmla="*/ 0 w 2208"/>
              <a:gd name="T5" fmla="*/ 914400 h 1200"/>
              <a:gd name="T6" fmla="*/ 1447800 w 2208"/>
              <a:gd name="T7" fmla="*/ 1600200 h 1200"/>
              <a:gd name="T8" fmla="*/ 3505200 w 2208"/>
              <a:gd name="T9" fmla="*/ 190500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1200">
                <a:moveTo>
                  <a:pt x="2208" y="0"/>
                </a:moveTo>
                <a:cubicBezTo>
                  <a:pt x="1744" y="24"/>
                  <a:pt x="1280" y="48"/>
                  <a:pt x="912" y="144"/>
                </a:cubicBezTo>
                <a:cubicBezTo>
                  <a:pt x="544" y="240"/>
                  <a:pt x="0" y="432"/>
                  <a:pt x="0" y="576"/>
                </a:cubicBezTo>
                <a:cubicBezTo>
                  <a:pt x="0" y="720"/>
                  <a:pt x="544" y="904"/>
                  <a:pt x="912" y="1008"/>
                </a:cubicBezTo>
                <a:cubicBezTo>
                  <a:pt x="1280" y="1112"/>
                  <a:pt x="1744" y="1156"/>
                  <a:pt x="2208" y="120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709" name="Picture 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86000"/>
            <a:ext cx="14287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10" name="Text Box 638"/>
          <p:cNvSpPr txBox="1">
            <a:spLocks noChangeArrowheads="1"/>
          </p:cNvSpPr>
          <p:nvPr/>
        </p:nvSpPr>
        <p:spPr bwMode="auto">
          <a:xfrm>
            <a:off x="6019800" y="990600"/>
            <a:ext cx="3124200" cy="227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600" dirty="0">
                <a:solidFill>
                  <a:srgbClr val="FF0000"/>
                </a:solidFill>
              </a:rPr>
              <a:t>Hint:</a:t>
            </a:r>
          </a:p>
          <a:p>
            <a:pPr algn="ctr">
              <a:spcBef>
                <a:spcPct val="50000"/>
              </a:spcBef>
            </a:pPr>
            <a:r>
              <a:rPr lang="en-US" alt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Pass a pencil across the graph held vertically to represent a vertical line.</a:t>
            </a:r>
          </a:p>
        </p:txBody>
      </p:sp>
      <p:sp>
        <p:nvSpPr>
          <p:cNvPr id="3712" name="Text Box 640"/>
          <p:cNvSpPr txBox="1">
            <a:spLocks noChangeArrowheads="1"/>
          </p:cNvSpPr>
          <p:nvPr/>
        </p:nvSpPr>
        <p:spPr bwMode="auto">
          <a:xfrm>
            <a:off x="6019800" y="3352800"/>
            <a:ext cx="3048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more than once. This is not a function because there are two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-values for the same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-value.</a:t>
            </a:r>
          </a:p>
        </p:txBody>
      </p:sp>
      <p:sp>
        <p:nvSpPr>
          <p:cNvPr id="638" name="Text Box 630">
            <a:extLst>
              <a:ext uri="{FF2B5EF4-FFF2-40B4-BE49-F238E27FC236}">
                <a16:creationId xmlns:a16="http://schemas.microsoft.com/office/drawing/2014/main" id="{CDEEC298-8C8A-4CC4-AF65-4377A3658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39" name="Rectangle 638">
            <a:hlinkClick r:id="rId3"/>
            <a:extLst>
              <a:ext uri="{FF2B5EF4-FFF2-40B4-BE49-F238E27FC236}">
                <a16:creationId xmlns:a16="http://schemas.microsoft.com/office/drawing/2014/main" id="{99173321-71B9-403F-AE47-2FCAD3740D9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FEB1765F-3805-40F6-BC7F-FFADB8EBE01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9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0" grpId="0" autoUpdateAnimBg="0"/>
      <p:bldP spid="3712" grpId="0" autoUpdateAnimBg="0"/>
      <p:bldP spid="63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04800" y="838200"/>
            <a:ext cx="6308725" cy="5791200"/>
            <a:chOff x="1488" y="720"/>
            <a:chExt cx="3552" cy="3600"/>
          </a:xfrm>
        </p:grpSpPr>
        <p:grpSp>
          <p:nvGrpSpPr>
            <p:cNvPr id="4101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4104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4107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680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715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7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0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2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3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4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5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7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8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29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30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681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9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0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714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682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83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4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5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6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7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8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89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0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4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5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6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7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98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08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629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6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79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630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48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9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0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1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2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3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4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5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6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7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8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59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0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1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2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63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631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32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3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4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5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6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7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8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39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3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4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5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6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47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09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578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61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5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6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7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8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9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0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1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2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3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4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5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6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7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28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579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97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8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9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0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1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3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4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5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6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7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8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09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0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1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612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580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81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2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3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4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5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6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7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8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89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0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1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2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3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4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5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96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0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527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62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3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4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5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6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7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8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9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0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4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5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6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77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528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46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7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8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9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0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1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2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3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5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6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7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8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59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0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61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529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30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1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2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3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4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5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6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7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8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39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0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1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2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3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4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45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1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476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511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2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3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4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5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6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7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8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9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0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1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2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3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4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5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26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477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95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6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7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8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9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0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1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2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3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4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5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6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7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8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09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510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478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79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0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1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2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3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4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5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6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7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8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89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0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1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2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3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94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2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425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60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1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2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3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4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5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6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7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8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69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0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1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2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3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4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75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426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44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5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6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7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8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9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0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1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2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3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4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5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6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7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8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59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427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28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9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0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1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2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3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4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5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6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7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8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39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0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1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2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43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3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374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409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0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1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2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3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4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5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6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7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8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19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0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1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2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3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24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375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93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4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5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6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7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8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9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0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1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2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3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4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5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6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7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408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376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77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8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9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0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1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2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3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4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5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6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7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8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89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0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1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92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4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323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58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9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0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1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2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3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4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5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6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7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8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69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0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1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2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73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324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42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3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4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5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6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7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8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9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0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1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2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3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4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5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6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57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325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26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7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8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9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0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1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2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3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4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5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6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7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8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39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0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41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5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272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307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8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9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0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1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2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3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4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8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1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22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273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91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2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3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4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5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6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7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8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9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0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1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2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3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4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5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306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274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75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6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7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8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9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0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1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2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3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4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5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6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7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8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89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90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6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221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56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7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8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9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0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1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2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3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4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5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69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0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71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222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40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1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2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3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4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5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6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7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8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49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0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1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2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3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4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55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223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24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5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6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7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8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9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0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1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2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3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4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5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6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7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8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39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7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170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205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6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7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8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9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0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1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2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3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4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5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6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7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8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19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20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171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189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0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1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2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3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4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5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6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7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8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99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0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1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2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3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204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172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173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4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5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6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7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8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79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0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1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2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3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4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5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88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4118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4119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154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5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6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7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8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9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0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1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2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3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4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5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6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7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8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69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120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138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9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0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1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2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3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4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5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6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7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8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49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0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1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2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53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4121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4122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3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4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5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6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7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8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29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0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1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2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3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4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5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6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137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4105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6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02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3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777" name="Freeform 633"/>
          <p:cNvSpPr>
            <a:spLocks/>
          </p:cNvSpPr>
          <p:nvPr/>
        </p:nvSpPr>
        <p:spPr bwMode="auto">
          <a:xfrm>
            <a:off x="304800" y="1179284"/>
            <a:ext cx="6280151" cy="4810125"/>
          </a:xfrm>
          <a:custGeom>
            <a:avLst/>
            <a:gdLst>
              <a:gd name="T0" fmla="*/ 0 w 4247"/>
              <a:gd name="T1" fmla="*/ 1928813 h 3030"/>
              <a:gd name="T2" fmla="*/ 1654175 w 4247"/>
              <a:gd name="T3" fmla="*/ 4484688 h 3030"/>
              <a:gd name="T4" fmla="*/ 3384550 w 4247"/>
              <a:gd name="T5" fmla="*/ 0 h 3030"/>
              <a:gd name="T6" fmla="*/ 5087937 w 4247"/>
              <a:gd name="T7" fmla="*/ 4484688 h 3030"/>
              <a:gd name="T8" fmla="*/ 6742112 w 4247"/>
              <a:gd name="T9" fmla="*/ 1954213 h 3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47" h="3030">
                <a:moveTo>
                  <a:pt x="0" y="1215"/>
                </a:moveTo>
                <a:cubicBezTo>
                  <a:pt x="174" y="1483"/>
                  <a:pt x="687" y="3028"/>
                  <a:pt x="1042" y="2825"/>
                </a:cubicBezTo>
                <a:cubicBezTo>
                  <a:pt x="1397" y="2622"/>
                  <a:pt x="1772" y="0"/>
                  <a:pt x="2132" y="0"/>
                </a:cubicBezTo>
                <a:cubicBezTo>
                  <a:pt x="2492" y="0"/>
                  <a:pt x="2853" y="2620"/>
                  <a:pt x="3205" y="2825"/>
                </a:cubicBezTo>
                <a:cubicBezTo>
                  <a:pt x="3557" y="3030"/>
                  <a:pt x="4030" y="1563"/>
                  <a:pt x="4247" y="1231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6778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2" y="969734"/>
            <a:ext cx="255588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7" name="Text Box 640"/>
          <p:cNvSpPr txBox="1">
            <a:spLocks noChangeArrowheads="1"/>
          </p:cNvSpPr>
          <p:nvPr/>
        </p:nvSpPr>
        <p:spPr bwMode="auto">
          <a:xfrm>
            <a:off x="7052139" y="2606655"/>
            <a:ext cx="19571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always once. This is a function.</a:t>
            </a:r>
          </a:p>
        </p:txBody>
      </p:sp>
      <p:sp>
        <p:nvSpPr>
          <p:cNvPr id="638" name="Text Box 630">
            <a:extLst>
              <a:ext uri="{FF2B5EF4-FFF2-40B4-BE49-F238E27FC236}">
                <a16:creationId xmlns:a16="http://schemas.microsoft.com/office/drawing/2014/main" id="{1B7B8895-178F-4282-8581-22E80CA2C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39" name="Rectangle 638">
            <a:hlinkClick r:id="rId3"/>
            <a:extLst>
              <a:ext uri="{FF2B5EF4-FFF2-40B4-BE49-F238E27FC236}">
                <a16:creationId xmlns:a16="http://schemas.microsoft.com/office/drawing/2014/main" id="{60A70F69-C295-46C0-8D22-9B970F44DB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BBFEDBEA-164D-4783-83C6-02DFBB3D1DF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7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" grpId="0" autoUpdateAnimBg="0"/>
      <p:bldP spid="63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04801" y="1066800"/>
            <a:ext cx="5943600" cy="5562600"/>
            <a:chOff x="1488" y="720"/>
            <a:chExt cx="3552" cy="3600"/>
          </a:xfrm>
        </p:grpSpPr>
        <p:grpSp>
          <p:nvGrpSpPr>
            <p:cNvPr id="5125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5128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5131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704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39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1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2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3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4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5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6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7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8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9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1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3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4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705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23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4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5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6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7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8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9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0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1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2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3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4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5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6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7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8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706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07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8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9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0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1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2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3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4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5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6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7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8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9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0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1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2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2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653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88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9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0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1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2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3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4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5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6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7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8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9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0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1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2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3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54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72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3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4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5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6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7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8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9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0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1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2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3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4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5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6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7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55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56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7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8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9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0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1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2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3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4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5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6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7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8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9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0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1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3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602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37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8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9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0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1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2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3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4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5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6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7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8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9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0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1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2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03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21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2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3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4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5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6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7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8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9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0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1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2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3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4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5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6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04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05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6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7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8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9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0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1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2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3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4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5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6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7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8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9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0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4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551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86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7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8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9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0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1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2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3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4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5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6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7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8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9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0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1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52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70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1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2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3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4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5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6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7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8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9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0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1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2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3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4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5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53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54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5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6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7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8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9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0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1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2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3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4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5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6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7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8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9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5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500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35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6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7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8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9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0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1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2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3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4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5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6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7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8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9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0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01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19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0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1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2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3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4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5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6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7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8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9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0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1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2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3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4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02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03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4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5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6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7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8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9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0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1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2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3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4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5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6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7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8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6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449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84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5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6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7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8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9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0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1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2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3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4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5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6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7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8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9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50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68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9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0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1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2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3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4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5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6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7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8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9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0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1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2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3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51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52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3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4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5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6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7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8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9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0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1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2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3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4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5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6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7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7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398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33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4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5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6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7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8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9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0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1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2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3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4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5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6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7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8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99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17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8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9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0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1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2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3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4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5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6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7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8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9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0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1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2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00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01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2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3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4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5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6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7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8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9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0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1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2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3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4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5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6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8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347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82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3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4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5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6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7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8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9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0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1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2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3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4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5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6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7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48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66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7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8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9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0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1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2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3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4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5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6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7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8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9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0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1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49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50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1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2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3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4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5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6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7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8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9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0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1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2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3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4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5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9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296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31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2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3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4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5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6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7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8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9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0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1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2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3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4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5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6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97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15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6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7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8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9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0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1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2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3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4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5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6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7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8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9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0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98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99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0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1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2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3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4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5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6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7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8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9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0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1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2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3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4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0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245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80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1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2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3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4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5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6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7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8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9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0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1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2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3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4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5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46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64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5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6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7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8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9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0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1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2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3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4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5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6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7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8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9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47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48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9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0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1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2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3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4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5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6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7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8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9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0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1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2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3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1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194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29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0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1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2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3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4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5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6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7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8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9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0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1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2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3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4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95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13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4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5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6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7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8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9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0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1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2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3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4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5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6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7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8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96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97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8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9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0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1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2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3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4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5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6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7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8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9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0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1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2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2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143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78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9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0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1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2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3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4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5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6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7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8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9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0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1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2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3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44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62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3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4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5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6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7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8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9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0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1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2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3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4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5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6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7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45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46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7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8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9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0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1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2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3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4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5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6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7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8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9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0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1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5129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0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26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7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801" name="Freeform 633"/>
          <p:cNvSpPr>
            <a:spLocks/>
          </p:cNvSpPr>
          <p:nvPr/>
        </p:nvSpPr>
        <p:spPr bwMode="auto">
          <a:xfrm>
            <a:off x="300037" y="2343405"/>
            <a:ext cx="5948363" cy="2347659"/>
          </a:xfrm>
          <a:custGeom>
            <a:avLst/>
            <a:gdLst>
              <a:gd name="T0" fmla="*/ 6724650 w 4236"/>
              <a:gd name="T1" fmla="*/ 0 h 1575"/>
              <a:gd name="T2" fmla="*/ 1404938 w 4236"/>
              <a:gd name="T3" fmla="*/ 796925 h 1575"/>
              <a:gd name="T4" fmla="*/ 3384550 w 4236"/>
              <a:gd name="T5" fmla="*/ 1096963 h 1575"/>
              <a:gd name="T6" fmla="*/ 5364163 w 4236"/>
              <a:gd name="T7" fmla="*/ 1647825 h 1575"/>
              <a:gd name="T8" fmla="*/ 0 w 4236"/>
              <a:gd name="T9" fmla="*/ 2500313 h 15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36" h="1575">
                <a:moveTo>
                  <a:pt x="4236" y="0"/>
                </a:moveTo>
                <a:cubicBezTo>
                  <a:pt x="3678" y="84"/>
                  <a:pt x="1236" y="387"/>
                  <a:pt x="885" y="502"/>
                </a:cubicBezTo>
                <a:cubicBezTo>
                  <a:pt x="534" y="617"/>
                  <a:pt x="1716" y="602"/>
                  <a:pt x="2132" y="691"/>
                </a:cubicBezTo>
                <a:cubicBezTo>
                  <a:pt x="2548" y="780"/>
                  <a:pt x="3734" y="891"/>
                  <a:pt x="3379" y="1038"/>
                </a:cubicBezTo>
                <a:cubicBezTo>
                  <a:pt x="3024" y="1185"/>
                  <a:pt x="704" y="1463"/>
                  <a:pt x="0" y="1575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7802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188913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7" name="Text Box 640"/>
          <p:cNvSpPr txBox="1">
            <a:spLocks noChangeArrowheads="1"/>
          </p:cNvSpPr>
          <p:nvPr/>
        </p:nvSpPr>
        <p:spPr bwMode="auto">
          <a:xfrm>
            <a:off x="6496049" y="2619810"/>
            <a:ext cx="24955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more than once. This is not a function because there are three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-values for the same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-value.</a:t>
            </a:r>
          </a:p>
        </p:txBody>
      </p:sp>
      <p:sp>
        <p:nvSpPr>
          <p:cNvPr id="638" name="Text Box 630">
            <a:extLst>
              <a:ext uri="{FF2B5EF4-FFF2-40B4-BE49-F238E27FC236}">
                <a16:creationId xmlns:a16="http://schemas.microsoft.com/office/drawing/2014/main" id="{147A5999-56FE-41ED-90D6-7CB14075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39" name="Rectangle 638">
            <a:hlinkClick r:id="rId3"/>
            <a:extLst>
              <a:ext uri="{FF2B5EF4-FFF2-40B4-BE49-F238E27FC236}">
                <a16:creationId xmlns:a16="http://schemas.microsoft.com/office/drawing/2014/main" id="{34DB79B6-7336-40D0-8EC3-089CE1B4DD5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C6D7E8F2-096A-4D6B-A476-D8F3306C83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4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" grpId="0" autoUpdateAnimBg="0"/>
      <p:bldP spid="63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04801" y="990600"/>
            <a:ext cx="6172200" cy="5638800"/>
            <a:chOff x="1488" y="720"/>
            <a:chExt cx="3552" cy="3600"/>
          </a:xfrm>
        </p:grpSpPr>
        <p:grpSp>
          <p:nvGrpSpPr>
            <p:cNvPr id="6149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6152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6155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728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63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5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6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7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8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9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0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1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2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3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4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5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7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8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72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47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8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9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0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1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2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3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4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5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6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7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8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9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0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1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2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730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31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2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3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4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5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6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7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8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9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0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2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3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4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5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6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6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677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12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3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4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5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6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7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8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9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0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1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2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3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4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5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6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7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78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96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7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8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9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0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1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2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3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4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5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6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7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8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9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0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1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79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80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1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2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3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4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5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6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7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8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9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0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1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2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3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4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5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7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626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61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2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3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4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5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6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7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8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9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0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1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2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3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4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5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6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27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45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6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7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8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9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0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1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2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3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4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5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6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7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8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9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0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28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29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0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1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2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3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4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5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6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7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8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9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0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1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2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3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4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8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575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10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1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2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3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4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5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6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7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8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9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1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2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3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4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5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76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94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5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6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7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8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9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0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1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2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3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4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5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6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7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8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9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77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78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9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0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1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2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3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4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5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6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7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8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9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0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1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2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3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9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524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59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0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1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2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3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4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5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6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7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8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9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0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1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2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3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4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25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43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4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5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6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7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8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9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0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1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2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3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4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5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6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7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8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26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27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8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9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0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1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2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3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4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5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6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7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8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9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0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1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2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0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473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08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9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0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1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2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3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4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5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6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7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8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9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0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1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2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3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74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92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3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4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5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6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7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8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9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0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1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2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3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4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5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6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7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75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76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7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8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9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0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1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2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3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4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5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6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7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8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9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0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1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1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422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57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8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9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0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1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2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3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4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5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6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7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8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9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0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1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2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2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41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2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3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4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5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6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7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8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9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0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1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2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3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4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5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6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24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25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6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7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8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9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0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1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2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3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4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5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6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7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8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9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0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2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371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06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7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8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9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0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1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2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3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4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5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6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7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8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9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0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1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72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90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1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2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3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4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5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6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7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8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9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0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1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2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3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4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5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73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74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5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6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7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8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9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0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1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2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3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4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5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6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7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8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9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3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320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55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6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7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8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9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0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1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2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3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4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5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6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7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8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9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0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21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39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0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1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2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3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4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5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6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7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8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9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0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1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2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3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4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22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23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4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5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6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7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8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9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0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1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2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3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4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5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6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7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8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4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269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04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5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6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7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8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9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0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1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2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3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4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5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6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7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8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9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70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88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9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0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1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2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3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4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5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6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7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8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9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0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1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2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3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71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72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3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4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5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6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7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8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9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0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1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2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3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4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5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6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7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5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218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53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4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5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6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7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8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9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0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1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2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3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4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5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6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7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8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19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37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8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9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0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1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2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3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4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5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6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7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8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9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0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1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2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20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21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2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3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4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5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6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7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8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9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0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1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2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3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4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5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6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6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167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02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3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4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5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6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7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8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9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0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1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2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3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4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5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6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7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168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186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7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8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9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0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1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2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3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4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5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6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7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8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9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0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1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169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170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1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2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3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4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5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6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7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8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9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0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1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2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3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4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5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6153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4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50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1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825" name="Freeform 633"/>
          <p:cNvSpPr>
            <a:spLocks/>
          </p:cNvSpPr>
          <p:nvPr/>
        </p:nvSpPr>
        <p:spPr bwMode="auto">
          <a:xfrm>
            <a:off x="298451" y="2133600"/>
            <a:ext cx="6178550" cy="2892425"/>
          </a:xfrm>
          <a:custGeom>
            <a:avLst/>
            <a:gdLst>
              <a:gd name="T0" fmla="*/ 0 w 4220"/>
              <a:gd name="T1" fmla="*/ 0 h 1822"/>
              <a:gd name="T2" fmla="*/ 2206625 w 4220"/>
              <a:gd name="T3" fmla="*/ 850900 h 1822"/>
              <a:gd name="T4" fmla="*/ 3333750 w 4220"/>
              <a:gd name="T5" fmla="*/ 1677988 h 1822"/>
              <a:gd name="T6" fmla="*/ 4511675 w 4220"/>
              <a:gd name="T7" fmla="*/ 2555875 h 1822"/>
              <a:gd name="T8" fmla="*/ 6699250 w 4220"/>
              <a:gd name="T9" fmla="*/ 2892425 h 1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20" h="1822">
                <a:moveTo>
                  <a:pt x="0" y="0"/>
                </a:moveTo>
                <a:cubicBezTo>
                  <a:pt x="232" y="89"/>
                  <a:pt x="1040" y="360"/>
                  <a:pt x="1390" y="536"/>
                </a:cubicBezTo>
                <a:cubicBezTo>
                  <a:pt x="1740" y="712"/>
                  <a:pt x="1858" y="878"/>
                  <a:pt x="2100" y="1057"/>
                </a:cubicBezTo>
                <a:cubicBezTo>
                  <a:pt x="2342" y="1236"/>
                  <a:pt x="2489" y="1483"/>
                  <a:pt x="2842" y="1610"/>
                </a:cubicBezTo>
                <a:cubicBezTo>
                  <a:pt x="3195" y="1737"/>
                  <a:pt x="3933" y="1778"/>
                  <a:pt x="4220" y="1822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826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243" y="1600200"/>
            <a:ext cx="22701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6" name="Text Box 640"/>
          <p:cNvSpPr txBox="1">
            <a:spLocks noChangeArrowheads="1"/>
          </p:cNvSpPr>
          <p:nvPr/>
        </p:nvSpPr>
        <p:spPr bwMode="auto">
          <a:xfrm>
            <a:off x="7052139" y="2627521"/>
            <a:ext cx="19571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always once. This is a function.</a:t>
            </a:r>
          </a:p>
        </p:txBody>
      </p:sp>
      <p:sp>
        <p:nvSpPr>
          <p:cNvPr id="637" name="Text Box 630">
            <a:extLst>
              <a:ext uri="{FF2B5EF4-FFF2-40B4-BE49-F238E27FC236}">
                <a16:creationId xmlns:a16="http://schemas.microsoft.com/office/drawing/2014/main" id="{F8D24FF4-3D1C-4953-89DC-2C6E67990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38" name="Rectangle 637">
            <a:hlinkClick r:id="rId3"/>
            <a:extLst>
              <a:ext uri="{FF2B5EF4-FFF2-40B4-BE49-F238E27FC236}">
                <a16:creationId xmlns:a16="http://schemas.microsoft.com/office/drawing/2014/main" id="{A7FB7799-48B2-445B-B49B-70F438E7F4B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9" name="Rectangle 638">
            <a:hlinkClick r:id="rId3"/>
            <a:extLst>
              <a:ext uri="{FF2B5EF4-FFF2-40B4-BE49-F238E27FC236}">
                <a16:creationId xmlns:a16="http://schemas.microsoft.com/office/drawing/2014/main" id="{23DFC5A3-7BC5-426C-BB1B-AC603A96777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01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0" autoUpdateAnimBg="0"/>
      <p:bldP spid="63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04801" y="838200"/>
            <a:ext cx="6248400" cy="5770334"/>
            <a:chOff x="1488" y="720"/>
            <a:chExt cx="3552" cy="3600"/>
          </a:xfrm>
        </p:grpSpPr>
        <p:grpSp>
          <p:nvGrpSpPr>
            <p:cNvPr id="7176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7179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7182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755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90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2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3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4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5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6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7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8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99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0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1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2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3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4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805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756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74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5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6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8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9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0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1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2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3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4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5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6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7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8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89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757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58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9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0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1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2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3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4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5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6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7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8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69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0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1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2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73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3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704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39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0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1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2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3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4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5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6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7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8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49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0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1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2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3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54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705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23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4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5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6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7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8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9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0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1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2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3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4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5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6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7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38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706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707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8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9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0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1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2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3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4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5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6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7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8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19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0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1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22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4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653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88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9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0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1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2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3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4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5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6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7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8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99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0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1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2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703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654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72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3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4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5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6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7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8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9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0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1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2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3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4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5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6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87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655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56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7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8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9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0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1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2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3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4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5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6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7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8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69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0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71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5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602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37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8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9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0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1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2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3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4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5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6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7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8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49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0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1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52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603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21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2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3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4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5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6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7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8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9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0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1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2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3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4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5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36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604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605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6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7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8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9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0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1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2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3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4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5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6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7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8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19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20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6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551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86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7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8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9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0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1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2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3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4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5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6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7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8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99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0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601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552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70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1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2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3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4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5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6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7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8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79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0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1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2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3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4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85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553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54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5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6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7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8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9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0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1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2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3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4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5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6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7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8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69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7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500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35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6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7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8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9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0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1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2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3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4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5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6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7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8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49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50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501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19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0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1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2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3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4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5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6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7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8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29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0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1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2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3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34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502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503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4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5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6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7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8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09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0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1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2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3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4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5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6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7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518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8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449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84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5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6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7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8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9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0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1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2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3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4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5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6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7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8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99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450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68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9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0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1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2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3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4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5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6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7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8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79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0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1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2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83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451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52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3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4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5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6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7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8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59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0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1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2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3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4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5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6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67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89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398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33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4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5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6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7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8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9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0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1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2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3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4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5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6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7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48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399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17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8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9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0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1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2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3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4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5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6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7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8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29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0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1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32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400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401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2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3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4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5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6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7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8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09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0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1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2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3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4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5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416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90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347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382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3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4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5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6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7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8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9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0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1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2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3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4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5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6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97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348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366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7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8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9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0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1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2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3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4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5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6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7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8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79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0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81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349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350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1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2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3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4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5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6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7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8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59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0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1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2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3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4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65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91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296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331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2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3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4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5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6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7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8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9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0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1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2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3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4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5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46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297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315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6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7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8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9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0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1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2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3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4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5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6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7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8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29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30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298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99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0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1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2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3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4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5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6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7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8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09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0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1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2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3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314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92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245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80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1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2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3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4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5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6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7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8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89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0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1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2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3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4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95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246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64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5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6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7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8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9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0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1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2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3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4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5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6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7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8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79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247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48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9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0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1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2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3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4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5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6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7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8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59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0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1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2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63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7193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7194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29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0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1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2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3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4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5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6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7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8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39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0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1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2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3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44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195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213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4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5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6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7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8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9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0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1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2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3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4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5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6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7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28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7196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7197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198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199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0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1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2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3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4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5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6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7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8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09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0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1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7212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7180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1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177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78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855" name="Group 639"/>
          <p:cNvGrpSpPr>
            <a:grpSpLocks/>
          </p:cNvGrpSpPr>
          <p:nvPr/>
        </p:nvGrpSpPr>
        <p:grpSpPr bwMode="auto">
          <a:xfrm>
            <a:off x="304800" y="2036534"/>
            <a:ext cx="6400799" cy="1371600"/>
            <a:chOff x="192" y="1440"/>
            <a:chExt cx="4224" cy="864"/>
          </a:xfrm>
        </p:grpSpPr>
        <p:sp>
          <p:nvSpPr>
            <p:cNvPr id="7173" name="Line 636"/>
            <p:cNvSpPr>
              <a:spLocks noChangeShapeType="1"/>
            </p:cNvSpPr>
            <p:nvPr/>
          </p:nvSpPr>
          <p:spPr bwMode="auto">
            <a:xfrm>
              <a:off x="192" y="1440"/>
              <a:ext cx="302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74" name="Line 637"/>
            <p:cNvSpPr>
              <a:spLocks noChangeShapeType="1"/>
            </p:cNvSpPr>
            <p:nvPr/>
          </p:nvSpPr>
          <p:spPr bwMode="auto">
            <a:xfrm flipH="1">
              <a:off x="1632" y="1440"/>
              <a:ext cx="1584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75" name="Line 638"/>
            <p:cNvSpPr>
              <a:spLocks noChangeShapeType="1"/>
            </p:cNvSpPr>
            <p:nvPr/>
          </p:nvSpPr>
          <p:spPr bwMode="auto">
            <a:xfrm>
              <a:off x="1632" y="2304"/>
              <a:ext cx="27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9850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845909"/>
            <a:ext cx="22701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9" name="Text Box 640"/>
          <p:cNvSpPr txBox="1">
            <a:spLocks noChangeArrowheads="1"/>
          </p:cNvSpPr>
          <p:nvPr/>
        </p:nvSpPr>
        <p:spPr bwMode="auto">
          <a:xfrm>
            <a:off x="6599239" y="2580741"/>
            <a:ext cx="254476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more than once. This is not a function because there are three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-values for the same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640" name="Text Box 630">
            <a:extLst>
              <a:ext uri="{FF2B5EF4-FFF2-40B4-BE49-F238E27FC236}">
                <a16:creationId xmlns:a16="http://schemas.microsoft.com/office/drawing/2014/main" id="{C8FFDEF3-E31A-4C5D-AB8D-D0551FFA9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41" name="Rectangle 640">
            <a:hlinkClick r:id="rId3"/>
            <a:extLst>
              <a:ext uri="{FF2B5EF4-FFF2-40B4-BE49-F238E27FC236}">
                <a16:creationId xmlns:a16="http://schemas.microsoft.com/office/drawing/2014/main" id="{69B31B03-82CD-4633-8366-BC97C940D6E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2" name="Rectangle 641">
            <a:hlinkClick r:id="rId3"/>
            <a:extLst>
              <a:ext uri="{FF2B5EF4-FFF2-40B4-BE49-F238E27FC236}">
                <a16:creationId xmlns:a16="http://schemas.microsoft.com/office/drawing/2014/main" id="{CEBA36BB-08F5-4B8F-BAAF-757F899045B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56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" grpId="0" autoUpdateAnimBg="0"/>
      <p:bldP spid="6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04801" y="762000"/>
            <a:ext cx="6324600" cy="5867400"/>
            <a:chOff x="1488" y="720"/>
            <a:chExt cx="3552" cy="3600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8203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8206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779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814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6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8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9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0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1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2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3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4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5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6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7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8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29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780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98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9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0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1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2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3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4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5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6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7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8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09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0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1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2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813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781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82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3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4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5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6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7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8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89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0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1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2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3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4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5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6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97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07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728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63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4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5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6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7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8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9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0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1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2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3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4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5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7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78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729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47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8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9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0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1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2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3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4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5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6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7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8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59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0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1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62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730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31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2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3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4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5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6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7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8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39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0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1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2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3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4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5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46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08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677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712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3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4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5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6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7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8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9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0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1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2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3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4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5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6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27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678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96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7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8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9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0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1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2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3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4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5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6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7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8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09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0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711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679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80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1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2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3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4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5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6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7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8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89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0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1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2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3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4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95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09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626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61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2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3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4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5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6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7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8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9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0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1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2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3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4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5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76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627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45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6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7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8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9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0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1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2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3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4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5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6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7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8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59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60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628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29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0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1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2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3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4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5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6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7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8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39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0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1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2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3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44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0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575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610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1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2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3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4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5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6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7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8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19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0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1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2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3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4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25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576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94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5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6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7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8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9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0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1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2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3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4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5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6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7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8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609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577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78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9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0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1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2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3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4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5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6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7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8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89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0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1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2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93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1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524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59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0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1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2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3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4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5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6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7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8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69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0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1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2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3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74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525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43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4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5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6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7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8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9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0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1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2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3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4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5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6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7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58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526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27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8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9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0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1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2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3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4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5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6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7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8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39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0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1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42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2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473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508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9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0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1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2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3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4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5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6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7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8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19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0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1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2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23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474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92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3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4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5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6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7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8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9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0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1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2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3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4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5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6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507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475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76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7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8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9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0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1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2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3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4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5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6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7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8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89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0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91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3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422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57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8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9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0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1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2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3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4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5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6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7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8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69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0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1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72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423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41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2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3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4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5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6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7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8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9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0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1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2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3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4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5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56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424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25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6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7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8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9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0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1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2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3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4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5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6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7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8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39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40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4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371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406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7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8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9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0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1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2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3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4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5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6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7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8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19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0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21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372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90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1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2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3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4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5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6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7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8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99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0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1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2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3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4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405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373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74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5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6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7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8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9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0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1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2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3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4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5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6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7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8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89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5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320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55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6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7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8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9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0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1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2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3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4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5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6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7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8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69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70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321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39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0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1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2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3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4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5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6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7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8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49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0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1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2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3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54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322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23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4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5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6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7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8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29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0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1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2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3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4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5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6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7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38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6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269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304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5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6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7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8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9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0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1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2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3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4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5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6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7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8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19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270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288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9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0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1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2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3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4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5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6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7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8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99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0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1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2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303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271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272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3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4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5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6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7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8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79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0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1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2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3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4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5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6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87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8217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8218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253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4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5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6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7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8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9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0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1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2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3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4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5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6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7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68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219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237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8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9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0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1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2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3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4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5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6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7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8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49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0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1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52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8220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8221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2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3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4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5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6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7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8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29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0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1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2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3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4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5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8236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8204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05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201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2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878" name="Group 638"/>
          <p:cNvGrpSpPr>
            <a:grpSpLocks/>
          </p:cNvGrpSpPr>
          <p:nvPr/>
        </p:nvGrpSpPr>
        <p:grpSpPr bwMode="auto">
          <a:xfrm>
            <a:off x="304800" y="2057400"/>
            <a:ext cx="6324601" cy="1371600"/>
            <a:chOff x="192" y="1440"/>
            <a:chExt cx="4224" cy="864"/>
          </a:xfrm>
        </p:grpSpPr>
        <p:sp>
          <p:nvSpPr>
            <p:cNvPr id="8197" name="Line 634"/>
            <p:cNvSpPr>
              <a:spLocks noChangeShapeType="1"/>
            </p:cNvSpPr>
            <p:nvPr/>
          </p:nvSpPr>
          <p:spPr bwMode="auto">
            <a:xfrm flipV="1">
              <a:off x="192" y="1440"/>
              <a:ext cx="163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8" name="Line 635"/>
            <p:cNvSpPr>
              <a:spLocks noChangeShapeType="1"/>
            </p:cNvSpPr>
            <p:nvPr/>
          </p:nvSpPr>
          <p:spPr bwMode="auto">
            <a:xfrm>
              <a:off x="1824" y="1440"/>
              <a:ext cx="336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9" name="Line 636"/>
            <p:cNvSpPr>
              <a:spLocks noChangeShapeType="1"/>
            </p:cNvSpPr>
            <p:nvPr/>
          </p:nvSpPr>
          <p:spPr bwMode="auto">
            <a:xfrm>
              <a:off x="2160" y="2304"/>
              <a:ext cx="225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0877" name="Picture 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314" y="1270699"/>
            <a:ext cx="22701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8" name="Text Box 630"/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39" name="Text Box 640"/>
          <p:cNvSpPr txBox="1">
            <a:spLocks noChangeArrowheads="1"/>
          </p:cNvSpPr>
          <p:nvPr/>
        </p:nvSpPr>
        <p:spPr bwMode="auto">
          <a:xfrm>
            <a:off x="7052139" y="2627521"/>
            <a:ext cx="19571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always once. This is a function.</a:t>
            </a:r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E1E8382D-2995-469A-8A04-541C32235A9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1" name="Rectangle 640">
            <a:hlinkClick r:id="rId3"/>
            <a:extLst>
              <a:ext uri="{FF2B5EF4-FFF2-40B4-BE49-F238E27FC236}">
                <a16:creationId xmlns:a16="http://schemas.microsoft.com/office/drawing/2014/main" id="{FEF8DCD5-8C86-471D-949F-BE016C02795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0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" grpId="0" autoUpdateAnimBg="0"/>
      <p:bldP spid="6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04801" y="838200"/>
            <a:ext cx="6400800" cy="5791200"/>
            <a:chOff x="1488" y="720"/>
            <a:chExt cx="3552" cy="3600"/>
          </a:xfrm>
        </p:grpSpPr>
        <p:grpSp>
          <p:nvGrpSpPr>
            <p:cNvPr id="9224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9227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9230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803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838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0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3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4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6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7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8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4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50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51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52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53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804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822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3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4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5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6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7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8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9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0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1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2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3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4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5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6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37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805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806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7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8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9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0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1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2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3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4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5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6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7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8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19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0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21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1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752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87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8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9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0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1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2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3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5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6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7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8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99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0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1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802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753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71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2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3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4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5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6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7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8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9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0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1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2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3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4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5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86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754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55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6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7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8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9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0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1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2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3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4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5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6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7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8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69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70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2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701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36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7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8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9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0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1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2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3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4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5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6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7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8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49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0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51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70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20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1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2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3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4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5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6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7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8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29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0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1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2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3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4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35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703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704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5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6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7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8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9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0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1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2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3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4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5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6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7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8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19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3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650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85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6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7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8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9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0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1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2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3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4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5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6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7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8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99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700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651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69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0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1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2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3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4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5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6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7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8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79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0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1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2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3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84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652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53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4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5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6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7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8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59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0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1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2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3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4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5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6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7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68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4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599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34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5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6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7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8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9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0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1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2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3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4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5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6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7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8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49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600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18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9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0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1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2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3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4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5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6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7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8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29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0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1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2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33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601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602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3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4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5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6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7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8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09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0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1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2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3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4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5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6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617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5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548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83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4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5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6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7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8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9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0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1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2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3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4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5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6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7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98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549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67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8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9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0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1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2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3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4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5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6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7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8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79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0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1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82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550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51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2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3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4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5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6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7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8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59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0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1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2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3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4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5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66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6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497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32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3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4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5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6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7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8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9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0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1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2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3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4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5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6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47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498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16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7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8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9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0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1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2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3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4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5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6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7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8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29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0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31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499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500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1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2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3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4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5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6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7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8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09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0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1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2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3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4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515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7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446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481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2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3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4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5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6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7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8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9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0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1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2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3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4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5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96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447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465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6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7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8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9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0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1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2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3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4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5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6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7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8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79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80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448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449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0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1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2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3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4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5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6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7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8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59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0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1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2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3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64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8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395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430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1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2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3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4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5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6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7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8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39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0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1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2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3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4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45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396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414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5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6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7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8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9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0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1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2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3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4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5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6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7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8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29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397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98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9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0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1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2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3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4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5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6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7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8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09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0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1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2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413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39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344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79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0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1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2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3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4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5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6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7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8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89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0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1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2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3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94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345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63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4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5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6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7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8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9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0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1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2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3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4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5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6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7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78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346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47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8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9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0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1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2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3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4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5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6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7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8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59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0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1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62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40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293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28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9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0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1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2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3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4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5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6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7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8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39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0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1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2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43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294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312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3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4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5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6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7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8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9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0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1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2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3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4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5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6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27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295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296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7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8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9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0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1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2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3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4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5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6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7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8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09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0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311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9241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9242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277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8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9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0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1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2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3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4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5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6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7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8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89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0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1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92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243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261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2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3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4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5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6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7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8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9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0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1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2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3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4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5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76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9244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9245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46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47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48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49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0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1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2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3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4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5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6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7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8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59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9260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9228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225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6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2925" name="Picture 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332" y="1422887"/>
            <a:ext cx="227012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20" name="Group 638"/>
          <p:cNvGrpSpPr>
            <a:grpSpLocks/>
          </p:cNvGrpSpPr>
          <p:nvPr/>
        </p:nvGrpSpPr>
        <p:grpSpPr bwMode="auto">
          <a:xfrm>
            <a:off x="300038" y="2638615"/>
            <a:ext cx="6405563" cy="1371600"/>
            <a:chOff x="192" y="1440"/>
            <a:chExt cx="4224" cy="864"/>
          </a:xfrm>
        </p:grpSpPr>
        <p:sp>
          <p:nvSpPr>
            <p:cNvPr id="9221" name="Line 634"/>
            <p:cNvSpPr>
              <a:spLocks noChangeShapeType="1"/>
            </p:cNvSpPr>
            <p:nvPr/>
          </p:nvSpPr>
          <p:spPr bwMode="auto">
            <a:xfrm flipV="1">
              <a:off x="192" y="1440"/>
              <a:ext cx="196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2" name="Line 635"/>
            <p:cNvSpPr>
              <a:spLocks noChangeShapeType="1"/>
            </p:cNvSpPr>
            <p:nvPr/>
          </p:nvSpPr>
          <p:spPr bwMode="auto">
            <a:xfrm>
              <a:off x="2160" y="1440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3" name="Line 636"/>
            <p:cNvSpPr>
              <a:spLocks noChangeShapeType="1"/>
            </p:cNvSpPr>
            <p:nvPr/>
          </p:nvSpPr>
          <p:spPr bwMode="auto">
            <a:xfrm>
              <a:off x="2160" y="2304"/>
              <a:ext cx="225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39" name="Text Box 640"/>
          <p:cNvSpPr txBox="1">
            <a:spLocks noChangeArrowheads="1"/>
          </p:cNvSpPr>
          <p:nvPr/>
        </p:nvSpPr>
        <p:spPr bwMode="auto">
          <a:xfrm>
            <a:off x="6599239" y="2601607"/>
            <a:ext cx="254476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The pencil crosses the graph more than once. This is not a function because there are a lot of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-values for the same 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-value.</a:t>
            </a:r>
          </a:p>
        </p:txBody>
      </p:sp>
      <p:sp>
        <p:nvSpPr>
          <p:cNvPr id="640" name="Text Box 630">
            <a:extLst>
              <a:ext uri="{FF2B5EF4-FFF2-40B4-BE49-F238E27FC236}">
                <a16:creationId xmlns:a16="http://schemas.microsoft.com/office/drawing/2014/main" id="{FBE13376-98C0-4D9D-806E-6127715A6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7030A0"/>
                </a:solidFill>
                <a:latin typeface="+mn-lt"/>
              </a:rPr>
              <a:t>Is this a function?</a:t>
            </a:r>
          </a:p>
        </p:txBody>
      </p:sp>
      <p:sp>
        <p:nvSpPr>
          <p:cNvPr id="641" name="Rectangle 640">
            <a:hlinkClick r:id="rId3"/>
            <a:extLst>
              <a:ext uri="{FF2B5EF4-FFF2-40B4-BE49-F238E27FC236}">
                <a16:creationId xmlns:a16="http://schemas.microsoft.com/office/drawing/2014/main" id="{F2E49C10-28FB-4C33-B514-400E232CDF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2" name="Rectangle 641">
            <a:hlinkClick r:id="rId3"/>
            <a:extLst>
              <a:ext uri="{FF2B5EF4-FFF2-40B4-BE49-F238E27FC236}">
                <a16:creationId xmlns:a16="http://schemas.microsoft.com/office/drawing/2014/main" id="{93CDA93E-9960-4DB0-9AC3-F0E6AB3825B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3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" grpId="0" autoUpdateAnimBg="0"/>
      <p:bldP spid="6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30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7030A0"/>
                </a:solidFill>
              </a:rPr>
              <a:t>Functions and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043" y="1650712"/>
            <a:ext cx="7772400" cy="87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B0F0"/>
                </a:solidFill>
              </a:rPr>
              <a:t>relation</a:t>
            </a:r>
            <a:r>
              <a:rPr lang="en-US" altLang="en-US" dirty="0"/>
              <a:t> is a set of ordered pairs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2590800"/>
            <a:ext cx="7924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Any group of numbers is a relation provided that these numbers come in pairs</a:t>
            </a:r>
            <a:endParaRPr lang="en-GB" sz="26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2962" y="3917504"/>
            <a:ext cx="77724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The </a:t>
            </a:r>
            <a:r>
              <a:rPr lang="en-US" altLang="en-US" sz="2600" b="1" dirty="0">
                <a:solidFill>
                  <a:schemeClr val="accent1"/>
                </a:solidFill>
              </a:rPr>
              <a:t>domain</a:t>
            </a:r>
            <a:r>
              <a:rPr lang="en-US" altLang="en-US" sz="2600" dirty="0"/>
              <a:t> is the set of all the first numbers (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dirty="0"/>
              <a:t>-values) of the ordered pairs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199" y="5068689"/>
            <a:ext cx="7772399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The </a:t>
            </a:r>
            <a:r>
              <a:rPr lang="en-US" altLang="en-US" sz="2600" b="1" dirty="0">
                <a:solidFill>
                  <a:schemeClr val="folHlink"/>
                </a:solidFill>
              </a:rPr>
              <a:t>range</a:t>
            </a:r>
            <a:r>
              <a:rPr lang="en-US" altLang="en-US" sz="2600" dirty="0"/>
              <a:t> is the set of all the second numbers (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600" dirty="0"/>
              <a:t>-values) of the ordered pairs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2ECFB56D-5D51-479D-A439-932F100BB7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7B6B9BCC-EC81-49C5-A8BE-4936565163C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2" grpId="0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51176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7030A0"/>
                </a:solidFill>
              </a:rPr>
              <a:t>Relation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156" y="1531783"/>
            <a:ext cx="8421688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The table shows the amount of time it takes for a student to run certain distances. </a:t>
            </a:r>
            <a:endParaRPr lang="en-US" altLang="en-US" dirty="0">
              <a:solidFill>
                <a:srgbClr val="C7FD4D"/>
              </a:solidFill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316289" y="338866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942162" y="3769663"/>
            <a:ext cx="237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896125" y="3329965"/>
            <a:ext cx="1494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/>
              <a:t>Distance (m)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313762" y="3326751"/>
            <a:ext cx="10390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/>
              <a:t>Time (s)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704162" y="3922063"/>
            <a:ext cx="564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100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704162" y="4393551"/>
            <a:ext cx="564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200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704162" y="4836463"/>
            <a:ext cx="564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300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704162" y="5293663"/>
            <a:ext cx="564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400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463927" y="3922063"/>
            <a:ext cx="437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15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468689" y="4393551"/>
            <a:ext cx="437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34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468689" y="4836463"/>
            <a:ext cx="437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60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463927" y="5293663"/>
            <a:ext cx="437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88</a:t>
            </a:r>
          </a:p>
        </p:txBody>
      </p:sp>
      <p:sp>
        <p:nvSpPr>
          <p:cNvPr id="2" name="Rectangle 1"/>
          <p:cNvSpPr/>
          <p:nvPr/>
        </p:nvSpPr>
        <p:spPr>
          <a:xfrm>
            <a:off x="4074008" y="3307046"/>
            <a:ext cx="502871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600" dirty="0">
                <a:latin typeface="+mn-lt"/>
              </a:rPr>
              <a:t>Another way to show this information is as ordered pairs</a:t>
            </a:r>
            <a:endParaRPr lang="en-GB" sz="26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13492" y="4267200"/>
            <a:ext cx="53996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(100, 15), (200, 34), (300, 60), (400, 88)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842394" y="4748212"/>
            <a:ext cx="1803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B0F0"/>
                </a:solidFill>
              </a:rPr>
              <a:t>domain</a:t>
            </a:r>
            <a:r>
              <a:rPr lang="en-US" altLang="en-US" dirty="0"/>
              <a:t> is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19905" y="5531622"/>
            <a:ext cx="1609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B0F0"/>
                </a:solidFill>
              </a:rPr>
              <a:t>range</a:t>
            </a:r>
            <a:r>
              <a:rPr lang="en-US" altLang="en-US" dirty="0"/>
              <a:t> is </a:t>
            </a:r>
            <a:endParaRPr lang="en-GB" dirty="0"/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5209630" y="5143607"/>
            <a:ext cx="23535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{100, 200, 300, 400}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5209630" y="5868687"/>
            <a:ext cx="18447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{15, 34, 60, 88}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D25EE77F-7096-4D1E-94A0-3562B806671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7763EB3D-18A1-4169-B4DB-DEB2C63DFB6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  <p:bldP spid="17412" grpId="0" animBg="1"/>
      <p:bldP spid="17413" grpId="0" animBg="1"/>
      <p:bldP spid="17414" grpId="0"/>
      <p:bldP spid="17416" grpId="0"/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5" grpId="0"/>
      <p:bldP spid="2" grpId="0"/>
      <p:bldP spid="3" grpId="0"/>
      <p:bldP spid="4" grpId="0"/>
      <p:bldP spid="5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97747"/>
            <a:ext cx="7772400" cy="173125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B0F0"/>
                </a:solidFill>
              </a:rPr>
              <a:t>function</a:t>
            </a:r>
            <a:r>
              <a:rPr lang="en-US" altLang="en-US" dirty="0"/>
              <a:t> is a mathematical relation such that each element of the </a:t>
            </a:r>
            <a:r>
              <a:rPr lang="en-US" altLang="en-US" b="1" dirty="0">
                <a:solidFill>
                  <a:schemeClr val="accent1"/>
                </a:solidFill>
              </a:rPr>
              <a:t>domain</a:t>
            </a:r>
            <a:r>
              <a:rPr lang="en-US" altLang="en-US" dirty="0"/>
              <a:t> of the function is associated with exactly one element of the </a:t>
            </a:r>
            <a:r>
              <a:rPr lang="en-US" altLang="en-US" b="1" dirty="0">
                <a:solidFill>
                  <a:schemeClr val="folHlink"/>
                </a:solidFill>
              </a:rPr>
              <a:t>range</a:t>
            </a:r>
            <a:r>
              <a:rPr lang="en-US" altLang="en-US" dirty="0"/>
              <a:t> of the function.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3931313"/>
            <a:ext cx="7086600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+mn-lt"/>
              </a:rPr>
              <a:t>In order for a relation to be a function no two ordered pairs may have the same first element.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B71C024C-D969-4994-BD25-DB6D450591C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A1E5754B-2EBE-4A3D-BD80-650C5B141A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9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8713"/>
            <a:ext cx="7772400" cy="806449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7030A0"/>
                </a:solidFill>
              </a:rPr>
              <a:t>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1919287"/>
          </a:xfrm>
        </p:spPr>
        <p:txBody>
          <a:bodyPr/>
          <a:lstStyle/>
          <a:p>
            <a:pPr eaLnBrk="1" hangingPunct="1"/>
            <a:r>
              <a:rPr lang="en-US" altLang="en-US" dirty="0"/>
              <a:t>The most important part of the function: every input has only one output.  </a:t>
            </a:r>
            <a:r>
              <a:rPr lang="en-US" altLang="en-US" b="1" dirty="0">
                <a:solidFill>
                  <a:srgbClr val="FF6600"/>
                </a:solidFill>
              </a:rPr>
              <a:t>An x cannot have two y’s.  </a:t>
            </a:r>
          </a:p>
          <a:p>
            <a:pPr eaLnBrk="1" hangingPunct="1"/>
            <a:r>
              <a:rPr lang="en-US" altLang="en-US" dirty="0"/>
              <a:t>Examples: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810000" y="2878931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200400" y="3259931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340100" y="2834481"/>
            <a:ext cx="296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962400" y="2817019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y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352800" y="3412331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352800" y="3883819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352800" y="4326731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48038" y="4783931"/>
            <a:ext cx="309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957638" y="3412331"/>
            <a:ext cx="309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962400" y="3883819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962400" y="4326731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957638" y="4783931"/>
            <a:ext cx="309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286000" y="5241131"/>
            <a:ext cx="2809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0070C0"/>
                </a:solidFill>
              </a:rPr>
              <a:t>Is this relation a function?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667000" y="5590381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CC0099"/>
                </a:solidFill>
              </a:rPr>
              <a:t>Yes.  Each input has </a:t>
            </a:r>
          </a:p>
          <a:p>
            <a:r>
              <a:rPr lang="en-US" altLang="en-US" sz="1800" dirty="0">
                <a:solidFill>
                  <a:srgbClr val="CC0099"/>
                </a:solidFill>
              </a:rPr>
              <a:t>only one output.</a:t>
            </a:r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6534150" y="2864644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924550" y="3245644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064250" y="2820194"/>
            <a:ext cx="296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6686550" y="2802731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y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076950" y="3398044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076950" y="3869531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6076950" y="4312444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72188" y="4769644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681788" y="3398044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686550" y="3869531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6686550" y="4312444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681788" y="4769644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181600" y="5226844"/>
            <a:ext cx="2809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Is this relation a function?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391150" y="5576094"/>
            <a:ext cx="2351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CC0099"/>
                </a:solidFill>
              </a:rPr>
              <a:t>No.  The input 1 has </a:t>
            </a:r>
          </a:p>
          <a:p>
            <a:r>
              <a:rPr lang="en-US" altLang="en-US" sz="1800">
                <a:solidFill>
                  <a:srgbClr val="CC0099"/>
                </a:solidFill>
              </a:rPr>
              <a:t>Two outputs 5 and 7.</a:t>
            </a:r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6324600" y="3564731"/>
            <a:ext cx="3810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6324600" y="4021931"/>
            <a:ext cx="3810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Rectangle 33">
            <a:hlinkClick r:id="rId2"/>
            <a:extLst>
              <a:ext uri="{FF2B5EF4-FFF2-40B4-BE49-F238E27FC236}">
                <a16:creationId xmlns:a16="http://schemas.microsoft.com/office/drawing/2014/main" id="{562B00D7-37AD-4C14-B939-B23EA8ED54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54FDBD6D-8D6C-451B-99A7-2179B86254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7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  <p:bldP spid="17412" grpId="0" animBg="1"/>
      <p:bldP spid="17413" grpId="0" animBg="1"/>
      <p:bldP spid="17414" grpId="0"/>
      <p:bldP spid="17416" grpId="0"/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7" grpId="0"/>
      <p:bldP spid="17428" grpId="0" animBg="1"/>
      <p:bldP spid="17429" grpId="0" animBg="1"/>
      <p:bldP spid="17430" grpId="0"/>
      <p:bldP spid="17431" grpId="0"/>
      <p:bldP spid="17432" grpId="0"/>
      <p:bldP spid="17433" grpId="0"/>
      <p:bldP spid="17434" grpId="0"/>
      <p:bldP spid="17435" grpId="0"/>
      <p:bldP spid="17436" grpId="0"/>
      <p:bldP spid="17437" grpId="0"/>
      <p:bldP spid="17438" grpId="0"/>
      <p:bldP spid="17439" grpId="0"/>
      <p:bldP spid="17440" grpId="0"/>
      <p:bldP spid="17441" grpId="0"/>
      <p:bldP spid="17442" grpId="0" animBg="1"/>
      <p:bldP spid="174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6062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dirty="0">
                <a:solidFill>
                  <a:srgbClr val="7030A0"/>
                </a:solidFill>
              </a:rPr>
              <a:t>Determine whether this relation is a function.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166" y="1600200"/>
            <a:ext cx="9144000" cy="77311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normAutofit/>
          </a:bodyPr>
          <a:lstStyle/>
          <a:p>
            <a:pPr marL="342900" indent="-342900" algn="l"/>
            <a:r>
              <a:rPr lang="en-US" altLang="en-US" dirty="0"/>
              <a:t>1.	{(2, 3), (3, 0), (5, 2), (4, 3)}</a:t>
            </a:r>
          </a:p>
        </p:txBody>
      </p:sp>
      <p:grpSp>
        <p:nvGrpSpPr>
          <p:cNvPr id="336924" name="Group 28"/>
          <p:cNvGrpSpPr>
            <a:grpSpLocks/>
          </p:cNvGrpSpPr>
          <p:nvPr/>
        </p:nvGrpSpPr>
        <p:grpSpPr bwMode="auto">
          <a:xfrm>
            <a:off x="1285875" y="2420937"/>
            <a:ext cx="2524125" cy="620713"/>
            <a:chOff x="154" y="1440"/>
            <a:chExt cx="1590" cy="391"/>
          </a:xfrm>
        </p:grpSpPr>
        <p:sp>
          <p:nvSpPr>
            <p:cNvPr id="7191" name="AutoShape 29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7192" name="Rectangle 30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193" name="Text Box 31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194" name="Text Box 32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195" name="AutoShape 33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36930" name="Group 34"/>
          <p:cNvGrpSpPr>
            <a:grpSpLocks/>
          </p:cNvGrpSpPr>
          <p:nvPr/>
        </p:nvGrpSpPr>
        <p:grpSpPr bwMode="auto">
          <a:xfrm>
            <a:off x="1285875" y="3248025"/>
            <a:ext cx="2524125" cy="620712"/>
            <a:chOff x="154" y="1440"/>
            <a:chExt cx="1590" cy="391"/>
          </a:xfrm>
        </p:grpSpPr>
        <p:sp>
          <p:nvSpPr>
            <p:cNvPr id="7186" name="AutoShape 35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7187" name="Rectangle 36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188" name="Text Box 37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189" name="Text Box 38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7190" name="AutoShape 39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36936" name="Group 40"/>
          <p:cNvGrpSpPr>
            <a:grpSpLocks/>
          </p:cNvGrpSpPr>
          <p:nvPr/>
        </p:nvGrpSpPr>
        <p:grpSpPr bwMode="auto">
          <a:xfrm>
            <a:off x="1285875" y="4086225"/>
            <a:ext cx="2524125" cy="620712"/>
            <a:chOff x="154" y="1440"/>
            <a:chExt cx="1590" cy="391"/>
          </a:xfrm>
        </p:grpSpPr>
        <p:sp>
          <p:nvSpPr>
            <p:cNvPr id="7181" name="AutoShape 41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7182" name="Rectangle 42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183" name="Text Box 43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184" name="Text Box 44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185" name="AutoShape 45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36942" name="Group 46"/>
          <p:cNvGrpSpPr>
            <a:grpSpLocks/>
          </p:cNvGrpSpPr>
          <p:nvPr/>
        </p:nvGrpSpPr>
        <p:grpSpPr bwMode="auto">
          <a:xfrm>
            <a:off x="1285875" y="4924425"/>
            <a:ext cx="2524125" cy="620712"/>
            <a:chOff x="154" y="1440"/>
            <a:chExt cx="1590" cy="391"/>
          </a:xfrm>
        </p:grpSpPr>
        <p:sp>
          <p:nvSpPr>
            <p:cNvPr id="7176" name="AutoShape 47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7177" name="Rectangle 48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178" name="Text Box 49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179" name="Text Box 50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180" name="AutoShape 51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8" name="Rectangle 3">
            <a:extLst>
              <a:ext uri="{FF2B5EF4-FFF2-40B4-BE49-F238E27FC236}">
                <a16:creationId xmlns:a16="http://schemas.microsoft.com/office/drawing/2014/main" id="{E40794B3-8B5C-4404-86E8-90D76393343B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5565324"/>
            <a:ext cx="9144000" cy="106045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spcAft>
                <a:spcPts val="0"/>
              </a:spcAft>
            </a:pPr>
            <a:r>
              <a:rPr lang="en-US" altLang="en-US" sz="4000" b="1" dirty="0">
                <a:solidFill>
                  <a:srgbClr val="CF0E30"/>
                </a:solidFill>
              </a:rPr>
              <a:t>YES, every domain is different!</a:t>
            </a:r>
            <a:endParaRPr lang="en-US" altLang="en-US" sz="4000" dirty="0"/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BDF95F1D-C73F-4C4D-B07C-93863D721FB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D4A6EA13-6DF9-4ABB-803F-8E7F20FCD9D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849987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 autoUpdateAnimBg="0"/>
      <p:bldP spid="2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532" name="Rectangle 60"/>
          <p:cNvSpPr>
            <a:spLocks noChangeArrowheads="1"/>
          </p:cNvSpPr>
          <p:nvPr/>
        </p:nvSpPr>
        <p:spPr bwMode="auto">
          <a:xfrm>
            <a:off x="990600" y="2778125"/>
            <a:ext cx="2667000" cy="16716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295400"/>
            <a:ext cx="91440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 algn="l"/>
            <a:r>
              <a:rPr lang="en-US" altLang="en-US" dirty="0"/>
              <a:t>2.	 {(4, 1), (5, 2), (5, 3), (6, 6), (1, 9)}</a:t>
            </a:r>
            <a:endParaRPr lang="en-US" altLang="en-US" b="1" dirty="0">
              <a:solidFill>
                <a:srgbClr val="CF0E30"/>
              </a:solidFill>
            </a:endParaRPr>
          </a:p>
        </p:txBody>
      </p:sp>
      <p:grpSp>
        <p:nvGrpSpPr>
          <p:cNvPr id="361506" name="Group 34"/>
          <p:cNvGrpSpPr>
            <a:grpSpLocks/>
          </p:cNvGrpSpPr>
          <p:nvPr/>
        </p:nvGrpSpPr>
        <p:grpSpPr bwMode="auto">
          <a:xfrm>
            <a:off x="1006475" y="2133600"/>
            <a:ext cx="2524125" cy="620713"/>
            <a:chOff x="154" y="1440"/>
            <a:chExt cx="1590" cy="391"/>
          </a:xfrm>
        </p:grpSpPr>
        <p:sp>
          <p:nvSpPr>
            <p:cNvPr id="9247" name="AutoShape 5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248" name="Rectangle 6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9249" name="Text Box 7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250" name="Text Box 8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51" name="AutoShape 9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61507" name="Group 35"/>
          <p:cNvGrpSpPr>
            <a:grpSpLocks/>
          </p:cNvGrpSpPr>
          <p:nvPr/>
        </p:nvGrpSpPr>
        <p:grpSpPr bwMode="auto">
          <a:xfrm>
            <a:off x="990600" y="2971800"/>
            <a:ext cx="2524125" cy="620713"/>
            <a:chOff x="154" y="1440"/>
            <a:chExt cx="1590" cy="391"/>
          </a:xfrm>
        </p:grpSpPr>
        <p:sp>
          <p:nvSpPr>
            <p:cNvPr id="9242" name="AutoShape 36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243" name="Rectangle 37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9244" name="Text Box 38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245" name="Text Box 39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246" name="AutoShape 40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61513" name="Group 41"/>
          <p:cNvGrpSpPr>
            <a:grpSpLocks/>
          </p:cNvGrpSpPr>
          <p:nvPr/>
        </p:nvGrpSpPr>
        <p:grpSpPr bwMode="auto">
          <a:xfrm>
            <a:off x="990600" y="3798888"/>
            <a:ext cx="2524125" cy="620712"/>
            <a:chOff x="154" y="1440"/>
            <a:chExt cx="1590" cy="391"/>
          </a:xfrm>
        </p:grpSpPr>
        <p:sp>
          <p:nvSpPr>
            <p:cNvPr id="9237" name="AutoShape 42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238" name="Rectangle 43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9239" name="Text Box 44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240" name="Text Box 45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241" name="AutoShape 46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61519" name="Group 47"/>
          <p:cNvGrpSpPr>
            <a:grpSpLocks/>
          </p:cNvGrpSpPr>
          <p:nvPr/>
        </p:nvGrpSpPr>
        <p:grpSpPr bwMode="auto">
          <a:xfrm>
            <a:off x="990600" y="4637088"/>
            <a:ext cx="2524125" cy="620712"/>
            <a:chOff x="154" y="1440"/>
            <a:chExt cx="1590" cy="391"/>
          </a:xfrm>
        </p:grpSpPr>
        <p:sp>
          <p:nvSpPr>
            <p:cNvPr id="9232" name="AutoShape 48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233" name="Rectangle 49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9234" name="Text Box 50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9235" name="Text Box 51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9236" name="AutoShape 52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361525" name="Group 53"/>
          <p:cNvGrpSpPr>
            <a:grpSpLocks/>
          </p:cNvGrpSpPr>
          <p:nvPr/>
        </p:nvGrpSpPr>
        <p:grpSpPr bwMode="auto">
          <a:xfrm>
            <a:off x="990600" y="5475288"/>
            <a:ext cx="2524125" cy="620712"/>
            <a:chOff x="154" y="1440"/>
            <a:chExt cx="1590" cy="391"/>
          </a:xfrm>
        </p:grpSpPr>
        <p:sp>
          <p:nvSpPr>
            <p:cNvPr id="9227" name="AutoShape 54"/>
            <p:cNvSpPr>
              <a:spLocks noChangeArrowheads="1"/>
            </p:cNvSpPr>
            <p:nvPr/>
          </p:nvSpPr>
          <p:spPr bwMode="auto">
            <a:xfrm>
              <a:off x="1264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228" name="Rectangle 55"/>
            <p:cNvSpPr>
              <a:spLocks noChangeArrowheads="1"/>
            </p:cNvSpPr>
            <p:nvPr/>
          </p:nvSpPr>
          <p:spPr bwMode="auto">
            <a:xfrm>
              <a:off x="823" y="1543"/>
              <a:ext cx="373" cy="288"/>
            </a:xfrm>
            <a:prstGeom prst="rect">
              <a:avLst/>
            </a:prstGeom>
            <a:solidFill>
              <a:schemeClr val="folHlink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latin typeface="Times New Roman" panose="02020603050405020304" pitchFamily="18" charset="0"/>
                </a:rPr>
                <a:t>f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9229" name="Text Box 56"/>
            <p:cNvSpPr txBox="1">
              <a:spLocks noChangeArrowheads="1"/>
            </p:cNvSpPr>
            <p:nvPr/>
          </p:nvSpPr>
          <p:spPr bwMode="auto">
            <a:xfrm>
              <a:off x="154" y="14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30" name="Text Box 57"/>
            <p:cNvSpPr txBox="1">
              <a:spLocks noChangeArrowheads="1"/>
            </p:cNvSpPr>
            <p:nvPr/>
          </p:nvSpPr>
          <p:spPr bwMode="auto">
            <a:xfrm>
              <a:off x="1536" y="1440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9231" name="AutoShape 58"/>
            <p:cNvSpPr>
              <a:spLocks noChangeArrowheads="1"/>
            </p:cNvSpPr>
            <p:nvPr/>
          </p:nvSpPr>
          <p:spPr bwMode="auto">
            <a:xfrm>
              <a:off x="462" y="1574"/>
              <a:ext cx="275" cy="124"/>
            </a:xfrm>
            <a:prstGeom prst="rightArrow">
              <a:avLst>
                <a:gd name="adj1" fmla="val 50000"/>
                <a:gd name="adj2" fmla="val 55444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61531" name="Rectangle 59"/>
          <p:cNvSpPr>
            <a:spLocks noChangeArrowheads="1"/>
          </p:cNvSpPr>
          <p:nvPr/>
        </p:nvSpPr>
        <p:spPr bwMode="auto">
          <a:xfrm>
            <a:off x="228600" y="6043394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3600" b="1" dirty="0">
                <a:solidFill>
                  <a:srgbClr val="CF0E30"/>
                </a:solidFill>
              </a:rPr>
              <a:t>NO, 5 is paired with 2 numbers!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EB728157-1577-4E3F-BA14-83329BCC6F5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46062"/>
            <a:ext cx="7772400" cy="114300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>
                <a:solidFill>
                  <a:srgbClr val="7030A0"/>
                </a:solidFill>
              </a:rPr>
              <a:t>Determine whether this relation is a function.</a:t>
            </a:r>
            <a:endParaRPr lang="en-US" altLang="en-US" dirty="0">
              <a:solidFill>
                <a:srgbClr val="7030A0"/>
              </a:solidFill>
            </a:endParaRPr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DA6C8F57-0E28-425C-856D-C3CFF2C0E0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D38457AA-904E-47D9-9E22-9BEA3B01C64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206916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532" grpId="0" animBg="1"/>
      <p:bldP spid="3615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PQuestion"/>
          <p:cNvSpPr>
            <a:spLocks noGrp="1" noChangeArrowheads="1"/>
          </p:cNvSpPr>
          <p:nvPr>
            <p:ph type="title"/>
          </p:nvPr>
        </p:nvSpPr>
        <p:spPr>
          <a:xfrm>
            <a:off x="762000" y="-123825"/>
            <a:ext cx="7772400" cy="1752600"/>
          </a:xfrm>
        </p:spPr>
        <p:txBody>
          <a:bodyPr/>
          <a:lstStyle/>
          <a:p>
            <a:r>
              <a:rPr lang="en-US" altLang="en-US" dirty="0"/>
              <a:t>Is this relation a function?</a:t>
            </a:r>
            <a:br>
              <a:rPr lang="en-US" altLang="en-US" dirty="0"/>
            </a:br>
            <a:r>
              <a:rPr lang="en-US" altLang="en-US" dirty="0"/>
              <a:t>{(1,3), (2,3), (3,3)}</a:t>
            </a:r>
          </a:p>
        </p:txBody>
      </p:sp>
      <p:sp>
        <p:nvSpPr>
          <p:cNvPr id="11267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4114800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Yes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No</a:t>
            </a:r>
          </a:p>
        </p:txBody>
      </p:sp>
      <p:grpSp>
        <p:nvGrpSpPr>
          <p:cNvPr id="11268" name="AnswerNow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85800" y="5410200"/>
            <a:ext cx="2222500" cy="444500"/>
            <a:chOff x="2180" y="3960"/>
            <a:chExt cx="1400" cy="280"/>
          </a:xfrm>
        </p:grpSpPr>
        <p:sp>
          <p:nvSpPr>
            <p:cNvPr id="365680" name="ANShape"/>
            <p:cNvSpPr>
              <a:spLocks noChangeArrowheads="1"/>
            </p:cNvSpPr>
            <p:nvPr/>
          </p:nvSpPr>
          <p:spPr bwMode="auto">
            <a:xfrm>
              <a:off x="2180" y="3960"/>
              <a:ext cx="1400" cy="2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0000"/>
                </a:gs>
                <a:gs pos="39999">
                  <a:srgbClr val="0A128C">
                    <a:alpha val="80001"/>
                  </a:srgbClr>
                </a:gs>
                <a:gs pos="70000">
                  <a:srgbClr val="181CC7">
                    <a:alpha val="65000"/>
                  </a:srgbClr>
                </a:gs>
                <a:gs pos="88000">
                  <a:srgbClr val="7005D4">
                    <a:alpha val="56000"/>
                  </a:srgbClr>
                </a:gs>
                <a:gs pos="100000">
                  <a:srgbClr val="8C3D91">
                    <a:alpha val="50000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</a:endParaRPr>
            </a:p>
          </p:txBody>
        </p:sp>
        <p:sp>
          <p:nvSpPr>
            <p:cNvPr id="11273" name="ANText"/>
            <p:cNvSpPr txBox="1">
              <a:spLocks noChangeArrowheads="1"/>
            </p:cNvSpPr>
            <p:nvPr/>
          </p:nvSpPr>
          <p:spPr bwMode="auto">
            <a:xfrm>
              <a:off x="2180" y="3960"/>
              <a:ext cx="1400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FFFFFF"/>
                  </a:solidFill>
                </a:rPr>
                <a:t>Answer Now</a:t>
              </a:r>
            </a:p>
          </p:txBody>
        </p:sp>
      </p:grpSp>
      <p:sp>
        <p:nvSpPr>
          <p:cNvPr id="365682" name="CorShape1"/>
          <p:cNvSpPr>
            <a:spLocks/>
          </p:cNvSpPr>
          <p:nvPr>
            <p:custDataLst>
              <p:tags r:id="rId4"/>
            </p:custDataLst>
          </p:nvPr>
        </p:nvSpPr>
        <p:spPr bwMode="auto">
          <a:xfrm rot="10800000">
            <a:off x="2057400" y="2590800"/>
            <a:ext cx="292100" cy="292100"/>
          </a:xfrm>
          <a:custGeom>
            <a:avLst/>
            <a:gdLst>
              <a:gd name="T0" fmla="*/ 75545884 w 960"/>
              <a:gd name="T1" fmla="*/ 47042917 h 1104"/>
              <a:gd name="T2" fmla="*/ 88877510 w 960"/>
              <a:gd name="T3" fmla="*/ 23521458 h 1104"/>
              <a:gd name="T4" fmla="*/ 53326506 w 960"/>
              <a:gd name="T5" fmla="*/ 0 h 1104"/>
              <a:gd name="T6" fmla="*/ 0 w 960"/>
              <a:gd name="T7" fmla="*/ 63843958 h 1104"/>
              <a:gd name="T8" fmla="*/ 0 w 960"/>
              <a:gd name="T9" fmla="*/ 77284792 h 1104"/>
              <a:gd name="T10" fmla="*/ 57770382 w 960"/>
              <a:gd name="T11" fmla="*/ 23521458 h 1104"/>
              <a:gd name="T12" fmla="*/ 75545884 w 960"/>
              <a:gd name="T13" fmla="*/ 47042917 h 11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0" h="1104">
                <a:moveTo>
                  <a:pt x="816" y="672"/>
                </a:moveTo>
                <a:lnTo>
                  <a:pt x="960" y="336"/>
                </a:lnTo>
                <a:lnTo>
                  <a:pt x="576" y="0"/>
                </a:lnTo>
                <a:lnTo>
                  <a:pt x="0" y="912"/>
                </a:lnTo>
                <a:lnTo>
                  <a:pt x="0" y="1104"/>
                </a:lnTo>
                <a:lnTo>
                  <a:pt x="624" y="336"/>
                </a:lnTo>
                <a:lnTo>
                  <a:pt x="816" y="672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7">
            <a:hlinkClick r:id="rId6"/>
            <a:extLst>
              <a:ext uri="{FF2B5EF4-FFF2-40B4-BE49-F238E27FC236}">
                <a16:creationId xmlns:a16="http://schemas.microsoft.com/office/drawing/2014/main" id="{DEF08B18-1203-4DA0-B3B5-EE6F0A0739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C0F6E9AB-C111-4360-A8BC-05907609E3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3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5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5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85800"/>
            <a:ext cx="7793037" cy="990600"/>
          </a:xfrm>
        </p:spPr>
        <p:txBody>
          <a:bodyPr/>
          <a:lstStyle/>
          <a:p>
            <a:pPr eaLnBrk="1" hangingPunct="1"/>
            <a:r>
              <a:rPr lang="en-US" altLang="en-US" dirty="0"/>
              <a:t>The Vertical Line Test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182687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A relation is a function if any vertical line drawn will not intersect the graph more than once.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150938" y="3429000"/>
            <a:ext cx="77724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This is called the </a:t>
            </a:r>
            <a:r>
              <a:rPr lang="en-US" altLang="en-US" b="1" dirty="0">
                <a:solidFill>
                  <a:srgbClr val="00B0F0"/>
                </a:solidFill>
              </a:rPr>
              <a:t>vertical line test</a:t>
            </a:r>
            <a:r>
              <a:rPr lang="en-US" altLang="en-US" sz="2800" b="1" dirty="0"/>
              <a:t>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34578A4-A672-42A1-B113-F46EF31E7DA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8DD6E9C-15D7-40E3-8272-74E9B93F7EA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  <p:bldP spid="2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707F4DA2FFA44B0B2C35F7BFA940927"/>
  <p:tag name="SLIDEID" val="D707F4DA2FFA44B0B2C35F7BFA940927"/>
  <p:tag name="SLIDEORDER" val="1"/>
  <p:tag name="SLIDETYPE" val="Q"/>
  <p:tag name="DEMOGRAPHIC" val="False"/>
  <p:tag name="SPEEDSCORING" val="False"/>
  <p:tag name="VALUES" val="Correct¤Incorrect"/>
  <p:tag name="QUESTIONALIAS" val="Is this relation a function?{(1,3), (2,3), (3,3)}"/>
  <p:tag name="ANSWERSALIAS" val="Yes¤No"/>
  <p:tag name="TOTALRESPONSES" val="32"/>
  <p:tag name="SLICED" val="False"/>
  <p:tag name="RESPONSES" val="COM12,1,32,1;1;2;2;1;2;1;2;1;2;2;1;1;1;1;2;1;1;1;1;2;2;1;2;2;2;2;2;2;2;1;2;"/>
  <p:tag name="CHARTSTRINGSTD" val="15 17"/>
  <p:tag name="CHARTSTRINGREV" val="17 15"/>
  <p:tag name="CHARTSTRINGSTDPER" val="0.46875 0.53125"/>
  <p:tag name="CHARTSTRINGREVPER" val="0.53125 0.46875"/>
  <p:tag name="RESPONSESGATHER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7"/>
  <p:tag name="FONTSIZE" val="32"/>
  <p:tag name="BULLETTYPE" val="ppBulletArabicPeriod"/>
  <p:tag name="ANSWERTEXT" val="Yes&#10;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25</TotalTime>
  <Words>685</Words>
  <Application>Microsoft Office PowerPoint</Application>
  <PresentationFormat>On-screen Show (4:3)</PresentationFormat>
  <Paragraphs>124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Comic Sans MS</vt:lpstr>
      <vt:lpstr>Tahoma</vt:lpstr>
      <vt:lpstr>Times</vt:lpstr>
      <vt:lpstr>Times New Roman</vt:lpstr>
      <vt:lpstr>Wingdings</vt:lpstr>
      <vt:lpstr>Wingdings 2</vt:lpstr>
      <vt:lpstr>Theme1</vt:lpstr>
      <vt:lpstr>Concept of a function</vt:lpstr>
      <vt:lpstr>Functions and Relations</vt:lpstr>
      <vt:lpstr>Relation</vt:lpstr>
      <vt:lpstr>Functions</vt:lpstr>
      <vt:lpstr>Functions</vt:lpstr>
      <vt:lpstr>Determine whether this relation is a function.</vt:lpstr>
      <vt:lpstr>PowerPoint Presentation</vt:lpstr>
      <vt:lpstr>Is this relation a function? {(1,3), (2,3), (3,3)}</vt:lpstr>
      <vt:lpstr>The Vertical Line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</cp:revision>
  <dcterms:created xsi:type="dcterms:W3CDTF">2020-03-20T09:48:51Z</dcterms:created>
  <dcterms:modified xsi:type="dcterms:W3CDTF">2020-07-01T08:43:53Z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