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73" r:id="rId2"/>
    <p:sldId id="380" r:id="rId3"/>
    <p:sldId id="381" r:id="rId4"/>
    <p:sldId id="259" r:id="rId5"/>
    <p:sldId id="382" r:id="rId6"/>
    <p:sldId id="383" r:id="rId7"/>
    <p:sldId id="384" r:id="rId8"/>
    <p:sldId id="385" r:id="rId9"/>
    <p:sldId id="257" r:id="rId10"/>
    <p:sldId id="258" r:id="rId11"/>
    <p:sldId id="260" r:id="rId12"/>
    <p:sldId id="280" r:id="rId13"/>
    <p:sldId id="374" r:id="rId14"/>
    <p:sldId id="265" r:id="rId15"/>
    <p:sldId id="375" r:id="rId16"/>
    <p:sldId id="376" r:id="rId17"/>
    <p:sldId id="377" r:id="rId18"/>
    <p:sldId id="386" r:id="rId19"/>
    <p:sldId id="387" r:id="rId20"/>
    <p:sldId id="388" r:id="rId21"/>
    <p:sldId id="389" r:id="rId22"/>
    <p:sldId id="390" r:id="rId23"/>
    <p:sldId id="262" r:id="rId24"/>
    <p:sldId id="263" r:id="rId25"/>
    <p:sldId id="264" r:id="rId26"/>
    <p:sldId id="378" r:id="rId27"/>
    <p:sldId id="261" r:id="rId28"/>
    <p:sldId id="379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69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300C-1D14-445A-9D9D-39C2A4EAA819}" type="datetimeFigureOut">
              <a:rPr lang="en-GB" smtClean="0"/>
              <a:pPr/>
              <a:t>16/07/2023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B982-10B9-466B-9B7C-7ADCCCDB1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3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11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22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2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6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1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46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7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FE7BC-6A4E-4923-8BE3-79FC031B9239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7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141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0D075517-0C4E-4FFA-B9AE-AB862B5E4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06EC7C8-8E92-4A8E-AEF6-33C104142E83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AFD345C7-88C8-4C40-8C37-EA0E69DF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027FC195-A4B0-453F-B5BF-518A91BCC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2B2C94A5-366B-41C8-AAE3-A6FCCC4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A4D7A1A8-5F73-4E09-9CF0-C9611111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37CA81BE-885C-4673-AF36-4CB1C4674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72A59DA7-E9EF-4EC8-8971-A8EBE1D1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48B83A62-81DD-4AFE-9476-42B9F6DBA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530C0A-6502-451F-9124-E4978E17356E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16 Marcador de pie de página">
            <a:extLst>
              <a:ext uri="{FF2B5EF4-FFF2-40B4-BE49-F238E27FC236}">
                <a16:creationId xmlns:a16="http://schemas.microsoft.com/office/drawing/2014/main" id="{D471BE60-9A94-4F32-ABF3-AD2FDA3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035DAF40-1285-451B-87E7-930E14A1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AC40F106-4387-4ECB-A444-BCD7C48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5AE321E-B7CD-4A06-A49A-DB60C4039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16 Marcador de pie de página">
            <a:extLst>
              <a:ext uri="{FF2B5EF4-FFF2-40B4-BE49-F238E27FC236}">
                <a16:creationId xmlns:a16="http://schemas.microsoft.com/office/drawing/2014/main" id="{1CB52BE6-EE12-48FD-86D5-0099C00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40389C13-F826-4771-A1E5-B566176D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B93E19C5-C10A-499F-9E3C-325C69A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6" name="Picture 5" descr="A close up of a cage&#10;&#10;Description automatically generated">
            <a:extLst>
              <a:ext uri="{FF2B5EF4-FFF2-40B4-BE49-F238E27FC236}">
                <a16:creationId xmlns:a16="http://schemas.microsoft.com/office/drawing/2014/main" id="{301C7021-154E-4087-9A2A-0E90C3A54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C6EED7ED-6936-4C87-88C1-5C85D193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69594C5B-3250-441A-A84A-478F5088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729270-38DB-45AE-84F2-5E0D35A57D80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173EF3A4-E56A-48E1-8851-99982834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EEC3F205-87EA-4EA9-9083-11ECBF4EE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69E188-FFD4-467E-A532-7C8A51D0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www.mathssupport.org</a:t>
            </a:r>
            <a:endParaRPr lang="en-GB" dirty="0"/>
          </a:p>
        </p:txBody>
      </p:sp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EEF646DB-8B05-4408-9BC0-30BB6870A1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03E9F5-475F-4C01-BE9C-AD56D9BA8564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F492AFF-A359-48CB-AFDB-E35791A82693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A8CD2F-EA74-47B7-85DE-A23F53230E42}"/>
              </a:ext>
            </a:extLst>
          </p:cNvPr>
          <p:cNvSpPr/>
          <p:nvPr/>
        </p:nvSpPr>
        <p:spPr>
          <a:xfrm>
            <a:off x="4572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4DA36-AB37-4DD8-94AA-45303040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4510FA6-054B-44A2-9CCE-DFDB17D57D33}" type="datetime3">
              <a:rPr lang="en-US" smtClean="0"/>
              <a:t>16 July 2023</a:t>
            </a:fld>
            <a:endParaRPr lang="en-US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14E3CCBE-8CCF-4911-9250-FB82D26F0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463550" indent="-463550" algn="l"/>
            <a:r>
              <a:rPr lang="en-US" dirty="0"/>
              <a:t>LO: To understand and use the factorial notation</a:t>
            </a:r>
            <a:r>
              <a:rPr lang="en-GB" sz="2000" dirty="0"/>
              <a:t> to simplify expressions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9011A03-65A5-4D1A-85F9-F30B47AD7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/>
          <a:lstStyle/>
          <a:p>
            <a:r>
              <a:rPr lang="en-US" sz="2800" dirty="0"/>
              <a:t>Factorial notation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264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80822" y="2728281"/>
            <a:ext cx="4566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The numbers in each row can be found using </a:t>
            </a:r>
            <a:r>
              <a:rPr lang="en-US" altLang="en-US" b="1" dirty="0">
                <a:solidFill>
                  <a:srgbClr val="FF6600"/>
                </a:solidFill>
                <a:latin typeface="Comic Sans MS" panose="030F0702030302020204" pitchFamily="66" charset="0"/>
              </a:rPr>
              <a:t>combinations</a:t>
            </a: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8112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08776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3448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4648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5584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1112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1776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5584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6248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37176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8112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727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3448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43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9784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5584" y="4599432"/>
            <a:ext cx="4395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1112" y="4599432"/>
            <a:ext cx="4605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1776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1376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2312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8112" y="5038344"/>
            <a:ext cx="4572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30184" y="500176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72784" y="5038344"/>
            <a:ext cx="43095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3448" y="5038344"/>
            <a:ext cx="4665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9248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4520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07043" y="3743918"/>
            <a:ext cx="4001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Or using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91375" y="4708606"/>
            <a:ext cx="382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Where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stand for the number of the row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8530476" y="2872466"/>
            <a:ext cx="71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8530476" y="3345270"/>
            <a:ext cx="7143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2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8528143" y="3780864"/>
            <a:ext cx="8074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3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528143" y="424471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4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8528143" y="4624001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5</a:t>
            </a: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>
            <a:off x="8528143" y="503595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6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390013" y="5806984"/>
            <a:ext cx="82179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and </a:t>
            </a:r>
            <a:r>
              <a:rPr lang="en-US" altLang="en-US" b="1" i="1" dirty="0">
                <a:solidFill>
                  <a:srgbClr val="00B0F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stand for the position of the term in the row starting with 0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7344" y="5316220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35557" y="5312664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78891" y="5312664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r=2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65398" y="5312664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000972" y="5312664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27999" y="5312664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r=5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55997" y="5312664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r=6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61872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/>
      <p:bldP spid="43" grpId="0"/>
      <p:bldP spid="44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3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264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80822" y="2728281"/>
            <a:ext cx="4566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Lets calculate the values of the row number 4.</a:t>
            </a:r>
            <a:endParaRPr lang="en-US" altLang="en-US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8112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08776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3448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4648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5584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1112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1776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5584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6248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37176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8112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727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3448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43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9784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5584" y="4599432"/>
            <a:ext cx="4395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1112" y="4599432"/>
            <a:ext cx="4605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1776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1376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2312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8112" y="5038344"/>
            <a:ext cx="4572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30184" y="500176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72784" y="5038344"/>
            <a:ext cx="43095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3448" y="5038344"/>
            <a:ext cx="4665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9248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4520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07043" y="3743918"/>
            <a:ext cx="4001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Using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47255" y="4571213"/>
            <a:ext cx="3829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is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US" altLang="en-US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528143" y="424471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4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7678" y="442612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891" y="442781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6460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r=2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2626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53730" y="4406283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359152" y="5827157"/>
            <a:ext cx="8364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Lets use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 to calculate the first value when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=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69924" y="4555814"/>
            <a:ext cx="382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</a:t>
            </a:r>
            <a:r>
              <a:rPr lang="en-US" altLang="en-US" b="1" dirty="0">
                <a:latin typeface="Comic Sans MS" panose="030F0702030302020204" pitchFamily="66" charset="0"/>
              </a:rPr>
              <a:t>and r will be,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0, 1, 2, 3</a:t>
            </a:r>
            <a:r>
              <a:rPr lang="en-US" altLang="en-US" b="1" dirty="0">
                <a:latin typeface="Comic Sans MS" panose="030F0702030302020204" pitchFamily="66" charset="0"/>
              </a:rPr>
              <a:t> and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630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/>
      <p:bldP spid="43" grpId="0"/>
      <p:bldP spid="44" grpId="0"/>
      <p:bldP spid="53" grpId="0"/>
      <p:bldP spid="3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010EA8BE-9787-4735-8828-3BE156E2A2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0876" y="3301608"/>
            <a:ext cx="1523154" cy="2967335"/>
          </a:xfrm>
          <a:prstGeom prst="rect">
            <a:avLst/>
          </a:prstGeom>
        </p:spPr>
      </p:pic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46050"/>
            <a:ext cx="8875712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926705" y="2266740"/>
            <a:ext cx="552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Click on the calculator you are using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34711" y="1810953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Graphing display calculator to find this value</a:t>
            </a: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26C5D1B8-5065-4183-950D-9D6290286D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082" y="3297143"/>
            <a:ext cx="1328079" cy="2971800"/>
          </a:xfrm>
          <a:prstGeom prst="rect">
            <a:avLst/>
          </a:prstGeom>
        </p:spPr>
      </p:pic>
      <p:sp>
        <p:nvSpPr>
          <p:cNvPr id="12" name="Text Box 4">
            <a:hlinkClick r:id="rId3" action="ppaction://hlinksldjump"/>
            <a:extLst>
              <a:ext uri="{FF2B5EF4-FFF2-40B4-BE49-F238E27FC236}">
                <a16:creationId xmlns:a16="http://schemas.microsoft.com/office/drawing/2014/main" id="{C5A1BEB2-B6BF-487A-A388-D55E4C02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876" y="2794829"/>
            <a:ext cx="152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CASIO</a:t>
            </a:r>
            <a:endParaRPr lang="en-GB" dirty="0"/>
          </a:p>
        </p:txBody>
      </p:sp>
      <p:sp>
        <p:nvSpPr>
          <p:cNvPr id="13" name="Text Box 4">
            <a:hlinkClick r:id="rId6" action="ppaction://hlinksldjump"/>
            <a:extLst>
              <a:ext uri="{FF2B5EF4-FFF2-40B4-BE49-F238E27FC236}">
                <a16:creationId xmlns:a16="http://schemas.microsoft.com/office/drawing/2014/main" id="{76E4C771-C541-494E-817D-FAB70487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574" y="2794829"/>
            <a:ext cx="2868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Texas Instruments</a:t>
            </a:r>
            <a:endParaRPr lang="en-GB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E5446D9-0604-6FC1-DA3F-894C1BBCE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58" y="749625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34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614304-DD02-064D-6B3B-06A087C986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497522" cy="4809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B0105B-F74C-E8EB-3339-3DB4DD899C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17475" cy="4809744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749625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39548" y="1842584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Go to MENU in the GDC</a:t>
            </a:r>
            <a:endParaRPr lang="en-US" alt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2089920" y="3825601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39548" y="2465631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RUN-MAT [1]</a:t>
            </a:r>
            <a:endParaRPr lang="en-US" altLang="en-US" sz="2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39548" y="2929981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467289" y="3391646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OPTN</a:t>
            </a:r>
            <a:endParaRPr lang="en-US" alt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388456" y="3825601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8C04809-8461-93F0-9368-DF64B807ED34}"/>
              </a:ext>
            </a:extLst>
          </p:cNvPr>
          <p:cNvSpPr/>
          <p:nvPr/>
        </p:nvSpPr>
        <p:spPr>
          <a:xfrm>
            <a:off x="1072571" y="5862222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5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0" grpId="0"/>
      <p:bldP spid="15" grpId="0"/>
      <p:bldP spid="3" grpId="0" animBg="1"/>
      <p:bldP spid="12" grpId="0"/>
      <p:bldP spid="14" grpId="0"/>
      <p:bldP spid="13" grpId="0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7572C-9A03-C16E-93B3-DAB9DC080E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09432" cy="4809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EBFE6-55F5-7BC7-57CB-025759ED6F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22084" cy="4809744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39548" y="1997332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Go to MENU in the GDC</a:t>
            </a:r>
            <a:endParaRPr lang="en-US" altLang="en-US" sz="24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39548" y="2620379"/>
            <a:ext cx="2522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RUN-MAT [1]</a:t>
            </a:r>
            <a:endParaRPr lang="en-US" altLang="en-US" sz="2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39548" y="3084729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67289" y="3546394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OPTN</a:t>
            </a:r>
            <a:endParaRPr lang="en-US" altLang="en-US" sz="240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67288" y="3991286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F6</a:t>
            </a:r>
            <a:endParaRPr lang="en-US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5242393" y="4123027"/>
            <a:ext cx="225083" cy="198181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819512" y="3492827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1781472" y="3525072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39987" y="4452951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027057" y="4469724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PROB</a:t>
            </a:r>
            <a:endParaRPr lang="en-US" altLang="en-US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374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 animBg="1"/>
      <p:bldP spid="3" grpId="0" animBg="1"/>
      <p:bldP spid="21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6E67BA-942F-CA66-8565-45E8688E26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13272" cy="4809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C7EC3-42B9-23C4-8D9E-8A9233B912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09432" cy="4809744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39548" y="1997332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Go to MENU in the GDC</a:t>
            </a:r>
            <a:endParaRPr lang="en-US" altLang="en-US" sz="24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39548" y="2620379"/>
            <a:ext cx="2404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RUN-MAT [1]</a:t>
            </a:r>
            <a:endParaRPr lang="en-US" altLang="en-US" sz="2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39548" y="3084729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67289" y="3546394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OPTN</a:t>
            </a:r>
            <a:endParaRPr lang="en-US" altLang="en-US" sz="240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67288" y="3991286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F6</a:t>
            </a:r>
            <a:endParaRPr lang="en-US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5242393" y="4123027"/>
            <a:ext cx="225083" cy="198181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39987" y="4452951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027057" y="4469724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PROB</a:t>
            </a:r>
            <a:endParaRPr lang="en-US" altLang="en-US" sz="2400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53637" y="4931389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4</a:t>
            </a:r>
            <a:endParaRPr lang="en-US" alt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1103542" y="5455945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453637" y="5369053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40707" y="5385826"/>
            <a:ext cx="67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 err="1"/>
              <a:t>nCr</a:t>
            </a:r>
            <a:endParaRPr lang="en-US" alt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792948" y="3469653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736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0" grpId="0"/>
      <p:bldP spid="2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A17865-2861-2FD2-4247-90D602C380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13635" cy="4809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6647C-D6D6-905E-5167-C4ED30D125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21691" cy="4809744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39548" y="1997332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Go to MENU in the GDC</a:t>
            </a:r>
            <a:endParaRPr lang="en-US" altLang="en-US" sz="24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39548" y="2620379"/>
            <a:ext cx="2390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RUN-MAT [1]</a:t>
            </a:r>
            <a:endParaRPr lang="en-US" altLang="en-US" sz="2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39548" y="3084729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67289" y="3546394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OPTN</a:t>
            </a:r>
            <a:endParaRPr lang="en-US" altLang="en-US" sz="240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67288" y="3991286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F6</a:t>
            </a:r>
            <a:endParaRPr lang="en-US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5242393" y="4123027"/>
            <a:ext cx="225083" cy="198181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39987" y="4452951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027057" y="4469724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PROB</a:t>
            </a:r>
            <a:endParaRPr lang="en-US" altLang="en-US" sz="2400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53637" y="4931389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4</a:t>
            </a:r>
            <a:endParaRPr lang="en-US" altLang="en-US" sz="2400" dirty="0"/>
          </a:p>
        </p:txBody>
      </p:sp>
      <p:sp>
        <p:nvSpPr>
          <p:cNvPr id="21" name="Rounded Rectangle 20"/>
          <p:cNvSpPr/>
          <p:nvPr/>
        </p:nvSpPr>
        <p:spPr>
          <a:xfrm>
            <a:off x="2770297" y="6167342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00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453637" y="5369053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40707" y="5385826"/>
            <a:ext cx="67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 err="1"/>
              <a:t>nCr</a:t>
            </a:r>
            <a:endParaRPr lang="en-US" alt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1078655" y="6164922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463432" y="583071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0</a:t>
            </a:r>
            <a:endParaRPr lang="en-US" altLang="en-US" sz="2400" dirty="0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29752" y="6230983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47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93025-3810-5151-A858-7E8D502A5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1645920"/>
            <a:ext cx="2513635" cy="4809744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39548" y="1997332"/>
            <a:ext cx="361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Go to MENU in the GDC</a:t>
            </a:r>
            <a:endParaRPr lang="en-US" altLang="en-US" sz="24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439548" y="2620379"/>
            <a:ext cx="2182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RUN-MAT [1]</a:t>
            </a:r>
            <a:endParaRPr lang="en-US" altLang="en-US" sz="24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439548" y="3084729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467289" y="3546394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OPTN</a:t>
            </a:r>
            <a:endParaRPr lang="en-US" altLang="en-US" sz="2400" dirty="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467288" y="3991286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F6</a:t>
            </a:r>
            <a:endParaRPr lang="en-US" altLang="en-US" sz="2400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5242393" y="4123027"/>
            <a:ext cx="225083" cy="198181"/>
          </a:xfrm>
          <a:prstGeom prst="triangl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39987" y="4452951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027057" y="4469724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PROB</a:t>
            </a:r>
            <a:endParaRPr lang="en-US" altLang="en-US" sz="2400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53637" y="4931389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4</a:t>
            </a:r>
            <a:endParaRPr lang="en-US" altLang="en-US" sz="24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453637" y="5369053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F3</a:t>
            </a:r>
            <a:endParaRPr lang="en-US" altLang="en-US" sz="2400" dirty="0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5040707" y="5385826"/>
            <a:ext cx="679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 err="1"/>
              <a:t>nCr</a:t>
            </a:r>
            <a:endParaRPr lang="en-US" altLang="en-US" sz="2400" dirty="0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4463432" y="583071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0</a:t>
            </a:r>
            <a:endParaRPr lang="en-US" altLang="en-US" sz="2400" dirty="0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4429752" y="6230983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EXE</a:t>
            </a:r>
            <a:endParaRPr lang="en-US" altLang="en-US" sz="2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sp>
        <p:nvSpPr>
          <p:cNvPr id="5" name="Isosceles Triangle 4">
            <a:hlinkClick r:id="rId4" action="ppaction://hlinksldjump"/>
            <a:extLst>
              <a:ext uri="{FF2B5EF4-FFF2-40B4-BE49-F238E27FC236}">
                <a16:creationId xmlns:a16="http://schemas.microsoft.com/office/drawing/2014/main" id="{8366B1DE-031B-2114-C287-4467136AB37F}"/>
              </a:ext>
            </a:extLst>
          </p:cNvPr>
          <p:cNvSpPr/>
          <p:nvPr/>
        </p:nvSpPr>
        <p:spPr>
          <a:xfrm rot="5400000">
            <a:off x="8118650" y="5161210"/>
            <a:ext cx="726805" cy="85803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hlinkClick r:id="rId4" action="ppaction://hlinksldjump"/>
            <a:extLst>
              <a:ext uri="{FF2B5EF4-FFF2-40B4-BE49-F238E27FC236}">
                <a16:creationId xmlns:a16="http://schemas.microsoft.com/office/drawing/2014/main" id="{31C5DD92-379B-725A-A865-00ACA44EB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934" y="5244790"/>
            <a:ext cx="1749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Click here for the Next</a:t>
            </a:r>
          </a:p>
        </p:txBody>
      </p:sp>
    </p:spTree>
    <p:extLst>
      <p:ext uri="{BB962C8B-B14F-4D97-AF65-F5344CB8AC3E}">
        <p14:creationId xmlns:p14="http://schemas.microsoft.com/office/powerpoint/2010/main" val="13223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BA9126C-E9A9-798A-8823-7C6200807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91639"/>
            <a:ext cx="2042354" cy="48097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5A177F-4873-28CE-4D31-0DE056C5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1691640"/>
            <a:ext cx="2056933" cy="4809744"/>
          </a:xfrm>
          <a:prstGeom prst="rect">
            <a:avLst/>
          </a:prstGeom>
        </p:spPr>
      </p:pic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749625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439548" y="1842584"/>
            <a:ext cx="257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Turn on the GDC</a:t>
            </a:r>
            <a:endParaRPr lang="en-US" altLang="en-US" sz="24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538339" y="2335378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4</a:t>
            </a:r>
            <a:endParaRPr lang="en-US" alt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8C04809-8461-93F0-9368-DF64B807ED34}"/>
              </a:ext>
            </a:extLst>
          </p:cNvPr>
          <p:cNvSpPr/>
          <p:nvPr/>
        </p:nvSpPr>
        <p:spPr>
          <a:xfrm>
            <a:off x="1354838" y="5627191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0EF29908-0266-8BD1-A04C-B5884B90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2929981"/>
            <a:ext cx="251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[MATH]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4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0" grpId="0"/>
      <p:bldP spid="15" grpId="0"/>
      <p:bldP spid="12" grpId="0"/>
      <p:bldP spid="9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9BF36-004B-146A-310C-CFE353ED4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91640"/>
            <a:ext cx="2089395" cy="4809744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C975683C-0749-5270-BD30-88A06CA6B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2929981"/>
            <a:ext cx="251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[MATH] </a:t>
            </a:r>
            <a:endParaRPr lang="en-US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41B2F-3671-F26F-257C-E79AD3749B5B}"/>
              </a:ext>
            </a:extLst>
          </p:cNvPr>
          <p:cNvSpPr txBox="1"/>
          <p:nvPr/>
        </p:nvSpPr>
        <p:spPr>
          <a:xfrm>
            <a:off x="4343400" y="3422775"/>
            <a:ext cx="4489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arrow right to highlight PROB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B4363337-9649-9DE8-B146-CE1D19590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1842584"/>
            <a:ext cx="257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Turn on the GDC</a:t>
            </a:r>
            <a:endParaRPr lang="en-US" altLang="en-US" sz="2400" dirty="0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86DE254-93E3-84E7-0A26-8D62E8738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339" y="2335378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4</a:t>
            </a:r>
            <a:endParaRPr lang="en-US" altLang="en-US" sz="2400" dirty="0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AD1EAD09-8654-B004-DEE9-6A2C7D9924F9}"/>
              </a:ext>
            </a:extLst>
          </p:cNvPr>
          <p:cNvSpPr/>
          <p:nvPr/>
        </p:nvSpPr>
        <p:spPr>
          <a:xfrm>
            <a:off x="2627010" y="3959153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0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74" y="256705"/>
            <a:ext cx="7290054" cy="554736"/>
          </a:xfrm>
        </p:spPr>
        <p:txBody>
          <a:bodyPr>
            <a:normAutofit fontScale="90000"/>
          </a:bodyPr>
          <a:lstStyle/>
          <a:p>
            <a:r>
              <a:rPr lang="en-GB" dirty="0"/>
              <a:t>Factorial notation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7674" y="1081343"/>
            <a:ext cx="81681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Some mathematical problem about arrangements and combinations involve large numbers so you will need to develop a number of counting techniques.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674" y="2492747"/>
            <a:ext cx="8168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Look at the first four terms of this sequence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6220" y="3358748"/>
            <a:ext cx="81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2090" y="3143594"/>
                <a:ext cx="906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90" y="3143594"/>
                <a:ext cx="9060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226642" y="3132380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82090" y="3512926"/>
            <a:ext cx="17166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n-</a:t>
            </a:r>
            <a:r>
              <a:rPr lang="en-US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47384" y="2899943"/>
                <a:ext cx="906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384" y="2899943"/>
                <a:ext cx="90601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12919" y="3176026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32109" y="3176026"/>
            <a:ext cx="79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47384" y="3512926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166574" y="3512926"/>
            <a:ext cx="140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47384" y="3881342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166574" y="3881342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674" y="4355825"/>
            <a:ext cx="8168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The general term of this sequence is: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349719" y="4879299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5922" y="4871438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762125" y="4870156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sz="2400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5715" y="4842570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03357" y="486076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  <a:endParaRPr lang="en-GB" sz="2400" dirty="0"/>
          </a:p>
        </p:txBody>
      </p:sp>
      <p:sp>
        <p:nvSpPr>
          <p:cNvPr id="24" name="Rectangle 23"/>
          <p:cNvSpPr/>
          <p:nvPr/>
        </p:nvSpPr>
        <p:spPr>
          <a:xfrm>
            <a:off x="397674" y="5350107"/>
            <a:ext cx="816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A simpler way to denote this sequence is to use factorial notation where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154483" y="5624859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BC74EE-6DF2-E9CA-B626-821FA0FF2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36" y="1735370"/>
            <a:ext cx="2090745" cy="4809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FE4DE9-EC5E-7BAD-B24B-BD89AF15A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1691640"/>
            <a:ext cx="2084911" cy="4809744"/>
          </a:xfrm>
          <a:prstGeom prst="rect">
            <a:avLst/>
          </a:prstGeom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70D93BFC-5683-1988-8DDF-A3D9E406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2929981"/>
            <a:ext cx="251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[MATH] </a:t>
            </a:r>
            <a:endParaRPr lang="en-US" altLang="en-US" sz="2400" dirty="0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16719DF1-2EA1-5987-62AC-425AC4E1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71" y="3863369"/>
            <a:ext cx="32303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[3] to select the </a:t>
            </a:r>
            <a:r>
              <a:rPr lang="en-US" sz="2400" dirty="0" err="1"/>
              <a:t>nCr</a:t>
            </a:r>
            <a:r>
              <a:rPr lang="en-US" sz="2400" dirty="0"/>
              <a:t> function</a:t>
            </a:r>
            <a:endParaRPr lang="en-US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34BFA-D0AC-C63F-9203-459A4229B7C9}"/>
              </a:ext>
            </a:extLst>
          </p:cNvPr>
          <p:cNvSpPr txBox="1"/>
          <p:nvPr/>
        </p:nvSpPr>
        <p:spPr>
          <a:xfrm>
            <a:off x="4343400" y="3422775"/>
            <a:ext cx="4489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arrow right to highlight PROB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26DFFA8B-C246-F223-8A1F-36155C66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1842584"/>
            <a:ext cx="257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Turn on the GDC</a:t>
            </a:r>
            <a:endParaRPr lang="en-US" altLang="en-US" sz="2400" dirty="0"/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D3B51399-8012-7E3A-84E4-2404FADC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339" y="2335378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4</a:t>
            </a:r>
            <a:endParaRPr lang="en-US" altLang="en-US" sz="2400" dirty="0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5303982C-6160-1575-9C3A-75AD3BFD41BA}"/>
              </a:ext>
            </a:extLst>
          </p:cNvPr>
          <p:cNvSpPr/>
          <p:nvPr/>
        </p:nvSpPr>
        <p:spPr>
          <a:xfrm>
            <a:off x="2115021" y="5991727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4D3B0-13E5-D56E-F691-6E4104EF8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91640"/>
            <a:ext cx="2045169" cy="4809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62385-8B72-ABB9-41EF-0C7EFF173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" y="1691640"/>
            <a:ext cx="2076001" cy="4809744"/>
          </a:xfrm>
          <a:prstGeom prst="rect">
            <a:avLst/>
          </a:prstGeom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172D154E-F8E2-7C6E-C95B-5A4A61032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2929981"/>
            <a:ext cx="251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[MATH] </a:t>
            </a:r>
            <a:endParaRPr lang="en-US" altLang="en-US" sz="2400" dirty="0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5B4D3F94-D173-C8F5-5A25-8AF9AFB8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71" y="3863369"/>
            <a:ext cx="32303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[3] to select the </a:t>
            </a:r>
            <a:r>
              <a:rPr lang="en-US" sz="2400" dirty="0" err="1"/>
              <a:t>nCr</a:t>
            </a:r>
            <a:r>
              <a:rPr lang="en-US" sz="2400" dirty="0"/>
              <a:t> function</a:t>
            </a:r>
            <a:endParaRPr lang="en-US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07266-7CAA-A7F1-9802-2BA9584EF69B}"/>
              </a:ext>
            </a:extLst>
          </p:cNvPr>
          <p:cNvSpPr txBox="1"/>
          <p:nvPr/>
        </p:nvSpPr>
        <p:spPr>
          <a:xfrm>
            <a:off x="4343400" y="3422775"/>
            <a:ext cx="4489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arrow right to highlight PROB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E2C26E71-B25F-457A-990C-EBBC571A4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4718344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0</a:t>
            </a:r>
            <a:endParaRPr lang="en-US" altLang="en-US" sz="2400" dirty="0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C761C169-20B5-C1B0-04E6-9D609222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138" y="5233799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Enter</a:t>
            </a:r>
            <a:endParaRPr lang="en-US" altLang="en-US" sz="2400" dirty="0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8937E43-AACD-C250-A3C7-1595F2311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1842584"/>
            <a:ext cx="257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Turn on the GDC</a:t>
            </a:r>
            <a:endParaRPr lang="en-US" altLang="en-US" sz="2400" dirty="0"/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3D0D1E9D-A5A2-9FAD-EB73-17E99078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339" y="2335378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4</a:t>
            </a:r>
            <a:endParaRPr lang="en-US" altLang="en-US" sz="2400" dirty="0"/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143F68D2-EBE2-2986-6CDF-476D2B060948}"/>
              </a:ext>
            </a:extLst>
          </p:cNvPr>
          <p:cNvSpPr/>
          <p:nvPr/>
        </p:nvSpPr>
        <p:spPr>
          <a:xfrm>
            <a:off x="1425477" y="6243564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56E131C4-3DFA-7383-1347-BF752333D27B}"/>
              </a:ext>
            </a:extLst>
          </p:cNvPr>
          <p:cNvSpPr/>
          <p:nvPr/>
        </p:nvSpPr>
        <p:spPr>
          <a:xfrm>
            <a:off x="2570647" y="6268964"/>
            <a:ext cx="27432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243358" y="904373"/>
            <a:ext cx="8589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Use your GDC to calculate the first value in the row 4 when 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en-US" altLang="en-US" sz="2400" b="1" dirty="0"/>
              <a:t> = </a:t>
            </a:r>
            <a:r>
              <a:rPr lang="en-US" altLang="en-US" sz="2400" b="1" dirty="0">
                <a:solidFill>
                  <a:srgbClr val="FF0000"/>
                </a:solidFill>
              </a:rPr>
              <a:t>4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 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sz="2400" b="1" dirty="0">
                <a:latin typeface="Comic Sans MS" panose="030F0702030302020204" pitchFamily="66" charset="0"/>
              </a:rPr>
              <a:t> = </a:t>
            </a:r>
            <a:r>
              <a:rPr lang="en-US" alt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0</a:t>
            </a:r>
            <a:endParaRPr lang="en-US" altLang="en-US" sz="2400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47176"/>
            <a:ext cx="7772400" cy="6562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Pascal’s triangle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027D7B-6055-15AE-186D-36413471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1691640"/>
            <a:ext cx="2086278" cy="4809744"/>
          </a:xfrm>
          <a:prstGeom prst="rect">
            <a:avLst/>
          </a:prstGeom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BB8689B8-7E29-A669-4749-6638EEF0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2929981"/>
            <a:ext cx="2517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[MATH] </a:t>
            </a:r>
            <a:endParaRPr lang="en-US" altLang="en-US" sz="2400" dirty="0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FC3AB71A-74BA-A61C-B9CE-92B65A5B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71" y="3863369"/>
            <a:ext cx="32303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/>
              <a:t>press [3] to select the </a:t>
            </a:r>
            <a:r>
              <a:rPr lang="en-US" sz="2400" dirty="0" err="1"/>
              <a:t>nCr</a:t>
            </a:r>
            <a:r>
              <a:rPr lang="en-US" sz="2400" dirty="0"/>
              <a:t> function</a:t>
            </a:r>
            <a:endParaRPr lang="en-US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5FACF-8DD5-2194-9F9B-79C1D6921F77}"/>
              </a:ext>
            </a:extLst>
          </p:cNvPr>
          <p:cNvSpPr txBox="1"/>
          <p:nvPr/>
        </p:nvSpPr>
        <p:spPr>
          <a:xfrm>
            <a:off x="4343400" y="3422775"/>
            <a:ext cx="44899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arrow right to highlight PROB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AE677688-5E13-EE63-8FCF-C497FEFA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4718344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0</a:t>
            </a:r>
            <a:endParaRPr lang="en-US" altLang="en-US" sz="2400" dirty="0"/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20F3EF33-BC50-AFC7-A8BF-156D38050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138" y="5233799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Enter</a:t>
            </a:r>
            <a:endParaRPr lang="en-US" altLang="en-US" sz="2400" dirty="0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F6C81B5A-9B70-9DA6-FA6D-452A4D10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548" y="1842584"/>
            <a:ext cx="2571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dirty="0"/>
              <a:t>Turn on the GDC</a:t>
            </a:r>
            <a:endParaRPr lang="en-US" altLang="en-US" sz="2400" dirty="0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FEE2A352-3085-2EA9-60F5-BB6F89180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339" y="2335378"/>
            <a:ext cx="2279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dirty="0"/>
              <a:t>Press 4</a:t>
            </a:r>
            <a:endParaRPr lang="en-US" altLang="en-US" sz="2400" dirty="0"/>
          </a:p>
        </p:txBody>
      </p:sp>
      <p:sp>
        <p:nvSpPr>
          <p:cNvPr id="13" name="Isosceles Triangle 12">
            <a:hlinkClick r:id="rId4" action="ppaction://hlinksldjump"/>
            <a:extLst>
              <a:ext uri="{FF2B5EF4-FFF2-40B4-BE49-F238E27FC236}">
                <a16:creationId xmlns:a16="http://schemas.microsoft.com/office/drawing/2014/main" id="{944DBB22-982C-C926-5DB4-050363CB2937}"/>
              </a:ext>
            </a:extLst>
          </p:cNvPr>
          <p:cNvSpPr/>
          <p:nvPr/>
        </p:nvSpPr>
        <p:spPr>
          <a:xfrm rot="5400000">
            <a:off x="8193612" y="5142830"/>
            <a:ext cx="726805" cy="85803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1">
            <a:hlinkClick r:id="rId4" action="ppaction://hlinksldjump"/>
            <a:extLst>
              <a:ext uri="{FF2B5EF4-FFF2-40B4-BE49-F238E27FC236}">
                <a16:creationId xmlns:a16="http://schemas.microsoft.com/office/drawing/2014/main" id="{B14480FE-9D15-449F-267B-C3FE3EBC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896" y="5226410"/>
            <a:ext cx="17496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Click here for the Next</a:t>
            </a:r>
          </a:p>
        </p:txBody>
      </p:sp>
    </p:spTree>
    <p:extLst>
      <p:ext uri="{BB962C8B-B14F-4D97-AF65-F5344CB8AC3E}">
        <p14:creationId xmlns:p14="http://schemas.microsoft.com/office/powerpoint/2010/main" val="22684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264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80822" y="2728281"/>
            <a:ext cx="4566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Lets calculate the values of the row number 4.</a:t>
            </a:r>
            <a:endParaRPr lang="en-US" altLang="en-US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8112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08776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3448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4648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5584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1112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1776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5584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6248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37176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8112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727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3448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43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9784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5584" y="4599432"/>
            <a:ext cx="4395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1112" y="4599432"/>
            <a:ext cx="4605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1776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1376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2312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8112" y="5038344"/>
            <a:ext cx="4572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30184" y="500176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72784" y="5038344"/>
            <a:ext cx="43095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3448" y="5038344"/>
            <a:ext cx="4665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9248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4520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07043" y="3743918"/>
            <a:ext cx="4001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Using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91375" y="4708606"/>
            <a:ext cx="382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is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b="1" dirty="0">
                <a:latin typeface="Comic Sans MS" panose="030F0702030302020204" pitchFamily="66" charset="0"/>
              </a:rPr>
              <a:t> and r will be,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0, 1, 2, 3</a:t>
            </a:r>
            <a:r>
              <a:rPr lang="en-US" altLang="en-US" b="1" dirty="0">
                <a:latin typeface="Comic Sans MS" panose="030F0702030302020204" pitchFamily="66" charset="0"/>
              </a:rPr>
              <a:t> and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528143" y="424471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4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7678" y="442612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512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7205" y="54629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891" y="442781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6460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r=2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2626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53730" y="4406283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59152" y="5827157"/>
            <a:ext cx="8364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Now use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 to calculate the second value when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=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9247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264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80822" y="2728281"/>
            <a:ext cx="4566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Lets calculate the values of the row number 4.</a:t>
            </a:r>
            <a:endParaRPr lang="en-US" altLang="en-US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8112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08776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3448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4648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5584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1112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1776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5584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6248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37176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8112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727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3448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43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9784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5584" y="4599432"/>
            <a:ext cx="4395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1112" y="4599432"/>
            <a:ext cx="4605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1776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1376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2312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8112" y="5038344"/>
            <a:ext cx="4572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30184" y="500176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72784" y="5038344"/>
            <a:ext cx="43095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3448" y="5038344"/>
            <a:ext cx="4665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9248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4520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07043" y="3743918"/>
            <a:ext cx="4001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Using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91375" y="4708606"/>
            <a:ext cx="382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is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b="1" dirty="0">
                <a:latin typeface="Comic Sans MS" panose="030F0702030302020204" pitchFamily="66" charset="0"/>
              </a:rPr>
              <a:t> and r will be,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0, 1, 2, 3</a:t>
            </a:r>
            <a:r>
              <a:rPr lang="en-US" altLang="en-US" b="1" dirty="0">
                <a:latin typeface="Comic Sans MS" panose="030F0702030302020204" pitchFamily="66" charset="0"/>
              </a:rPr>
              <a:t> and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528143" y="424471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4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7678" y="442612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512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7205" y="54629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73835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891" y="442781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6460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r=2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2626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53730" y="4406283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59152" y="5827157"/>
            <a:ext cx="8364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Now use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 to calculate the third value when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=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9498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264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80822" y="2728281"/>
            <a:ext cx="4566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Lets calculate the values of the row number 4.</a:t>
            </a:r>
            <a:endParaRPr lang="en-US" altLang="en-US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8112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08776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3448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4648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5584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1112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1776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5584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6248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37176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8112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727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3448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43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9784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5584" y="4599432"/>
            <a:ext cx="4395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1112" y="4599432"/>
            <a:ext cx="4605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1776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1376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2312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8112" y="5038344"/>
            <a:ext cx="4572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30184" y="500176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72784" y="5038344"/>
            <a:ext cx="43095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3448" y="5038344"/>
            <a:ext cx="4665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9248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4520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07043" y="3743918"/>
            <a:ext cx="4001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Using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91375" y="4708606"/>
            <a:ext cx="382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is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b="1" dirty="0">
                <a:latin typeface="Comic Sans MS" panose="030F0702030302020204" pitchFamily="66" charset="0"/>
              </a:rPr>
              <a:t> and r will be,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0, 1, 2, 3</a:t>
            </a:r>
            <a:r>
              <a:rPr lang="en-US" altLang="en-US" b="1" dirty="0">
                <a:latin typeface="Comic Sans MS" panose="030F0702030302020204" pitchFamily="66" charset="0"/>
              </a:rPr>
              <a:t> and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528143" y="424471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4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7678" y="442612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512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7205" y="54629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73835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15050" y="54629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891" y="442781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6460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r=2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2626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53730" y="4406283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59152" y="5827157"/>
            <a:ext cx="8364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Now use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 to calculate the fourth value when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=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514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264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280822" y="2728281"/>
            <a:ext cx="4566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Lets calculate the values of the row number 4.</a:t>
            </a:r>
            <a:endParaRPr lang="en-US" altLang="en-US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8112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08776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3448" y="331012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4648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5584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1112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1776" y="373075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5584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6248" y="28437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37176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8112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727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3448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4384" y="421538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9784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5584" y="4599432"/>
            <a:ext cx="43954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848" y="4599432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1112" y="4599432"/>
            <a:ext cx="4605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1776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1376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2312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8112" y="5038344"/>
            <a:ext cx="45720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30184" y="5001768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72784" y="5038344"/>
            <a:ext cx="43095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3448" y="5038344"/>
            <a:ext cx="46652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9248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4520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07043" y="3743918"/>
            <a:ext cx="4001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Using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291375" y="4708606"/>
            <a:ext cx="3829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is 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b="1" dirty="0">
                <a:latin typeface="Comic Sans MS" panose="030F0702030302020204" pitchFamily="66" charset="0"/>
              </a:rPr>
              <a:t> and r will be,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0, 1, 2, 3</a:t>
            </a:r>
            <a:r>
              <a:rPr lang="en-US" altLang="en-US" b="1" dirty="0">
                <a:latin typeface="Comic Sans MS" panose="030F0702030302020204" pitchFamily="66" charset="0"/>
              </a:rPr>
              <a:t> and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Rectangle 19"/>
          <p:cNvSpPr>
            <a:spLocks noChangeArrowheads="1"/>
          </p:cNvSpPr>
          <p:nvPr/>
        </p:nvSpPr>
        <p:spPr bwMode="auto">
          <a:xfrm>
            <a:off x="8528143" y="4244718"/>
            <a:ext cx="716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 i="1" dirty="0">
                <a:solidFill>
                  <a:srgbClr val="FF0000"/>
                </a:solidFill>
              </a:rPr>
              <a:t>n</a:t>
            </a:r>
            <a:r>
              <a:rPr lang="en-US" altLang="en-US" sz="1200" b="1" dirty="0">
                <a:solidFill>
                  <a:srgbClr val="FF0000"/>
                </a:solidFill>
              </a:rPr>
              <a:t> = 4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7678" y="442612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512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7205" y="54629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73835" y="548217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115050" y="546294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891" y="4427817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06460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r=2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52626" y="4439335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r=3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53730" y="4406283"/>
            <a:ext cx="4379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5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r=4</a:t>
            </a:r>
            <a:endParaRPr lang="en-GB" sz="13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359152" y="5827157"/>
            <a:ext cx="8364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Now use the </a:t>
            </a: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function on the GDC to calculate the fifth value when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= </a:t>
            </a:r>
            <a:r>
              <a:rPr lang="en-US" altLang="en-US" b="1" dirty="0">
                <a:solidFill>
                  <a:srgbClr val="00B0F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466076" y="542733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GB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5606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966029" y="1776728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47991" y="1104115"/>
            <a:ext cx="7970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b="1" dirty="0" err="1">
                <a:solidFill>
                  <a:srgbClr val="FF66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b="1" baseline="-25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is commonly written as       or sometimes as 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80732" y="1822869"/>
            <a:ext cx="8083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The meaning is the number of ways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items can be taken </a:t>
            </a: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at a time.</a:t>
            </a: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80732" y="2910955"/>
            <a:ext cx="77886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The number of combinations of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items taken </a:t>
            </a: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at a time is found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2152" y="1172645"/>
                <a:ext cx="425402" cy="414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52" y="1172645"/>
                <a:ext cx="425402" cy="414537"/>
              </a:xfrm>
              <a:prstGeom prst="rect">
                <a:avLst/>
              </a:prstGeom>
              <a:blipFill rotWithShape="0">
                <a:blip r:embed="rId2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64793" y="1104115"/>
                <a:ext cx="365998" cy="418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793" y="1104115"/>
                <a:ext cx="365998" cy="418063"/>
              </a:xfrm>
              <a:prstGeom prst="rect">
                <a:avLst/>
              </a:prstGeom>
              <a:blipFill rotWithShape="0">
                <a:blip r:embed="rId3"/>
                <a:stretch>
                  <a:fillRect l="-13333" r="-8333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92666" y="4006573"/>
                <a:ext cx="948273" cy="55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66" y="4006573"/>
                <a:ext cx="948273" cy="5573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40939" y="3820305"/>
                <a:ext cx="1825884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39" y="3820305"/>
                <a:ext cx="1825884" cy="743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14650" y="4030938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sz="2400" b="1" dirty="0" err="1">
                <a:solidFill>
                  <a:srgbClr val="FF66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400" b="1" baseline="-25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</a:t>
            </a:r>
            <a:endParaRPr lang="en-GB" sz="24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8299" y="4966255"/>
            <a:ext cx="7788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Where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cs typeface="Times New Roman" panose="02020603050405020304" pitchFamily="18" charset="0"/>
              </a:rPr>
              <a:t>!</a:t>
            </a:r>
            <a:r>
              <a:rPr lang="en-US" altLang="en-US" b="1" dirty="0">
                <a:latin typeface="Comic Sans MS" panose="030F0702030302020204" pitchFamily="66" charset="0"/>
              </a:rPr>
              <a:t> =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x (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– 1) x (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– 2) x … x 1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42185" y="5599372"/>
            <a:ext cx="7788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cs typeface="Times New Roman" panose="02020603050405020304" pitchFamily="18" charset="0"/>
              </a:rPr>
              <a:t>!</a:t>
            </a:r>
            <a:r>
              <a:rPr lang="en-US" altLang="en-US" b="1" dirty="0">
                <a:latin typeface="Comic Sans MS" panose="030F0702030302020204" pitchFamily="66" charset="0"/>
              </a:rPr>
              <a:t> Is the factorial sign.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cs typeface="Times New Roman" panose="02020603050405020304" pitchFamily="18" charset="0"/>
              </a:rPr>
              <a:t>!</a:t>
            </a:r>
            <a:r>
              <a:rPr lang="en-US" altLang="en-US" b="1" dirty="0">
                <a:latin typeface="Comic Sans MS" panose="030F0702030302020204" pitchFamily="66" charset="0"/>
              </a:rPr>
              <a:t> is called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factorial</a:t>
            </a:r>
          </a:p>
        </p:txBody>
      </p:sp>
    </p:spTree>
    <p:extLst>
      <p:ext uri="{BB962C8B-B14F-4D97-AF65-F5344CB8AC3E}">
        <p14:creationId xmlns:p14="http://schemas.microsoft.com/office/powerpoint/2010/main" val="2062653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6" grpId="0"/>
      <p:bldP spid="5" grpId="0"/>
      <p:bldP spid="6" grpId="0"/>
      <p:bldP spid="2" grpId="0"/>
      <p:bldP spid="3" grpId="0"/>
      <p:bldP spid="4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966029" y="1776728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480732" y="2007535"/>
            <a:ext cx="808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Using the formula: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07066" y="1962996"/>
                <a:ext cx="948273" cy="55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066" y="1962996"/>
                <a:ext cx="948273" cy="5573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5339" y="1776728"/>
                <a:ext cx="1825884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39" y="1776728"/>
                <a:ext cx="1825884" cy="743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29050" y="1987361"/>
            <a:ext cx="582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US" altLang="en-US" sz="2400" b="1" dirty="0" err="1">
                <a:solidFill>
                  <a:srgbClr val="FF66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400" b="1" baseline="-25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</a:t>
            </a:r>
            <a:endParaRPr lang="en-GB" sz="240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6916" y="1176022"/>
            <a:ext cx="287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Find the value of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7531" y="1119202"/>
            <a:ext cx="758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sz="2400" b="1" dirty="0">
                <a:solidFill>
                  <a:srgbClr val="FF6600"/>
                </a:solidFill>
                <a:latin typeface="Comic Sans MS" panose="030F0702030302020204" pitchFamily="66" charset="0"/>
              </a:rPr>
              <a:t>C</a:t>
            </a:r>
            <a:r>
              <a:rPr lang="en-US" altLang="en-US" sz="2400" b="1" baseline="-25000" dirty="0">
                <a:solidFill>
                  <a:srgbClr val="0000CC"/>
                </a:solidFill>
                <a:latin typeface="Comic Sans MS" panose="030F0702030302020204" pitchFamily="66" charset="0"/>
              </a:rPr>
              <a:t>5</a:t>
            </a:r>
            <a:r>
              <a:rPr lang="en-US" altLang="en-US" sz="2400" b="1" dirty="0">
                <a:latin typeface="Comic Sans MS" panose="030F0702030302020204" pitchFamily="66" charset="0"/>
              </a:rPr>
              <a:t> 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29050" y="3569473"/>
                <a:ext cx="619144" cy="613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3569473"/>
                <a:ext cx="619144" cy="613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48194" y="3406952"/>
                <a:ext cx="1845120" cy="743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194" y="3406952"/>
                <a:ext cx="1845120" cy="743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16916" y="2887556"/>
            <a:ext cx="808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Substitute </a:t>
            </a:r>
            <a:r>
              <a:rPr lang="en-US" altLang="en-US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dirty="0">
                <a:latin typeface="Comic Sans MS" panose="030F0702030302020204" pitchFamily="66" charset="0"/>
              </a:rPr>
              <a:t> = 7 and </a:t>
            </a: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latin typeface="Comic Sans MS" panose="030F0702030302020204" pitchFamily="66" charset="0"/>
              </a:rPr>
              <a:t> = 5 into the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3986" y="4333138"/>
                <a:ext cx="4120487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986" y="4333138"/>
                <a:ext cx="4120487" cy="766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80732" y="4319505"/>
            <a:ext cx="808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Expanding: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80732" y="5307712"/>
            <a:ext cx="4185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Comic Sans MS" panose="030F0702030302020204" pitchFamily="66" charset="0"/>
              </a:rPr>
              <a:t>Canceling out like factors: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082105" y="4346050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39175" y="4804177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24917" y="4346050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00919" y="4781169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08447" y="4333138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111467" y="4776949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670617" y="4346049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60382" y="4801453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209297" y="4776948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229600" y="4346049"/>
            <a:ext cx="118563" cy="242047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00138" y="5219878"/>
                <a:ext cx="1240211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138" y="5219878"/>
                <a:ext cx="1240211" cy="6916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68236" y="5199526"/>
                <a:ext cx="81644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36" y="5199526"/>
                <a:ext cx="816442" cy="6914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6660382" y="5337848"/>
            <a:ext cx="229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cs typeface="Times New Roman" panose="02020603050405020304" pitchFamily="18" charset="0"/>
              </a:rPr>
              <a:t>= 21</a:t>
            </a:r>
          </a:p>
        </p:txBody>
      </p:sp>
    </p:spTree>
    <p:extLst>
      <p:ext uri="{BB962C8B-B14F-4D97-AF65-F5344CB8AC3E}">
        <p14:creationId xmlns:p14="http://schemas.microsoft.com/office/powerpoint/2010/main" val="2229998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  <p:bldP spid="3" grpId="0"/>
      <p:bldP spid="4" grpId="0"/>
      <p:bldP spid="17" grpId="0"/>
      <p:bldP spid="7" grpId="0"/>
      <p:bldP spid="18" grpId="0"/>
      <p:bldP spid="19" grpId="0"/>
      <p:bldP spid="20" grpId="0"/>
      <p:bldP spid="21" grpId="0"/>
      <p:bldP spid="22" grpId="0"/>
      <p:bldP spid="23" grpId="0"/>
      <p:bldP spid="35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0166" y="614289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0191" y="247017"/>
            <a:ext cx="7290054" cy="586105"/>
          </a:xfrm>
        </p:spPr>
        <p:txBody>
          <a:bodyPr>
            <a:normAutofit fontScale="90000"/>
          </a:bodyPr>
          <a:lstStyle/>
          <a:p>
            <a:r>
              <a:rPr lang="en-GB" dirty="0"/>
              <a:t>Factorial notation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54819" y="1409258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86" y="2023895"/>
            <a:ext cx="246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It follows that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76913" y="1932478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31520" y="1059490"/>
            <a:ext cx="818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27390" y="844336"/>
                <a:ext cx="9060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390" y="844336"/>
                <a:ext cx="90601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7271942" y="833122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427390" y="1213668"/>
            <a:ext cx="17166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u</a:t>
            </a:r>
            <a:r>
              <a:rPr lang="en-US" sz="20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n-</a:t>
            </a:r>
            <a:r>
              <a:rPr lang="en-US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13124" y="2380181"/>
            <a:ext cx="79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84279" y="2834152"/>
            <a:ext cx="140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02707" y="2364282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1!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44485" y="2387875"/>
                <a:ext cx="1297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0!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485" y="2387875"/>
                <a:ext cx="129766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28501" y="2834152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2!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483901" y="2864929"/>
                <a:ext cx="1297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1!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01" y="2864929"/>
                <a:ext cx="12976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413123" y="1967262"/>
            <a:ext cx="79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385784" y="3308115"/>
            <a:ext cx="17595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330007" y="3308115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3!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873398" y="3338892"/>
                <a:ext cx="1297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2!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98" y="3338892"/>
                <a:ext cx="129766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13123" y="3731649"/>
            <a:ext cx="2243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357346" y="3731649"/>
            <a:ext cx="1716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4!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522229" y="3761474"/>
                <a:ext cx="1297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</m:t>
                      </m:r>
                      <m:r>
                        <m:rPr>
                          <m:nor/>
                        </m:rPr>
                        <a:rPr 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3!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29" y="3761474"/>
                <a:ext cx="129766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94541" y="4597264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00744" y="4589403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06947" y="4588121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sz="2400" dirty="0"/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400125" y="4585449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48179" y="457872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  <a:endParaRPr lang="en-GB" sz="2400" dirty="0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997054" y="4998750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03257" y="499088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1)!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98579" y="4095164"/>
            <a:ext cx="8168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2400" dirty="0">
                <a:latin typeface="Comic Sans MS" panose="030F0702030302020204" pitchFamily="66" charset="0"/>
              </a:rPr>
              <a:t> is the product of the first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omic Sans MS" panose="030F0702030302020204" pitchFamily="66" charset="0"/>
              </a:rPr>
              <a:t> positive integers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9121" y="5085497"/>
            <a:ext cx="246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6600"/>
                </a:solidFill>
                <a:latin typeface="Comic Sans MS" panose="030F0702030302020204" pitchFamily="66" charset="0"/>
              </a:rPr>
              <a:t>The factorial rule is: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2997054" y="5403467"/>
            <a:ext cx="1716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94376" y="542254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1)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2)!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29121" y="5490214"/>
            <a:ext cx="303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6600"/>
                </a:solidFill>
                <a:latin typeface="Comic Sans MS" panose="030F0702030302020204" pitchFamily="66" charset="0"/>
              </a:rPr>
              <a:t>Which can be extended to</a:t>
            </a:r>
          </a:p>
        </p:txBody>
      </p:sp>
    </p:spTree>
    <p:extLst>
      <p:ext uri="{BB962C8B-B14F-4D97-AF65-F5344CB8AC3E}">
        <p14:creationId xmlns:p14="http://schemas.microsoft.com/office/powerpoint/2010/main" val="552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54" y="382832"/>
            <a:ext cx="7772400" cy="593152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factorial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99776" y="1644062"/>
            <a:ext cx="92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079" y="1304579"/>
            <a:ext cx="246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Example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5232" y="1674840"/>
            <a:ext cx="1682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Evaluate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78405" y="2198060"/>
            <a:ext cx="281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99776" y="2198060"/>
            <a:ext cx="677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78405" y="2654587"/>
            <a:ext cx="281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079" y="3178204"/>
            <a:ext cx="6339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Example 2: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95232" y="3532146"/>
            <a:ext cx="1682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Evaluate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30761" y="3359662"/>
                <a:ext cx="35586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61" y="3359662"/>
                <a:ext cx="355867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0761" y="4332488"/>
                <a:ext cx="35586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761" y="4332488"/>
                <a:ext cx="355867" cy="689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5240" y="4332488"/>
                <a:ext cx="3740575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×6×5×4×3×2×1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×3×2×1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0" y="4332488"/>
                <a:ext cx="3740575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5486893" y="4913497"/>
            <a:ext cx="1986712" cy="336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527" y="4509028"/>
            <a:ext cx="1886427" cy="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245939" y="5385502"/>
            <a:ext cx="281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09" y="206743"/>
            <a:ext cx="7772400" cy="701346"/>
          </a:xfrm>
        </p:spPr>
        <p:txBody>
          <a:bodyPr/>
          <a:lstStyle/>
          <a:p>
            <a:r>
              <a:rPr lang="en-GB" dirty="0"/>
              <a:t>Using factorial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909" y="1909489"/>
            <a:ext cx="246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Example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4062" y="2279750"/>
            <a:ext cx="1682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Evaluate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563257" y="3421202"/>
            <a:ext cx="1686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9591" y="2119775"/>
                <a:ext cx="970394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×3!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91" y="2119775"/>
                <a:ext cx="970394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9560" y="4053699"/>
                <a:ext cx="92223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60" y="4053699"/>
                <a:ext cx="922239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96995" y="3081768"/>
                <a:ext cx="3740575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×6×5×4×3×2×1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×3×2×1                     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995" y="3081768"/>
                <a:ext cx="3740575" cy="7013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3716629" y="3669522"/>
            <a:ext cx="1986712" cy="3361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07089" y="3217407"/>
            <a:ext cx="1886427" cy="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634560" y="4884267"/>
            <a:ext cx="281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86648"/>
            <a:ext cx="7772400" cy="723631"/>
          </a:xfrm>
        </p:spPr>
        <p:txBody>
          <a:bodyPr/>
          <a:lstStyle/>
          <a:p>
            <a:r>
              <a:rPr lang="en-GB" dirty="0"/>
              <a:t>Using factorial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841" y="1184796"/>
            <a:ext cx="246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Example 4: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1700" y="1197658"/>
            <a:ext cx="6133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Simplify the expressions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209948" y="1224020"/>
            <a:ext cx="1349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8! + 6!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925857" y="1712047"/>
            <a:ext cx="260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7 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925856" y="2251647"/>
            <a:ext cx="260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5821" y="2713312"/>
            <a:ext cx="18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6600"/>
                </a:solidFill>
                <a:latin typeface="Comic Sans MS" panose="030F0702030302020204" pitchFamily="66" charset="0"/>
              </a:rPr>
              <a:t>Factorising</a:t>
            </a:r>
            <a:endParaRPr lang="en-US" altLang="en-US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25856" y="2700155"/>
            <a:ext cx="260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6! (56 + 1)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925855" y="3286501"/>
            <a:ext cx="260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6! (57)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0841" y="3808500"/>
            <a:ext cx="246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Example 5: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91700" y="3767301"/>
            <a:ext cx="6133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Simplify the expressions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09948" y="3793663"/>
            <a:ext cx="2113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10! – 9! + 8!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925857" y="4281690"/>
            <a:ext cx="4397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9 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 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25856" y="4821290"/>
            <a:ext cx="3509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90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 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5821" y="5282955"/>
            <a:ext cx="18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6600"/>
                </a:solidFill>
                <a:latin typeface="Comic Sans MS" panose="030F0702030302020204" pitchFamily="66" charset="0"/>
              </a:rPr>
              <a:t>Factorising</a:t>
            </a:r>
            <a:endParaRPr lang="en-US" altLang="en-US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925856" y="5269798"/>
            <a:ext cx="260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8! (90 –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9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925854" y="5718306"/>
            <a:ext cx="260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8! (82)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75" y="159895"/>
            <a:ext cx="7772400" cy="693844"/>
          </a:xfrm>
        </p:spPr>
        <p:txBody>
          <a:bodyPr/>
          <a:lstStyle/>
          <a:p>
            <a:r>
              <a:rPr lang="en-GB" dirty="0"/>
              <a:t>Using factorial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549315" y="1346782"/>
            <a:ext cx="2466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Example 6: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8468" y="1717043"/>
            <a:ext cx="1682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3997" y="1557068"/>
                <a:ext cx="114993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10!+9!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97" y="1557068"/>
                <a:ext cx="1149930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3966" y="3490992"/>
                <a:ext cx="1854161" cy="703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9!(10+1)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966" y="3490992"/>
                <a:ext cx="1854161" cy="703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81401" y="2519061"/>
                <a:ext cx="205780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×9!+9!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01" y="2519061"/>
                <a:ext cx="2057806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718966" y="5181772"/>
            <a:ext cx="281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1613" y="3652061"/>
            <a:ext cx="18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FF6600"/>
                </a:solidFill>
                <a:latin typeface="Comic Sans MS" panose="030F0702030302020204" pitchFamily="66" charset="0"/>
              </a:rPr>
              <a:t>Factorising</a:t>
            </a:r>
            <a:endParaRPr lang="en-US" altLang="en-US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63966" y="4327295"/>
                <a:ext cx="1318181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9!(11)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966" y="4327295"/>
                <a:ext cx="1318181" cy="7010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4510304" y="4478589"/>
            <a:ext cx="640080" cy="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13715" y="4926824"/>
            <a:ext cx="640080" cy="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F492AFF-A359-48CB-AFDB-E35791A82693}"/>
              </a:ext>
            </a:extLst>
          </p:cNvPr>
          <p:cNvSpPr/>
          <p:nvPr/>
        </p:nvSpPr>
        <p:spPr>
          <a:xfrm>
            <a:off x="8077200" y="60960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A8CD2F-EA74-47B7-85DE-A23F53230E42}"/>
              </a:ext>
            </a:extLst>
          </p:cNvPr>
          <p:cNvSpPr/>
          <p:nvPr/>
        </p:nvSpPr>
        <p:spPr>
          <a:xfrm>
            <a:off x="457200" y="6553200"/>
            <a:ext cx="1714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04DA36-AB37-4DD8-94AA-45303040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4510FA6-054B-44A2-9CCE-DFDB17D57D33}" type="datetime3">
              <a:rPr lang="en-US" smtClean="0"/>
              <a:t>16 July 2023</a:t>
            </a:fld>
            <a:endParaRPr lang="en-US" dirty="0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14E3CCBE-8CCF-4911-9250-FB82D26F0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463550" indent="-463550" algn="l"/>
            <a:r>
              <a:rPr lang="en-US" dirty="0"/>
              <a:t>LO: Use The Pascal’s triangle to find the coefficients of a binomial expansion. </a:t>
            </a:r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9011A03-65A5-4D1A-85F9-F30B47AD7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/>
          <a:lstStyle/>
          <a:p>
            <a:r>
              <a:rPr lang="en-US" sz="2800" dirty="0"/>
              <a:t>Pascal’s triangle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28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9" name="Rectangle 5"/>
          <p:cNvSpPr>
            <a:spLocks noChangeArrowheads="1"/>
          </p:cNvSpPr>
          <p:nvPr/>
        </p:nvSpPr>
        <p:spPr bwMode="auto">
          <a:xfrm>
            <a:off x="457200" y="969993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We will look at a famous mathematical pattern known as Pascal’s triangle </a:t>
            </a:r>
          </a:p>
        </p:txBody>
      </p:sp>
      <p:sp>
        <p:nvSpPr>
          <p:cNvPr id="210951" name="Rectangle 7"/>
          <p:cNvSpPr>
            <a:spLocks noChangeArrowheads="1"/>
          </p:cNvSpPr>
          <p:nvPr/>
        </p:nvSpPr>
        <p:spPr bwMode="auto">
          <a:xfrm>
            <a:off x="468966" y="2719254"/>
            <a:ext cx="3829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To generate the numbers in the triangle we start at the top and add pairs of numbers to get the next row</a:t>
            </a:r>
          </a:p>
        </p:txBody>
      </p:sp>
      <p:sp>
        <p:nvSpPr>
          <p:cNvPr id="15366" name="Line 27"/>
          <p:cNvSpPr>
            <a:spLocks noChangeShapeType="1"/>
          </p:cNvSpPr>
          <p:nvPr/>
        </p:nvSpPr>
        <p:spPr bwMode="auto">
          <a:xfrm>
            <a:off x="1143000" y="2362200"/>
            <a:ext cx="685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469591" y="33104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212541" y="33104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012641" y="33104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5183841" y="37295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5812491" y="37295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612591" y="37295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3</a:t>
            </a: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7355541" y="3729526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5812491" y="28413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6555441" y="28413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79" name="Rectangle 22"/>
          <p:cNvSpPr>
            <a:spLocks noChangeArrowheads="1"/>
          </p:cNvSpPr>
          <p:nvPr/>
        </p:nvSpPr>
        <p:spPr bwMode="auto">
          <a:xfrm>
            <a:off x="4840941" y="42129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0" name="Rectangle 23"/>
          <p:cNvSpPr>
            <a:spLocks noChangeArrowheads="1"/>
          </p:cNvSpPr>
          <p:nvPr/>
        </p:nvSpPr>
        <p:spPr bwMode="auto">
          <a:xfrm>
            <a:off x="5469591" y="42129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1" name="Rectangle 24"/>
          <p:cNvSpPr>
            <a:spLocks noChangeArrowheads="1"/>
          </p:cNvSpPr>
          <p:nvPr/>
        </p:nvSpPr>
        <p:spPr bwMode="auto">
          <a:xfrm>
            <a:off x="6269691" y="42129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82" name="Rectangle 25"/>
          <p:cNvSpPr>
            <a:spLocks noChangeArrowheads="1"/>
          </p:cNvSpPr>
          <p:nvPr/>
        </p:nvSpPr>
        <p:spPr bwMode="auto">
          <a:xfrm>
            <a:off x="7012641" y="42129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4</a:t>
            </a:r>
          </a:p>
        </p:txBody>
      </p:sp>
      <p:sp>
        <p:nvSpPr>
          <p:cNvPr id="15383" name="Rectangle 26"/>
          <p:cNvSpPr>
            <a:spLocks noChangeArrowheads="1"/>
          </p:cNvSpPr>
          <p:nvPr/>
        </p:nvSpPr>
        <p:spPr bwMode="auto">
          <a:xfrm>
            <a:off x="7641291" y="4212920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4" name="Rectangle 29"/>
          <p:cNvSpPr>
            <a:spLocks noChangeArrowheads="1"/>
          </p:cNvSpPr>
          <p:nvPr/>
        </p:nvSpPr>
        <p:spPr bwMode="auto">
          <a:xfrm>
            <a:off x="4498041" y="460106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5" name="Rectangle 30"/>
          <p:cNvSpPr>
            <a:spLocks noChangeArrowheads="1"/>
          </p:cNvSpPr>
          <p:nvPr/>
        </p:nvSpPr>
        <p:spPr bwMode="auto">
          <a:xfrm>
            <a:off x="5126691" y="4599432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86" name="Rectangle 31"/>
          <p:cNvSpPr>
            <a:spLocks noChangeArrowheads="1"/>
          </p:cNvSpPr>
          <p:nvPr/>
        </p:nvSpPr>
        <p:spPr bwMode="auto">
          <a:xfrm>
            <a:off x="5812491" y="4601064"/>
            <a:ext cx="45447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7" name="Rectangle 33"/>
          <p:cNvSpPr>
            <a:spLocks noChangeArrowheads="1"/>
          </p:cNvSpPr>
          <p:nvPr/>
        </p:nvSpPr>
        <p:spPr bwMode="auto">
          <a:xfrm>
            <a:off x="7927041" y="460106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88" name="Rectangle 34"/>
          <p:cNvSpPr>
            <a:spLocks noChangeArrowheads="1"/>
          </p:cNvSpPr>
          <p:nvPr/>
        </p:nvSpPr>
        <p:spPr bwMode="auto">
          <a:xfrm>
            <a:off x="6612591" y="4601064"/>
            <a:ext cx="4572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10</a:t>
            </a:r>
          </a:p>
        </p:txBody>
      </p:sp>
      <p:sp>
        <p:nvSpPr>
          <p:cNvPr id="15389" name="Rectangle 35"/>
          <p:cNvSpPr>
            <a:spLocks noChangeArrowheads="1"/>
          </p:cNvSpPr>
          <p:nvPr/>
        </p:nvSpPr>
        <p:spPr bwMode="auto">
          <a:xfrm>
            <a:off x="7355541" y="460106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5</a:t>
            </a:r>
          </a:p>
        </p:txBody>
      </p:sp>
      <p:sp>
        <p:nvSpPr>
          <p:cNvPr id="15390" name="Rectangle 36"/>
          <p:cNvSpPr>
            <a:spLocks noChangeArrowheads="1"/>
          </p:cNvSpPr>
          <p:nvPr/>
        </p:nvSpPr>
        <p:spPr bwMode="auto">
          <a:xfrm>
            <a:off x="4155141" y="5034451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1" name="Rectangle 37"/>
          <p:cNvSpPr>
            <a:spLocks noChangeArrowheads="1"/>
          </p:cNvSpPr>
          <p:nvPr/>
        </p:nvSpPr>
        <p:spPr bwMode="auto">
          <a:xfrm>
            <a:off x="4783791" y="5038344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2" name="Rectangle 38"/>
          <p:cNvSpPr>
            <a:spLocks noChangeArrowheads="1"/>
          </p:cNvSpPr>
          <p:nvPr/>
        </p:nvSpPr>
        <p:spPr bwMode="auto">
          <a:xfrm>
            <a:off x="5469591" y="5034451"/>
            <a:ext cx="45447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3" name="Rectangle 39"/>
          <p:cNvSpPr>
            <a:spLocks noChangeArrowheads="1"/>
          </p:cNvSpPr>
          <p:nvPr/>
        </p:nvSpPr>
        <p:spPr bwMode="auto">
          <a:xfrm>
            <a:off x="8327091" y="5038344"/>
            <a:ext cx="2286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</a:t>
            </a:r>
          </a:p>
        </p:txBody>
      </p:sp>
      <p:sp>
        <p:nvSpPr>
          <p:cNvPr id="15394" name="Rectangle 40"/>
          <p:cNvSpPr>
            <a:spLocks noChangeArrowheads="1"/>
          </p:cNvSpPr>
          <p:nvPr/>
        </p:nvSpPr>
        <p:spPr bwMode="auto">
          <a:xfrm>
            <a:off x="6269690" y="5034451"/>
            <a:ext cx="44291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20</a:t>
            </a:r>
          </a:p>
        </p:txBody>
      </p:sp>
      <p:sp>
        <p:nvSpPr>
          <p:cNvPr id="15395" name="Rectangle 41"/>
          <p:cNvSpPr>
            <a:spLocks noChangeArrowheads="1"/>
          </p:cNvSpPr>
          <p:nvPr/>
        </p:nvSpPr>
        <p:spPr bwMode="auto">
          <a:xfrm>
            <a:off x="7012641" y="5034451"/>
            <a:ext cx="45992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15</a:t>
            </a:r>
          </a:p>
        </p:txBody>
      </p:sp>
      <p:sp>
        <p:nvSpPr>
          <p:cNvPr id="15396" name="Rectangle 42"/>
          <p:cNvSpPr>
            <a:spLocks noChangeArrowheads="1"/>
          </p:cNvSpPr>
          <p:nvPr/>
        </p:nvSpPr>
        <p:spPr bwMode="auto">
          <a:xfrm>
            <a:off x="7698441" y="5034451"/>
            <a:ext cx="2857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50" b="1" dirty="0"/>
              <a:t>6</a:t>
            </a:r>
          </a:p>
        </p:txBody>
      </p:sp>
      <p:sp>
        <p:nvSpPr>
          <p:cNvPr id="15398" name="Line 44"/>
          <p:cNvSpPr>
            <a:spLocks noChangeShapeType="1"/>
          </p:cNvSpPr>
          <p:nvPr/>
        </p:nvSpPr>
        <p:spPr bwMode="auto">
          <a:xfrm>
            <a:off x="2914650" y="5219700"/>
            <a:ext cx="45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76"/>
            <a:ext cx="7772400" cy="656248"/>
          </a:xfrm>
        </p:spPr>
        <p:txBody>
          <a:bodyPr>
            <a:noAutofit/>
          </a:bodyPr>
          <a:lstStyle/>
          <a:p>
            <a:r>
              <a:rPr lang="en-US" sz="3200" dirty="0"/>
              <a:t>Pascal’s triangle</a:t>
            </a:r>
            <a:endParaRPr lang="en-GB" sz="3200" dirty="0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57200" y="1871485"/>
            <a:ext cx="841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0225" algn="l"/>
                <a:tab pos="2520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mic Sans MS" panose="030F0702030302020204" pitchFamily="66" charset="0"/>
              </a:rPr>
              <a:t>Pascal’s triangle is named after Blaise Pascal ( French mathematician)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12516" y="3220884"/>
            <a:ext cx="314325" cy="1977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377" idx="2"/>
          </p:cNvCxnSpPr>
          <p:nvPr/>
        </p:nvCxnSpPr>
        <p:spPr>
          <a:xfrm flipH="1">
            <a:off x="6383991" y="3233735"/>
            <a:ext cx="285750" cy="1823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09744" y="3618634"/>
            <a:ext cx="314325" cy="1977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81219" y="3618634"/>
            <a:ext cx="285750" cy="19522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98279" y="3628095"/>
            <a:ext cx="314325" cy="1977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769754" y="3628095"/>
            <a:ext cx="285750" cy="19522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49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1" grpId="0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  <p:bldP spid="15377" grpId="0"/>
      <p:bldP spid="15379" grpId="0"/>
      <p:bldP spid="15380" grpId="0"/>
      <p:bldP spid="15381" grpId="0"/>
      <p:bldP spid="15382" grpId="0"/>
      <p:bldP spid="15383" grpId="0"/>
      <p:bldP spid="15384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/>
      <p:bldP spid="15393" grpId="0"/>
      <p:bldP spid="15394" grpId="0"/>
      <p:bldP spid="15395" grpId="0"/>
      <p:bldP spid="1539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399F53B-1AAE-4215-9DA5-BDA6FF78F804}" vid="{0DD45F9A-902E-4534-A6C3-0C40942CC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89</TotalTime>
  <Words>1964</Words>
  <Application>Microsoft Office PowerPoint</Application>
  <PresentationFormat>On-screen Show (4:3)</PresentationFormat>
  <Paragraphs>542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Times New Roman</vt:lpstr>
      <vt:lpstr>Wingdings</vt:lpstr>
      <vt:lpstr>Wingdings 2</vt:lpstr>
      <vt:lpstr>Theme1</vt:lpstr>
      <vt:lpstr>Factorial notation</vt:lpstr>
      <vt:lpstr>Factorial notation</vt:lpstr>
      <vt:lpstr>Factorial notation</vt:lpstr>
      <vt:lpstr>Using factorial</vt:lpstr>
      <vt:lpstr>Using factorial</vt:lpstr>
      <vt:lpstr>Using factorial</vt:lpstr>
      <vt:lpstr>Using factorial</vt:lpstr>
      <vt:lpstr>Pascal’s triangle</vt:lpstr>
      <vt:lpstr>Pascal’s triangle</vt:lpstr>
      <vt:lpstr>Pascal’s triangle</vt:lpstr>
      <vt:lpstr>Pascal’s triangle</vt:lpstr>
      <vt:lpstr>Using a GDC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Pascal’s triangle</vt:lpstr>
      <vt:lpstr>Pascal’s triangle</vt:lpstr>
      <vt:lpstr>Pascal’s triangle</vt:lpstr>
      <vt:lpstr>Pascal’s triangle</vt:lpstr>
      <vt:lpstr>Pascal’s triangle</vt:lpstr>
      <vt:lpstr>Pascal’s triangle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of base</dc:title>
  <dc:creator>Mathssupport</dc:creator>
  <cp:lastModifiedBy>Orlando Hurtado</cp:lastModifiedBy>
  <cp:revision>8</cp:revision>
  <dcterms:created xsi:type="dcterms:W3CDTF">2020-03-17T15:39:48Z</dcterms:created>
  <dcterms:modified xsi:type="dcterms:W3CDTF">2023-07-16T13:40:00Z</dcterms:modified>
</cp:coreProperties>
</file>