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5" r:id="rId3"/>
    <p:sldId id="319" r:id="rId4"/>
    <p:sldId id="312" r:id="rId5"/>
    <p:sldId id="320" r:id="rId6"/>
    <p:sldId id="325" r:id="rId7"/>
    <p:sldId id="326" r:id="rId8"/>
    <p:sldId id="298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>
      <p:cViewPr varScale="1">
        <p:scale>
          <a:sx n="69" d="100"/>
          <a:sy n="69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21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21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The real value of an investment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understand how well an investment will perform considering inflation.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07" y="770646"/>
            <a:ext cx="7877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To understand how well an investment will perform, we can consider its final value in terms of today’s purchasing power.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71" y="188425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We call this the </a:t>
            </a:r>
            <a:r>
              <a:rPr lang="en-US" altLang="en-US" dirty="0">
                <a:latin typeface="+mn-lt"/>
              </a:rPr>
              <a:t>real value </a:t>
            </a:r>
            <a:r>
              <a:rPr lang="en-US" altLang="en-US" b="0" dirty="0">
                <a:latin typeface="+mn-lt"/>
              </a:rPr>
              <a:t>of the investment.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83143"/>
            <a:ext cx="174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dirty="0">
                <a:latin typeface="+mn-lt"/>
              </a:rPr>
              <a:t>Method 1: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40EBABC-3A15-476F-A099-C4C8A4AD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07" y="3722779"/>
            <a:ext cx="80684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Find the future value by finding the difference of Interest rate – inflation rate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07" y="2386474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There are two methods to calculate the real value of an investment.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59F790-A855-C496-324D-4A618F1ED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31747"/>
            <a:ext cx="174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dirty="0">
                <a:latin typeface="+mn-lt"/>
              </a:rPr>
              <a:t>Method 2: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633B0C6-27D9-ED84-6239-83F8B209A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07" y="5117566"/>
            <a:ext cx="80684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Find the future value by calculating the real rate of return</a:t>
            </a:r>
          </a:p>
        </p:txBody>
      </p:sp>
    </p:spTree>
    <p:extLst>
      <p:ext uri="{BB962C8B-B14F-4D97-AF65-F5344CB8AC3E}">
        <p14:creationId xmlns:p14="http://schemas.microsoft.com/office/powerpoint/2010/main" val="40834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9417" y="8639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69417" y="615307"/>
            <a:ext cx="1976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 1: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013978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200" b="0" dirty="0">
                <a:latin typeface="+mn-lt"/>
              </a:rPr>
              <a:t>Pamela invests $8000 for 10 years in an account paying 3.5% interest compounded annual . </a:t>
            </a:r>
            <a:endParaRPr lang="en-US" altLang="en-US" sz="2200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668964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200" b="0" dirty="0">
                <a:latin typeface="+mn-lt"/>
              </a:rPr>
              <a:t>She expects the annual inflation rate to be 2% per year throughout the 10-year period.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215221"/>
            <a:ext cx="55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PV(1 + (</a:t>
            </a:r>
            <a:r>
              <a:rPr lang="en-US" altLang="en-US" sz="2000" b="0" dirty="0"/>
              <a:t>Interest rate – inflation rate))</a:t>
            </a:r>
            <a:r>
              <a:rPr lang="en-US" altLang="en-US" sz="2000" b="0" baseline="30000" dirty="0"/>
              <a:t>n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2423976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200" b="0" dirty="0">
                <a:latin typeface="+mn-lt"/>
              </a:rPr>
              <a:t>Calculate the real value of her investment after 10 years by indexing it for inflation.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59" y="4158713"/>
            <a:ext cx="11297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n = 10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8D07B0AC-725C-68CF-4D02-BFCCFBBC1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83143"/>
            <a:ext cx="174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dirty="0">
                <a:latin typeface="+mn-lt"/>
              </a:rPr>
              <a:t>Method 1: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4D75085B-8EEC-25C9-F963-E430C57EF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1689"/>
            <a:ext cx="80684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                  Find the future value by finding the difference of Interest rate – inflation rate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F6605F9-F728-3411-9854-43BF67EF0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474552"/>
            <a:ext cx="28101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Interest rate = 3.5%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4723190-FAF7-8F26-A549-0468C4315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687" y="6000404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 = 8000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6A2ECCBD-449A-2FA5-5D22-706FFBFC1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06" y="5188512"/>
            <a:ext cx="25823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Inflation rate = 2%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C3CBEE8F-6545-38E9-3062-223AFF5A2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154" y="5578944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= 0.02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E614C353-2ABE-9283-7C7C-B04014F4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826" y="4843157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= 0.035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0FD97ED3-C9C3-A559-0932-8ABE5B626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728630"/>
            <a:ext cx="411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8000(1 + (</a:t>
            </a:r>
            <a:r>
              <a:rPr lang="en-US" altLang="en-US" sz="2000" b="0" dirty="0"/>
              <a:t>0.035 – 0.02))</a:t>
            </a:r>
            <a:r>
              <a:rPr lang="en-US" altLang="en-US" sz="2000" b="0" baseline="30000" dirty="0"/>
              <a:t>10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1BC0549-8F67-1CE9-2B50-4D79641FA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242039"/>
            <a:ext cx="25823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8000(1.015</a:t>
            </a:r>
            <a:r>
              <a:rPr lang="en-US" altLang="en-US" sz="2000" b="0" dirty="0"/>
              <a:t>)</a:t>
            </a:r>
            <a:r>
              <a:rPr lang="en-US" altLang="en-US" sz="2000" b="0" baseline="30000" dirty="0"/>
              <a:t>10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DD1FD4D1-482D-6E5F-6F11-A5EDA361D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800349"/>
            <a:ext cx="228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9284.33</a:t>
            </a:r>
          </a:p>
        </p:txBody>
      </p:sp>
    </p:spTree>
    <p:extLst>
      <p:ext uri="{BB962C8B-B14F-4D97-AF65-F5344CB8AC3E}">
        <p14:creationId xmlns:p14="http://schemas.microsoft.com/office/powerpoint/2010/main" val="138766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4D75085B-8EEC-25C9-F963-E430C57EF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" y="3201689"/>
            <a:ext cx="81907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                  Find the future value by calculating the real rate of return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012" y="88444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72941" y="612994"/>
            <a:ext cx="1976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 1: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013978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200" b="0" dirty="0">
                <a:latin typeface="+mn-lt"/>
              </a:rPr>
              <a:t>Pamela invests $8000 for 10 years in an account paying 3.5% interest compounded annual . </a:t>
            </a:r>
            <a:endParaRPr lang="en-US" altLang="en-US" sz="2200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89" y="1709851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200" b="0" dirty="0">
                <a:latin typeface="+mn-lt"/>
              </a:rPr>
              <a:t>She expects the annual inflation rate to be 2% per year throughout the 10-year period.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306" y="3875039"/>
            <a:ext cx="28286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Real rate of return = 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2423976"/>
            <a:ext cx="7877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200" b="0" dirty="0">
                <a:latin typeface="+mn-lt"/>
              </a:rPr>
              <a:t>Calculate the real value of her investment after 10 years by indexing it for inflation.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59" y="4158713"/>
            <a:ext cx="11297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n = 10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8D07B0AC-725C-68CF-4D02-BFCCFBBC1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83143"/>
            <a:ext cx="174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dirty="0">
                <a:latin typeface="+mn-lt"/>
              </a:rPr>
              <a:t>Method 2: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F6605F9-F728-3411-9854-43BF67EF0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474552"/>
            <a:ext cx="28101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Interest rate = 3.5%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4723190-FAF7-8F26-A549-0468C4315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687" y="6000404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 = 8000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6A2ECCBD-449A-2FA5-5D22-706FFBFC1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06" y="5188512"/>
            <a:ext cx="25823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Inflation rate = 2%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C3CBEE8F-6545-38E9-3062-223AFF5A2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154" y="5578944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= 0.02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E614C353-2ABE-9283-7C7C-B04014F4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826" y="4843157"/>
            <a:ext cx="1388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= 0.035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0FD97ED3-C9C3-A559-0932-8ABE5B626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961" y="5313506"/>
            <a:ext cx="12116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PV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1BC0549-8F67-1CE9-2B50-4D79641FA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972344"/>
            <a:ext cx="411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8000(1.157182295</a:t>
            </a:r>
            <a:r>
              <a:rPr lang="en-US" altLang="en-US" sz="2000" b="0" dirty="0"/>
              <a:t>)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DD1FD4D1-482D-6E5F-6F11-A5EDA361D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380725"/>
            <a:ext cx="228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9257.46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A5AD9D-E19B-E479-4B6F-813121B17676}"/>
              </a:ext>
            </a:extLst>
          </p:cNvPr>
          <p:cNvSpPr txBox="1"/>
          <p:nvPr/>
        </p:nvSpPr>
        <p:spPr>
          <a:xfrm>
            <a:off x="5781840" y="3646729"/>
            <a:ext cx="2292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1 + Interest rate</a:t>
            </a:r>
            <a:endParaRPr lang="en-GB" sz="2000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FA39A0-A1F7-44B2-D70F-485132910885}"/>
              </a:ext>
            </a:extLst>
          </p:cNvPr>
          <p:cNvSpPr txBox="1"/>
          <p:nvPr/>
        </p:nvSpPr>
        <p:spPr>
          <a:xfrm>
            <a:off x="5791568" y="4057716"/>
            <a:ext cx="2292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1 + Inflation rate</a:t>
            </a:r>
            <a:endParaRPr lang="en-GB" sz="2000" dirty="0">
              <a:latin typeface="+mn-lt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C25485E-F158-AD6D-32D4-602AC630BB49}"/>
              </a:ext>
            </a:extLst>
          </p:cNvPr>
          <p:cNvCxnSpPr/>
          <p:nvPr/>
        </p:nvCxnSpPr>
        <p:spPr>
          <a:xfrm>
            <a:off x="5863148" y="4052277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">
            <a:extLst>
              <a:ext uri="{FF2B5EF4-FFF2-40B4-BE49-F238E27FC236}">
                <a16:creationId xmlns:a16="http://schemas.microsoft.com/office/drawing/2014/main" id="{E417010D-450F-FB89-D2AE-5E8B1523D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306" y="4604553"/>
            <a:ext cx="28286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Real rate of return =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D513C7-96BA-89E4-33DC-A84DA717495A}"/>
              </a:ext>
            </a:extLst>
          </p:cNvPr>
          <p:cNvSpPr txBox="1"/>
          <p:nvPr/>
        </p:nvSpPr>
        <p:spPr>
          <a:xfrm>
            <a:off x="5781840" y="4376243"/>
            <a:ext cx="13133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1 + 0.035</a:t>
            </a:r>
            <a:endParaRPr lang="en-GB" sz="2000" dirty="0">
              <a:latin typeface="+mn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EAB14E-406E-1D8E-8BFC-1355991B9101}"/>
              </a:ext>
            </a:extLst>
          </p:cNvPr>
          <p:cNvSpPr txBox="1"/>
          <p:nvPr/>
        </p:nvSpPr>
        <p:spPr>
          <a:xfrm>
            <a:off x="5791568" y="4787230"/>
            <a:ext cx="11512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1 + 0.02</a:t>
            </a:r>
            <a:endParaRPr lang="en-GB" sz="2000" dirty="0">
              <a:latin typeface="+mn-lt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92A5D93-7365-A2F9-9134-B13DC69679C0}"/>
              </a:ext>
            </a:extLst>
          </p:cNvPr>
          <p:cNvCxnSpPr/>
          <p:nvPr/>
        </p:nvCxnSpPr>
        <p:spPr>
          <a:xfrm>
            <a:off x="5863148" y="4781791"/>
            <a:ext cx="1097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AB99103-8F3D-046E-286B-8BCD8F75F393}"/>
              </a:ext>
            </a:extLst>
          </p:cNvPr>
          <p:cNvSpPr txBox="1"/>
          <p:nvPr/>
        </p:nvSpPr>
        <p:spPr>
          <a:xfrm>
            <a:off x="6091849" y="5150370"/>
            <a:ext cx="17505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(1 + 0.035)</a:t>
            </a:r>
            <a:r>
              <a:rPr lang="en-US" altLang="en-US" sz="2000" baseline="30000" dirty="0">
                <a:latin typeface="+mn-lt"/>
              </a:rPr>
              <a:t>10</a:t>
            </a:r>
            <a:endParaRPr lang="en-GB" sz="2000" baseline="30000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790032-5C17-41B3-6AA9-527E02D8D9B1}"/>
              </a:ext>
            </a:extLst>
          </p:cNvPr>
          <p:cNvSpPr txBox="1"/>
          <p:nvPr/>
        </p:nvSpPr>
        <p:spPr>
          <a:xfrm>
            <a:off x="6101577" y="5561357"/>
            <a:ext cx="16794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+mn-lt"/>
              </a:rPr>
              <a:t>(1 + 0.02)</a:t>
            </a:r>
            <a:r>
              <a:rPr lang="en-US" altLang="en-US" sz="2000" baseline="30000" dirty="0">
                <a:latin typeface="+mn-lt"/>
              </a:rPr>
              <a:t>10</a:t>
            </a:r>
            <a:endParaRPr lang="en-GB" sz="2000" baseline="30000" dirty="0">
              <a:latin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72F6F4-0318-A896-EC76-B8692517DD3C}"/>
              </a:ext>
            </a:extLst>
          </p:cNvPr>
          <p:cNvCxnSpPr/>
          <p:nvPr/>
        </p:nvCxnSpPr>
        <p:spPr>
          <a:xfrm>
            <a:off x="6173157" y="5555918"/>
            <a:ext cx="1371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8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6" grpId="0"/>
      <p:bldP spid="37" grpId="0"/>
      <p:bldP spid="38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504" y="111932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40377"/>
            <a:ext cx="1976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dirty="0">
                <a:latin typeface="+mn-lt"/>
              </a:rPr>
              <a:t>Example 2:</a:t>
            </a:r>
            <a:endParaRPr lang="en-US" alt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90" y="683383"/>
            <a:ext cx="8493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b="0" dirty="0">
                <a:latin typeface="+mn-lt"/>
              </a:rPr>
              <a:t>                   Alexander plans to invest money for 8 years in an account paying 3.8% interest compounded annually. </a:t>
            </a:r>
            <a:endParaRPr lang="en-US" altLang="en-US" sz="2000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72" y="1373193"/>
            <a:ext cx="8335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He expects the annual inflation rate to be 2.7% per year throughout the 8-year period.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38" y="2834268"/>
            <a:ext cx="8428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1254125" indent="-1254125" eaLnBrk="1" hangingPunct="1"/>
            <a:r>
              <a:rPr lang="en-US" altLang="en-US" sz="2000" b="0" dirty="0">
                <a:latin typeface="+mn-lt"/>
              </a:rPr>
              <a:t>He will make a one-time investment at the start of the 8-year period.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7BC0E4-B74B-BE6B-C8FF-79DD8659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4" y="3256502"/>
            <a:ext cx="85836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Determine the minimum amount Alexander would need to invest. Give your answer to the nearest dollar.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232B760-A6B6-C6BD-9B95-36E3368E6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77" y="2088565"/>
            <a:ext cx="8493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He would like his investment to be worth a real value of $5000, compared to current values, at the end of the 8-year period.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A57101B-6487-91AA-A614-EC1C6CAE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406" y="4617090"/>
            <a:ext cx="55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PV(1 + (</a:t>
            </a:r>
            <a:r>
              <a:rPr lang="en-US" altLang="en-US" sz="2000" b="0" dirty="0"/>
              <a:t>Interest rate – inflation rate))</a:t>
            </a:r>
            <a:r>
              <a:rPr lang="en-US" altLang="en-US" sz="2000" b="0" baseline="30000" dirty="0"/>
              <a:t>n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6AD59B-0AEC-AF55-2C4E-AFC9BF55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180" y="4693774"/>
            <a:ext cx="1129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n = 8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0CB5683D-BBD0-946E-B065-8F33FE69A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21" y="4980527"/>
            <a:ext cx="2523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Interest rate = 3.8%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895FA812-7706-2978-4E4C-A88E5A20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777" y="6268140"/>
            <a:ext cx="1476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FV = 5000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71DC80FA-9E37-F256-3DEC-3C66980C3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34" y="5610362"/>
            <a:ext cx="28577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Inflation rate = 2.7%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CC9DFA34-2577-3DB2-799A-7CFD84064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576" y="5943733"/>
            <a:ext cx="1388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= 0.027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9305E8A8-409A-3D8C-8D84-664A3BF43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7715" y="5317283"/>
            <a:ext cx="1388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= 0.038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76D13409-E7C0-9301-F23B-76DB343D1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422" y="5044434"/>
            <a:ext cx="411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5000 = PV(1 + (</a:t>
            </a:r>
            <a:r>
              <a:rPr lang="en-US" altLang="en-US" sz="2000" b="0" dirty="0"/>
              <a:t>0.038 – 0.027))</a:t>
            </a:r>
            <a:r>
              <a:rPr lang="en-US" altLang="en-US" sz="2000" b="0" baseline="30000" dirty="0"/>
              <a:t>8</a:t>
            </a:r>
            <a:r>
              <a:rPr lang="en-US" altLang="en-US" sz="2000" b="0" dirty="0">
                <a:latin typeface="+mn-lt"/>
              </a:rPr>
              <a:t> 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D006A1AA-1B32-8DE2-42C7-41DAC02D4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805285"/>
            <a:ext cx="25152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(1 + (</a:t>
            </a:r>
            <a:r>
              <a:rPr lang="en-US" altLang="en-US" sz="1800" b="0" dirty="0"/>
              <a:t>0.038 – 0.027))</a:t>
            </a:r>
            <a:r>
              <a:rPr lang="en-US" altLang="en-US" sz="1800" b="0" baseline="30000" dirty="0"/>
              <a:t>8</a:t>
            </a:r>
            <a:r>
              <a:rPr lang="en-US" altLang="en-US" sz="1800" b="0" dirty="0">
                <a:latin typeface="+mn-lt"/>
              </a:rPr>
              <a:t> 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5BC5DE11-70E5-6C49-41D3-9D916FBFC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609" y="6300932"/>
            <a:ext cx="228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 = 4581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4EF9A480-0910-7162-5940-93ADF4429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04" y="3997005"/>
            <a:ext cx="17438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dirty="0">
                <a:latin typeface="+mn-lt"/>
              </a:rPr>
              <a:t>Method 1: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AF0068BD-F72C-0A35-0EC4-5354DA984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38" y="4046959"/>
            <a:ext cx="80684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1196975" indent="-1196975" eaLnBrk="1" hangingPunct="1"/>
            <a:r>
              <a:rPr lang="en-US" altLang="en-US" sz="1800" b="0" dirty="0">
                <a:latin typeface="+mn-lt"/>
              </a:rPr>
              <a:t>                  Find the present value by finding the difference of    Interest rate – inflation rate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F43BEA-7E7B-E649-FC0F-4630F84BF21B}"/>
              </a:ext>
            </a:extLst>
          </p:cNvPr>
          <p:cNvSpPr txBox="1"/>
          <p:nvPr/>
        </p:nvSpPr>
        <p:spPr>
          <a:xfrm>
            <a:off x="5171476" y="5422525"/>
            <a:ext cx="79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latin typeface="+mn-lt"/>
              </a:rPr>
              <a:t>5000</a:t>
            </a:r>
            <a:endParaRPr lang="en-GB" sz="1800" dirty="0"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640F14-BB3F-B3F9-C27A-0F36CDD1E71A}"/>
              </a:ext>
            </a:extLst>
          </p:cNvPr>
          <p:cNvCxnSpPr/>
          <p:nvPr/>
        </p:nvCxnSpPr>
        <p:spPr>
          <a:xfrm>
            <a:off x="4518152" y="5780960"/>
            <a:ext cx="21945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62994BEA-A023-15C9-342B-845A2E00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406" y="5589841"/>
            <a:ext cx="5595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6AA29B7-5606-B09B-DCD5-3658DB21D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9732" y="5594530"/>
            <a:ext cx="4276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60797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23" grpId="0"/>
      <p:bldP spid="24" grpId="0"/>
      <p:bldP spid="31" grpId="0"/>
      <p:bldP spid="34" grpId="0"/>
      <p:bldP spid="41" grpId="0"/>
      <p:bldP spid="42" grpId="0"/>
      <p:bldP spid="43" grpId="0"/>
      <p:bldP spid="44" grpId="0"/>
      <p:bldP spid="45" grpId="0"/>
      <p:bldP spid="3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504" y="111932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40377"/>
            <a:ext cx="1976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dirty="0">
                <a:latin typeface="+mn-lt"/>
              </a:rPr>
              <a:t>Example 2:</a:t>
            </a:r>
            <a:endParaRPr lang="en-US" alt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90" y="683383"/>
            <a:ext cx="8493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b="0" dirty="0">
                <a:latin typeface="+mn-lt"/>
              </a:rPr>
              <a:t>                   Alexander plans to invest money for 8 years in an account paying 3.8% interest compounded annually. </a:t>
            </a:r>
            <a:endParaRPr lang="en-US" altLang="en-US" sz="2000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72" y="1373193"/>
            <a:ext cx="8335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He expects the annual inflation rate to be 2.7% per year throughout the 8-year period.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38" y="2834268"/>
            <a:ext cx="8428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1254125" indent="-1254125" eaLnBrk="1" hangingPunct="1"/>
            <a:r>
              <a:rPr lang="en-US" altLang="en-US" sz="2000" b="0" dirty="0">
                <a:latin typeface="+mn-lt"/>
              </a:rPr>
              <a:t>He will make a one-time investment at the start of the 8-year period.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7BC0E4-B74B-BE6B-C8FF-79DD8659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4" y="3256502"/>
            <a:ext cx="85836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Determine the minimum amount Alexander would need to invest. Give your answer to the nearest dollar.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232B760-A6B6-C6BD-9B95-36E3368E6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77" y="2088565"/>
            <a:ext cx="8493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He would like his investment to be worth a real value of $5000, compared to current values, at the end of the 8-year period. 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3211868-A670-E334-7E0B-CA6A28AD9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87" y="4008545"/>
            <a:ext cx="17438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dirty="0">
                <a:latin typeface="+mn-lt"/>
              </a:rPr>
              <a:t>Method 2: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A2665DE6-A76C-EB9F-FD1A-8817A87BA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795" y="4027773"/>
            <a:ext cx="6726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1196975" indent="-1196975" eaLnBrk="1" hangingPunct="1"/>
            <a:r>
              <a:rPr lang="en-US" altLang="en-US" sz="1800" b="0" dirty="0">
                <a:latin typeface="+mn-lt"/>
              </a:rPr>
              <a:t> Find the future value by calculating the real rate of return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5305506C-82A3-1105-6E2F-AF1C95DE9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956" y="5610362"/>
            <a:ext cx="14210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5000 = PV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68F74758-067D-6B90-A4BD-9522E6FAB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003" y="6380519"/>
            <a:ext cx="228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 = 4592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19642D8F-AB51-7554-9BC4-F5B573FE4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373" y="4612001"/>
            <a:ext cx="28286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Real rate of return =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98790D7-918F-C7D4-420E-CEA361B20E52}"/>
                  </a:ext>
                </a:extLst>
              </p:cNvPr>
              <p:cNvSpPr txBox="1"/>
              <p:nvPr/>
            </p:nvSpPr>
            <p:spPr>
              <a:xfrm>
                <a:off x="7745730" y="4208886"/>
                <a:ext cx="1388892" cy="566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i="1" smtClean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US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altLang="en-US" sz="18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98790D7-918F-C7D4-420E-CEA361B20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730" y="4208886"/>
                <a:ext cx="1388892" cy="566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FCBA15-7FAC-3B69-D879-DDE0D4EEF36A}"/>
                  </a:ext>
                </a:extLst>
              </p:cNvPr>
              <p:cNvSpPr txBox="1"/>
              <p:nvPr/>
            </p:nvSpPr>
            <p:spPr>
              <a:xfrm>
                <a:off x="7861175" y="4823635"/>
                <a:ext cx="1151223" cy="6090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i="1" smtClean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US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altLang="en-US" sz="18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FCBA15-7FAC-3B69-D879-DDE0D4EEF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175" y="4823635"/>
                <a:ext cx="1151223" cy="609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542FC30-F7ED-D675-765B-297FA44E654A}"/>
              </a:ext>
            </a:extLst>
          </p:cNvPr>
          <p:cNvCxnSpPr/>
          <p:nvPr/>
        </p:nvCxnSpPr>
        <p:spPr>
          <a:xfrm>
            <a:off x="7861175" y="4805579"/>
            <a:ext cx="1097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4989472-5694-6002-6845-165D0B2AC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581" y="4635504"/>
            <a:ext cx="1129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800" b="0" dirty="0">
                <a:latin typeface="+mn-lt"/>
              </a:rPr>
              <a:t> = 8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A1505937-AD3B-7F2B-6864-5EF743E96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20" y="4980527"/>
            <a:ext cx="27926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Interest rate (</a:t>
            </a:r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800" b="0" dirty="0">
                <a:latin typeface="+mn-lt"/>
              </a:rPr>
              <a:t>) = 3.8%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848F1FE6-8873-8E36-5034-B188F4F3E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777" y="6268140"/>
            <a:ext cx="1476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FV = 5000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6CD064F6-BA28-A059-6249-8DAD5C6E9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34" y="5610362"/>
            <a:ext cx="28577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Inflation rate (</a:t>
            </a:r>
            <a:r>
              <a:rPr lang="en-US" altLang="en-US" sz="18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1800" b="0" dirty="0">
                <a:latin typeface="+mn-lt"/>
              </a:rPr>
              <a:t>) = 2.7%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4" name="TextBox 6143">
                <a:extLst>
                  <a:ext uri="{FF2B5EF4-FFF2-40B4-BE49-F238E27FC236}">
                    <a16:creationId xmlns:a16="http://schemas.microsoft.com/office/drawing/2014/main" id="{E2B767C9-54AC-E38F-C24C-5C725D44A729}"/>
                  </a:ext>
                </a:extLst>
              </p:cNvPr>
              <p:cNvSpPr txBox="1"/>
              <p:nvPr/>
            </p:nvSpPr>
            <p:spPr>
              <a:xfrm>
                <a:off x="4796991" y="5029200"/>
                <a:ext cx="1388892" cy="769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3.8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6144" name="TextBox 6143">
                <a:extLst>
                  <a:ext uri="{FF2B5EF4-FFF2-40B4-BE49-F238E27FC236}">
                    <a16:creationId xmlns:a16="http://schemas.microsoft.com/office/drawing/2014/main" id="{E2B767C9-54AC-E38F-C24C-5C725D44A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991" y="5029200"/>
                <a:ext cx="1388892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45" name="TextBox 6144">
                <a:extLst>
                  <a:ext uri="{FF2B5EF4-FFF2-40B4-BE49-F238E27FC236}">
                    <a16:creationId xmlns:a16="http://schemas.microsoft.com/office/drawing/2014/main" id="{4AFF8DD2-2C60-0547-9D8D-E1AA8F4D0459}"/>
                  </a:ext>
                </a:extLst>
              </p:cNvPr>
              <p:cNvSpPr txBox="1"/>
              <p:nvPr/>
            </p:nvSpPr>
            <p:spPr>
              <a:xfrm>
                <a:off x="4825337" y="5698974"/>
                <a:ext cx="1388892" cy="769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2.7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6145" name="TextBox 6144">
                <a:extLst>
                  <a:ext uri="{FF2B5EF4-FFF2-40B4-BE49-F238E27FC236}">
                    <a16:creationId xmlns:a16="http://schemas.microsoft.com/office/drawing/2014/main" id="{4AFF8DD2-2C60-0547-9D8D-E1AA8F4D0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37" y="5698974"/>
                <a:ext cx="1388892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47" name="Straight Connector 6146">
            <a:extLst>
              <a:ext uri="{FF2B5EF4-FFF2-40B4-BE49-F238E27FC236}">
                <a16:creationId xmlns:a16="http://schemas.microsoft.com/office/drawing/2014/main" id="{3F683CA2-02E1-DB1D-A2A1-BF0135F36524}"/>
              </a:ext>
            </a:extLst>
          </p:cNvPr>
          <p:cNvCxnSpPr/>
          <p:nvPr/>
        </p:nvCxnSpPr>
        <p:spPr>
          <a:xfrm>
            <a:off x="4841003" y="5795028"/>
            <a:ext cx="1097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82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6" grpId="0"/>
      <p:bldP spid="27" grpId="0"/>
      <p:bldP spid="28" grpId="0"/>
      <p:bldP spid="10" grpId="0"/>
      <p:bldP spid="17" grpId="0"/>
      <p:bldP spid="18" grpId="0"/>
      <p:bldP spid="23" grpId="0"/>
      <p:bldP spid="6144" grpId="0"/>
      <p:bldP spid="61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05" y="641792"/>
            <a:ext cx="84938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b="0" dirty="0">
                <a:latin typeface="+mn-lt"/>
              </a:rPr>
              <a:t>                  Ryan invested $4000 in an account for 5 at 4.8% interest compounded quarterly. Inflation over the period averaged 3% per year. </a:t>
            </a:r>
            <a:endParaRPr lang="en-US" altLang="en-US" sz="2000" b="0" dirty="0">
              <a:latin typeface="Chiller" panose="04020404031007020602" pitchFamily="82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504" y="111932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The real value of an investment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40377"/>
            <a:ext cx="1565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sz="2000" dirty="0">
                <a:latin typeface="+mn-lt"/>
              </a:rPr>
              <a:t>Example 3:</a:t>
            </a:r>
            <a:endParaRPr lang="en-US" alt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89" y="1655880"/>
            <a:ext cx="83355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Find the real value of the investment by indexing it for inflation.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91CF89-24F6-0BB1-B066-B7DAD826C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693" y="2841429"/>
            <a:ext cx="1129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800" b="0" dirty="0">
                <a:latin typeface="+mn-lt"/>
              </a:rPr>
              <a:t> = 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5440FE-96F4-1554-ED43-0AD1988F8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07" y="3474321"/>
            <a:ext cx="2810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Interest rate (</a:t>
            </a:r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800" b="0" dirty="0">
                <a:latin typeface="+mn-lt"/>
              </a:rPr>
              <a:t>) = 4.8%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CB0976D-0C08-6391-0B49-B00793C6E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693" y="4255888"/>
            <a:ext cx="1476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PV = 4000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C198D67-101C-4485-887E-87F1D5686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07" y="3877999"/>
            <a:ext cx="28577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latin typeface="+mn-lt"/>
              </a:rPr>
              <a:t>Inflation rate (</a:t>
            </a:r>
            <a:r>
              <a:rPr lang="en-US" altLang="en-US" sz="18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1800" b="0" dirty="0">
                <a:latin typeface="+mn-lt"/>
              </a:rPr>
              <a:t>) = 3%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A8F57412-B852-8EFD-BBEF-4F9B59138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4" y="2200307"/>
            <a:ext cx="83737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1196975" indent="-1196975" eaLnBrk="1" hangingPunct="1"/>
            <a:r>
              <a:rPr lang="en-US" altLang="en-US" sz="1800" b="0" dirty="0">
                <a:latin typeface="+mn-lt"/>
              </a:rPr>
              <a:t> Find the future value by calculating the real rate of return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429338E1-528C-4A8C-B136-10F94775B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944" y="2963716"/>
            <a:ext cx="7408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A6630E96-3D0A-3A6C-6DC9-1023E6D20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447" y="5390629"/>
            <a:ext cx="228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 4380.10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1732A5F-73C8-483C-FABE-1175C5D7AD81}"/>
                  </a:ext>
                </a:extLst>
              </p:cNvPr>
              <p:cNvSpPr txBox="1"/>
              <p:nvPr/>
            </p:nvSpPr>
            <p:spPr>
              <a:xfrm>
                <a:off x="5054132" y="2522624"/>
                <a:ext cx="1799613" cy="623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𝑛𝑡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1732A5F-73C8-483C-FABE-1175C5D7A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132" y="2522624"/>
                <a:ext cx="1799613" cy="6235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367E40-D638-03FD-2334-53CBE1321AC9}"/>
              </a:ext>
            </a:extLst>
          </p:cNvPr>
          <p:cNvCxnSpPr/>
          <p:nvPr/>
        </p:nvCxnSpPr>
        <p:spPr>
          <a:xfrm>
            <a:off x="5177447" y="3146128"/>
            <a:ext cx="1097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AE22524E-9F01-4D77-560F-25B3F6AEF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693" y="3179326"/>
            <a:ext cx="1129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 b="0" dirty="0">
                <a:latin typeface="+mn-lt"/>
              </a:rPr>
              <a:t> =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794A53D-17C5-69FC-6667-6AF32F4CD112}"/>
                  </a:ext>
                </a:extLst>
              </p:cNvPr>
              <p:cNvSpPr txBox="1"/>
              <p:nvPr/>
            </p:nvSpPr>
            <p:spPr>
              <a:xfrm>
                <a:off x="5120004" y="3118148"/>
                <a:ext cx="1388892" cy="647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794A53D-17C5-69FC-6667-6AF32F4CD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004" y="3118148"/>
                <a:ext cx="1388892" cy="6470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">
            <a:extLst>
              <a:ext uri="{FF2B5EF4-FFF2-40B4-BE49-F238E27FC236}">
                <a16:creationId xmlns:a16="http://schemas.microsoft.com/office/drawing/2014/main" id="{9A01B843-B791-9E04-1354-2A293608A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400" y="2970922"/>
            <a:ext cx="578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PV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3DAF03CF-694C-2CBA-6118-DF512A9F7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065" y="4270452"/>
            <a:ext cx="8411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FV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5C63D36-89CB-3D75-AFBF-1741FA7B39BE}"/>
                  </a:ext>
                </a:extLst>
              </p:cNvPr>
              <p:cNvSpPr txBox="1"/>
              <p:nvPr/>
            </p:nvSpPr>
            <p:spPr>
              <a:xfrm>
                <a:off x="5290278" y="3671667"/>
                <a:ext cx="2013649" cy="773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4.8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5C63D36-89CB-3D75-AFBF-1741FA7B3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278" y="3671667"/>
                <a:ext cx="2013649" cy="7732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8703AC-628F-C76A-532E-4219BFBCDD7F}"/>
              </a:ext>
            </a:extLst>
          </p:cNvPr>
          <p:cNvCxnSpPr/>
          <p:nvPr/>
        </p:nvCxnSpPr>
        <p:spPr>
          <a:xfrm>
            <a:off x="5459064" y="4452335"/>
            <a:ext cx="14630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FD27BC6-C9ED-2B67-727E-532B6D4E1041}"/>
                  </a:ext>
                </a:extLst>
              </p:cNvPr>
              <p:cNvSpPr txBox="1"/>
              <p:nvPr/>
            </p:nvSpPr>
            <p:spPr>
              <a:xfrm>
                <a:off x="5417192" y="4439798"/>
                <a:ext cx="1388892" cy="773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FD27BC6-C9ED-2B67-727E-532B6D4E1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92" y="4439798"/>
                <a:ext cx="1388892" cy="7732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3">
            <a:extLst>
              <a:ext uri="{FF2B5EF4-FFF2-40B4-BE49-F238E27FC236}">
                <a16:creationId xmlns:a16="http://schemas.microsoft.com/office/drawing/2014/main" id="{E87FFA09-2C12-76E2-DCE1-1E9347059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586" y="4278772"/>
            <a:ext cx="8470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2000" b="0" dirty="0">
                <a:latin typeface="+mn-lt"/>
              </a:rPr>
              <a:t>4000</a:t>
            </a:r>
          </a:p>
        </p:txBody>
      </p:sp>
    </p:spTree>
    <p:extLst>
      <p:ext uri="{BB962C8B-B14F-4D97-AF65-F5344CB8AC3E}">
        <p14:creationId xmlns:p14="http://schemas.microsoft.com/office/powerpoint/2010/main" val="328209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6" grpId="0"/>
      <p:bldP spid="25" grpId="0"/>
      <p:bldP spid="27" grpId="0"/>
      <p:bldP spid="29" grpId="0"/>
      <p:bldP spid="35" grpId="0"/>
      <p:bldP spid="36" grpId="0"/>
      <p:bldP spid="37" grpId="0"/>
      <p:bldP spid="38" grpId="0"/>
      <p:bldP spid="39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2262188" y="4198867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65464" y="477838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1947</TotalTime>
  <Words>844</Words>
  <Application>Microsoft Office PowerPoint</Application>
  <PresentationFormat>On-screen Show (4:3)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Chiller</vt:lpstr>
      <vt:lpstr>Comic Sans MS</vt:lpstr>
      <vt:lpstr>Symbol</vt:lpstr>
      <vt:lpstr>Times New Roman</vt:lpstr>
      <vt:lpstr>Wingdings 2</vt:lpstr>
      <vt:lpstr>Theme1</vt:lpstr>
      <vt:lpstr>The real value of an investment</vt:lpstr>
      <vt:lpstr>The real value of an investment</vt:lpstr>
      <vt:lpstr>The real value of an investment</vt:lpstr>
      <vt:lpstr>The real value of an investment</vt:lpstr>
      <vt:lpstr>The real value of an investment</vt:lpstr>
      <vt:lpstr>The real value of an investment</vt:lpstr>
      <vt:lpstr>The real value of an investment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27</cp:revision>
  <dcterms:created xsi:type="dcterms:W3CDTF">2020-03-20T14:31:49Z</dcterms:created>
  <dcterms:modified xsi:type="dcterms:W3CDTF">2023-07-21T16:04:37Z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