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342" r:id="rId3"/>
    <p:sldId id="343" r:id="rId4"/>
    <p:sldId id="344" r:id="rId5"/>
    <p:sldId id="346" r:id="rId6"/>
    <p:sldId id="347" r:id="rId7"/>
    <p:sldId id="348" r:id="rId8"/>
    <p:sldId id="345" r:id="rId9"/>
    <p:sldId id="31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18" Type="http://schemas.openxmlformats.org/officeDocument/2006/relationships/image" Target="../media/image23.png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../media/image22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../media/image20.png"/><Relationship Id="rId10" Type="http://schemas.openxmlformats.org/officeDocument/2006/relationships/image" Target="NULL"/><Relationship Id="rId19" Type="http://schemas.openxmlformats.org/officeDocument/2006/relationships/image" Target="../media/image24.png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18" Type="http://schemas.openxmlformats.org/officeDocument/2006/relationships/image" Target="../media/image40.png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../media/image39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38.png"/><Relationship Id="rId20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../media/image37.png"/><Relationship Id="rId10" Type="http://schemas.openxmlformats.org/officeDocument/2006/relationships/image" Target="NULL"/><Relationship Id="rId19" Type="http://schemas.openxmlformats.org/officeDocument/2006/relationships/image" Target="../media/image41.png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9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7" Type="http://schemas.openxmlformats.org/officeDocument/2006/relationships/image" Target="../media/image5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NULL"/><Relationship Id="rId7" Type="http://schemas.openxmlformats.org/officeDocument/2006/relationships/image" Target="../media/image62.png"/><Relationship Id="rId12" Type="http://schemas.openxmlformats.org/officeDocument/2006/relationships/image" Target="NUL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07 January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simplify expressions dividing by surds.</a:t>
            </a:r>
          </a:p>
          <a:p>
            <a:pPr marL="633413" algn="l"/>
            <a:r>
              <a:rPr lang="en-GB"/>
              <a:t>To rationalise the denominator.</a:t>
            </a:r>
            <a:endParaRPr lang="en-GB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339219" y="1584816"/>
            <a:ext cx="8707901" cy="1470025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400" dirty="0"/>
              <a:t>Operations with surds:</a:t>
            </a:r>
            <a:br>
              <a:rPr lang="en-GB" sz="4400" dirty="0"/>
            </a:br>
            <a:r>
              <a:rPr lang="en-GB" sz="4400" dirty="0"/>
              <a:t>Dividing by surds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AD44A74B-F402-44DC-9C3D-794193C9A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766795"/>
            <a:ext cx="86455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 a fraction has a surd as a denominator we usually rewrite it so that the denominator is an integer (rational number).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C14C7BE5-1056-4BD5-A7FF-5705FDA74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33" y="1747168"/>
            <a:ext cx="8631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This is called </a:t>
            </a:r>
            <a:r>
              <a:rPr lang="en-US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rationalizing the denominator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2" name="Group 19">
            <a:extLst>
              <a:ext uri="{FF2B5EF4-FFF2-40B4-BE49-F238E27FC236}">
                <a16:creationId xmlns:a16="http://schemas.microsoft.com/office/drawing/2014/main" id="{E526AE86-63EB-4607-B2B6-E0BD5D1D87B5}"/>
              </a:ext>
            </a:extLst>
          </p:cNvPr>
          <p:cNvGrpSpPr>
            <a:grpSpLocks/>
          </p:cNvGrpSpPr>
          <p:nvPr/>
        </p:nvGrpSpPr>
        <p:grpSpPr bwMode="auto">
          <a:xfrm>
            <a:off x="2834630" y="2348880"/>
            <a:ext cx="3413125" cy="901700"/>
            <a:chOff x="930" y="1888"/>
            <a:chExt cx="2150" cy="568"/>
          </a:xfrm>
        </p:grpSpPr>
        <p:sp>
          <p:nvSpPr>
            <p:cNvPr id="43" name="Rectangle 18">
              <a:extLst>
                <a:ext uri="{FF2B5EF4-FFF2-40B4-BE49-F238E27FC236}">
                  <a16:creationId xmlns:a16="http://schemas.microsoft.com/office/drawing/2014/main" id="{AFE98F9A-187C-48E8-B2ED-3C8E9664A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888"/>
              <a:ext cx="2131" cy="54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44" name="Group 17">
              <a:extLst>
                <a:ext uri="{FF2B5EF4-FFF2-40B4-BE49-F238E27FC236}">
                  <a16:creationId xmlns:a16="http://schemas.microsoft.com/office/drawing/2014/main" id="{FDF17759-E627-4234-B8FA-915594468F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6" y="1893"/>
              <a:ext cx="2134" cy="563"/>
              <a:chOff x="962" y="1888"/>
              <a:chExt cx="2134" cy="563"/>
            </a:xfrm>
          </p:grpSpPr>
          <p:sp>
            <p:nvSpPr>
              <p:cNvPr id="45" name="Text Box 12">
                <a:extLst>
                  <a:ext uri="{FF2B5EF4-FFF2-40B4-BE49-F238E27FC236}">
                    <a16:creationId xmlns:a16="http://schemas.microsoft.com/office/drawing/2014/main" id="{577AD8E7-AC32-4584-A571-29E4E2B24E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2" y="2010"/>
                <a:ext cx="170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>
                    <a:latin typeface="Calibri" panose="020F0502020204030204" pitchFamily="34" charset="0"/>
                    <a:cs typeface="Calibri" panose="020F0502020204030204" pitchFamily="34" charset="0"/>
                  </a:rPr>
                  <a:t>Simplify the fraction</a:t>
                </a:r>
                <a:endParaRPr lang="en-GB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46" name="Group 16">
                <a:extLst>
                  <a:ext uri="{FF2B5EF4-FFF2-40B4-BE49-F238E27FC236}">
                    <a16:creationId xmlns:a16="http://schemas.microsoft.com/office/drawing/2014/main" id="{74B54628-8D0E-4809-A177-CBC1E629F2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2" y="1888"/>
                <a:ext cx="404" cy="563"/>
                <a:chOff x="3053" y="2580"/>
                <a:chExt cx="404" cy="563"/>
              </a:xfrm>
            </p:grpSpPr>
            <p:sp>
              <p:nvSpPr>
                <p:cNvPr id="47" name="Text Box 13">
                  <a:extLst>
                    <a:ext uri="{FF2B5EF4-FFF2-40B4-BE49-F238E27FC236}">
                      <a16:creationId xmlns:a16="http://schemas.microsoft.com/office/drawing/2014/main" id="{32DD61D5-9ACE-43A4-B473-3F113614FA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6" y="2580"/>
                  <a:ext cx="214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>
                      <a:latin typeface="Calibri" panose="020F0502020204030204" pitchFamily="34" charset="0"/>
                      <a:cs typeface="Calibri" panose="020F0502020204030204" pitchFamily="34" charset="0"/>
                    </a:rPr>
                    <a:t>5</a:t>
                  </a:r>
                  <a:endParaRPr lang="en-GB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8" name="Line 14">
                  <a:extLst>
                    <a:ext uri="{FF2B5EF4-FFF2-40B4-BE49-F238E27FC236}">
                      <a16:creationId xmlns:a16="http://schemas.microsoft.com/office/drawing/2014/main" id="{EFDE53B5-C940-48C9-9E81-7A2C716D5E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5" y="2847"/>
                  <a:ext cx="22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9" name="Text Box 15">
                      <a:extLst>
                        <a:ext uri="{FF2B5EF4-FFF2-40B4-BE49-F238E27FC236}">
                          <a16:creationId xmlns:a16="http://schemas.microsoft.com/office/drawing/2014/main" id="{9DEC2B14-04AC-4A82-B7DF-396BF958AE66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53" y="2825"/>
                      <a:ext cx="404" cy="31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ad>
                              <m:radPr>
                                <m:degHide m:val="on"/>
                                <m:ctrlPr>
                                  <a:rPr lang="en-GB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oMath>
                        </m:oMathPara>
                      </a14:m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54288" name="Text 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3053" y="2825"/>
                      <a:ext cx="404" cy="318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/>
                      </a:stretch>
                    </a:blipFill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sp>
        <p:nvSpPr>
          <p:cNvPr id="50" name="Text Box 20">
            <a:extLst>
              <a:ext uri="{FF2B5EF4-FFF2-40B4-BE49-F238E27FC236}">
                <a16:creationId xmlns:a16="http://schemas.microsoft.com/office/drawing/2014/main" id="{F76CA853-A47E-4D33-B27F-42D6F80D2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3681413"/>
            <a:ext cx="891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Remember, if we multiply the numerator and the denominator of a fraction by the same number the value of the fraction remains unchanged.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1">
                <a:extLst>
                  <a:ext uri="{FF2B5EF4-FFF2-40B4-BE49-F238E27FC236}">
                    <a16:creationId xmlns:a16="http://schemas.microsoft.com/office/drawing/2014/main" id="{912EB514-DC23-4B71-A9C0-09DE148419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4932152"/>
                <a:ext cx="8631237" cy="8669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 this example, we can multiply the numerator and the denominator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to make the denominator into a whole number.</a:t>
                </a:r>
              </a:p>
            </p:txBody>
          </p:sp>
        </mc:Choice>
        <mc:Fallback xmlns="">
          <p:sp>
            <p:nvSpPr>
              <p:cNvPr id="51" name="Text Box 21">
                <a:extLst>
                  <a:ext uri="{FF2B5EF4-FFF2-40B4-BE49-F238E27FC236}">
                    <a16:creationId xmlns:a16="http://schemas.microsoft.com/office/drawing/2014/main" id="{912EB514-DC23-4B71-A9C0-09DE148419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4932152"/>
                <a:ext cx="8631237" cy="866969"/>
              </a:xfrm>
              <a:prstGeom prst="rect">
                <a:avLst/>
              </a:prstGeom>
              <a:blipFill>
                <a:blip r:embed="rId5"/>
                <a:stretch>
                  <a:fillRect l="-1130" t="-5634" b="-154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4">
            <a:extLst>
              <a:ext uri="{FF2B5EF4-FFF2-40B4-BE49-F238E27FC236}">
                <a16:creationId xmlns:a16="http://schemas.microsoft.com/office/drawing/2014/main" id="{C245DDF8-459C-40E2-B14F-633225285849}"/>
              </a:ext>
            </a:extLst>
          </p:cNvPr>
          <p:cNvSpPr txBox="1">
            <a:spLocks noChangeArrowheads="1"/>
          </p:cNvSpPr>
          <p:nvPr/>
        </p:nvSpPr>
        <p:spPr>
          <a:xfrm>
            <a:off x="284163" y="208185"/>
            <a:ext cx="8229600" cy="41992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Dividing by surds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84367BCA-7FE1-42FE-BB4B-FCDA8313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1052513"/>
            <a:ext cx="86312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 a fraction has a surd as a denominator we usually rewrite it so that the denominator is a rational number.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35D06E8-1436-4CC6-8786-48C5F9CB2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1844675"/>
            <a:ext cx="8631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This is called </a:t>
            </a:r>
            <a:r>
              <a:rPr lang="en-US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rationalizing the denominator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41EED22C-B8EE-4632-BA41-B4F06506D27D}"/>
              </a:ext>
            </a:extLst>
          </p:cNvPr>
          <p:cNvGrpSpPr>
            <a:grpSpLocks/>
          </p:cNvGrpSpPr>
          <p:nvPr/>
        </p:nvGrpSpPr>
        <p:grpSpPr bwMode="auto">
          <a:xfrm>
            <a:off x="2879725" y="2559050"/>
            <a:ext cx="3413125" cy="901700"/>
            <a:chOff x="930" y="1888"/>
            <a:chExt cx="2150" cy="568"/>
          </a:xfrm>
        </p:grpSpPr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D8C6AEA8-EEC9-438D-8E0B-6FAEDBFD3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888"/>
              <a:ext cx="2131" cy="54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8" name="Group 9">
              <a:extLst>
                <a:ext uri="{FF2B5EF4-FFF2-40B4-BE49-F238E27FC236}">
                  <a16:creationId xmlns:a16="http://schemas.microsoft.com/office/drawing/2014/main" id="{4AB437E6-2FEB-4952-BF12-FE7E684027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6" y="1893"/>
              <a:ext cx="2134" cy="563"/>
              <a:chOff x="962" y="1888"/>
              <a:chExt cx="2134" cy="563"/>
            </a:xfrm>
          </p:grpSpPr>
          <p:sp>
            <p:nvSpPr>
              <p:cNvPr id="9" name="Text Box 10">
                <a:extLst>
                  <a:ext uri="{FF2B5EF4-FFF2-40B4-BE49-F238E27FC236}">
                    <a16:creationId xmlns:a16="http://schemas.microsoft.com/office/drawing/2014/main" id="{8FC1B760-D075-4697-94B7-030D5348C1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2" y="2010"/>
                <a:ext cx="170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>
                    <a:latin typeface="Calibri" panose="020F0502020204030204" pitchFamily="34" charset="0"/>
                    <a:cs typeface="Calibri" panose="020F0502020204030204" pitchFamily="34" charset="0"/>
                  </a:rPr>
                  <a:t>Simplify the fraction</a:t>
                </a:r>
                <a:endParaRPr lang="en-GB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0" name="Group 11">
                <a:extLst>
                  <a:ext uri="{FF2B5EF4-FFF2-40B4-BE49-F238E27FC236}">
                    <a16:creationId xmlns:a16="http://schemas.microsoft.com/office/drawing/2014/main" id="{A7ED279A-3A6D-401F-9C57-D7BAC8C880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2" y="1888"/>
                <a:ext cx="404" cy="563"/>
                <a:chOff x="3053" y="2580"/>
                <a:chExt cx="404" cy="563"/>
              </a:xfrm>
            </p:grpSpPr>
            <p:sp>
              <p:nvSpPr>
                <p:cNvPr id="11" name="Text Box 12">
                  <a:extLst>
                    <a:ext uri="{FF2B5EF4-FFF2-40B4-BE49-F238E27FC236}">
                      <a16:creationId xmlns:a16="http://schemas.microsoft.com/office/drawing/2014/main" id="{4577223A-CD26-4A9E-892F-E9B00F40B2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6" y="2580"/>
                  <a:ext cx="214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>
                      <a:latin typeface="Calibri" panose="020F0502020204030204" pitchFamily="34" charset="0"/>
                      <a:cs typeface="Calibri" panose="020F0502020204030204" pitchFamily="34" charset="0"/>
                    </a:rPr>
                    <a:t>5</a:t>
                  </a:r>
                  <a:endParaRPr lang="en-GB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" name="Line 13">
                  <a:extLst>
                    <a:ext uri="{FF2B5EF4-FFF2-40B4-BE49-F238E27FC236}">
                      <a16:creationId xmlns:a16="http://schemas.microsoft.com/office/drawing/2014/main" id="{17B107AB-EC2B-4444-81A4-7C54EC0C60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5" y="2847"/>
                  <a:ext cx="22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" name="Text Box 14">
                      <a:extLst>
                        <a:ext uri="{FF2B5EF4-FFF2-40B4-BE49-F238E27FC236}">
                          <a16:creationId xmlns:a16="http://schemas.microsoft.com/office/drawing/2014/main" id="{E6D87E09-75D7-40BC-ABA3-B6DF51A2B50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53" y="2825"/>
                      <a:ext cx="404" cy="31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1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ad>
                              <m:radPr>
                                <m:degHide m:val="on"/>
                                <m:ctrlPr>
                                  <a:rPr lang="en-GB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oMath>
                        </m:oMathPara>
                      </a14:m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55330" name="Text Box 1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3053" y="2825"/>
                      <a:ext cx="404" cy="318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/>
                      </a:stretch>
                    </a:blipFill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grpSp>
        <p:nvGrpSpPr>
          <p:cNvPr id="14" name="Group 51">
            <a:extLst>
              <a:ext uri="{FF2B5EF4-FFF2-40B4-BE49-F238E27FC236}">
                <a16:creationId xmlns:a16="http://schemas.microsoft.com/office/drawing/2014/main" id="{3D64E761-6D7B-4180-9A52-2B21261C454D}"/>
              </a:ext>
            </a:extLst>
          </p:cNvPr>
          <p:cNvGrpSpPr>
            <a:grpSpLocks/>
          </p:cNvGrpSpPr>
          <p:nvPr/>
        </p:nvGrpSpPr>
        <p:grpSpPr bwMode="auto">
          <a:xfrm>
            <a:off x="2637642" y="3955032"/>
            <a:ext cx="641350" cy="923925"/>
            <a:chOff x="2324" y="2766"/>
            <a:chExt cx="404" cy="582"/>
          </a:xfrm>
        </p:grpSpPr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43D64C46-67F6-46AB-A1CA-6AF464213F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0" y="2766"/>
              <a:ext cx="21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Line 28">
              <a:extLst>
                <a:ext uri="{FF2B5EF4-FFF2-40B4-BE49-F238E27FC236}">
                  <a16:creationId xmlns:a16="http://schemas.microsoft.com/office/drawing/2014/main" id="{EB6DBDCF-0AB7-424A-BBC5-F330A1249E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7" y="3042"/>
              <a:ext cx="2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 Box 29">
                  <a:extLst>
                    <a:ext uri="{FF2B5EF4-FFF2-40B4-BE49-F238E27FC236}">
                      <a16:creationId xmlns:a16="http://schemas.microsoft.com/office/drawing/2014/main" id="{DA2C4C16-FF27-4E26-8D3C-93EA674191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24" y="3030"/>
                  <a:ext cx="404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5322" name="Text 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24" y="3030"/>
                  <a:ext cx="404" cy="318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Text Box 34">
            <a:extLst>
              <a:ext uri="{FF2B5EF4-FFF2-40B4-BE49-F238E27FC236}">
                <a16:creationId xmlns:a16="http://schemas.microsoft.com/office/drawing/2014/main" id="{510737B0-0850-4A47-87F5-85D168864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7074" y="4332212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grpSp>
        <p:nvGrpSpPr>
          <p:cNvPr id="19" name="Group 52">
            <a:extLst>
              <a:ext uri="{FF2B5EF4-FFF2-40B4-BE49-F238E27FC236}">
                <a16:creationId xmlns:a16="http://schemas.microsoft.com/office/drawing/2014/main" id="{09A2A8D3-E1EC-4769-A0B3-621CD1975967}"/>
              </a:ext>
            </a:extLst>
          </p:cNvPr>
          <p:cNvGrpSpPr>
            <a:grpSpLocks/>
          </p:cNvGrpSpPr>
          <p:nvPr/>
        </p:nvGrpSpPr>
        <p:grpSpPr bwMode="auto">
          <a:xfrm>
            <a:off x="4638799" y="3914703"/>
            <a:ext cx="728663" cy="496888"/>
            <a:chOff x="2958" y="2766"/>
            <a:chExt cx="459" cy="313"/>
          </a:xfrm>
        </p:grpSpPr>
        <p:sp>
          <p:nvSpPr>
            <p:cNvPr id="20" name="Text Box 32">
              <a:extLst>
                <a:ext uri="{FF2B5EF4-FFF2-40B4-BE49-F238E27FC236}">
                  <a16:creationId xmlns:a16="http://schemas.microsoft.com/office/drawing/2014/main" id="{0FE61FA6-5BEF-44D0-B0FC-6A15CACE9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Line 33">
              <a:extLst>
                <a:ext uri="{FF2B5EF4-FFF2-40B4-BE49-F238E27FC236}">
                  <a16:creationId xmlns:a16="http://schemas.microsoft.com/office/drawing/2014/main" id="{E6510790-2932-4728-9875-28D2ABBB15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5" y="3042"/>
              <a:ext cx="3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 Box 45">
                  <a:extLst>
                    <a:ext uri="{FF2B5EF4-FFF2-40B4-BE49-F238E27FC236}">
                      <a16:creationId xmlns:a16="http://schemas.microsoft.com/office/drawing/2014/main" id="{F364C43B-1AED-46B4-80EF-82BCDBF4C2A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8" y="2766"/>
                  <a:ext cx="459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5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5311" name="Text 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8" y="2766"/>
                  <a:ext cx="459" cy="313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2500" t="-1220" b="-2804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Rectangle 4">
            <a:extLst>
              <a:ext uri="{FF2B5EF4-FFF2-40B4-BE49-F238E27FC236}">
                <a16:creationId xmlns:a16="http://schemas.microsoft.com/office/drawing/2014/main" id="{7F3C9ABF-46C4-4CA4-B04D-71C0BA3D1E3B}"/>
              </a:ext>
            </a:extLst>
          </p:cNvPr>
          <p:cNvSpPr txBox="1">
            <a:spLocks noChangeArrowheads="1"/>
          </p:cNvSpPr>
          <p:nvPr/>
        </p:nvSpPr>
        <p:spPr>
          <a:xfrm>
            <a:off x="284163" y="208185"/>
            <a:ext cx="8229600" cy="41992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Dividing by surds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44">
                <a:extLst>
                  <a:ext uri="{FF2B5EF4-FFF2-40B4-BE49-F238E27FC236}">
                    <a16:creationId xmlns:a16="http://schemas.microsoft.com/office/drawing/2014/main" id="{D61AF70D-D3FB-498A-9ECE-9DDD753C38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5444" y="3893047"/>
                <a:ext cx="641651" cy="505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4" name="Text Box 44">
                <a:extLst>
                  <a:ext uri="{FF2B5EF4-FFF2-40B4-BE49-F238E27FC236}">
                    <a16:creationId xmlns:a16="http://schemas.microsoft.com/office/drawing/2014/main" id="{D61AF70D-D3FB-498A-9ECE-9DDD753C3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85444" y="3893047"/>
                <a:ext cx="641651" cy="5052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30">
            <a:extLst>
              <a:ext uri="{FF2B5EF4-FFF2-40B4-BE49-F238E27FC236}">
                <a16:creationId xmlns:a16="http://schemas.microsoft.com/office/drawing/2014/main" id="{3B900F21-08E4-4F53-A017-A5ECD5D9E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499" y="4093764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26" name="Text Box 44">
            <a:extLst>
              <a:ext uri="{FF2B5EF4-FFF2-40B4-BE49-F238E27FC236}">
                <a16:creationId xmlns:a16="http://schemas.microsoft.com/office/drawing/2014/main" id="{47D5EE95-100D-4917-900F-A7DF937D9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367" y="4141067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44">
                <a:extLst>
                  <a:ext uri="{FF2B5EF4-FFF2-40B4-BE49-F238E27FC236}">
                    <a16:creationId xmlns:a16="http://schemas.microsoft.com/office/drawing/2014/main" id="{E68B9482-8D7B-46CD-9642-808C597E0D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1529" y="4371899"/>
                <a:ext cx="641651" cy="505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Text Box 44">
                <a:extLst>
                  <a:ext uri="{FF2B5EF4-FFF2-40B4-BE49-F238E27FC236}">
                    <a16:creationId xmlns:a16="http://schemas.microsoft.com/office/drawing/2014/main" id="{E68B9482-8D7B-46CD-9642-808C597E0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01529" y="4371899"/>
                <a:ext cx="641651" cy="505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Line 33">
            <a:extLst>
              <a:ext uri="{FF2B5EF4-FFF2-40B4-BE49-F238E27FC236}">
                <a16:creationId xmlns:a16="http://schemas.microsoft.com/office/drawing/2014/main" id="{CDB6CBB2-EA45-4051-953B-2B3643EA57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1569" y="4352849"/>
            <a:ext cx="468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Line Callout 2 (Accent Bar) 1">
            <a:extLst>
              <a:ext uri="{FF2B5EF4-FFF2-40B4-BE49-F238E27FC236}">
                <a16:creationId xmlns:a16="http://schemas.microsoft.com/office/drawing/2014/main" id="{1089C718-4DA2-435B-AA7C-392015641B20}"/>
              </a:ext>
            </a:extLst>
          </p:cNvPr>
          <p:cNvSpPr/>
          <p:nvPr/>
        </p:nvSpPr>
        <p:spPr>
          <a:xfrm>
            <a:off x="4812175" y="5182902"/>
            <a:ext cx="1756230" cy="915988"/>
          </a:xfrm>
          <a:prstGeom prst="accentCallout2">
            <a:avLst>
              <a:gd name="adj1" fmla="val 54024"/>
              <a:gd name="adj2" fmla="val -10773"/>
              <a:gd name="adj3" fmla="val 54024"/>
              <a:gd name="adj4" fmla="val -22362"/>
              <a:gd name="adj5" fmla="val -42136"/>
              <a:gd name="adj6" fmla="val -5317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471B78-C702-4359-96ED-DE44622F42C3}"/>
              </a:ext>
            </a:extLst>
          </p:cNvPr>
          <p:cNvSpPr txBox="1"/>
          <p:nvPr/>
        </p:nvSpPr>
        <p:spPr>
          <a:xfrm>
            <a:off x="4638799" y="5182902"/>
            <a:ext cx="3890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We are in fact multiplying by one, which does not change the value of the original expression.</a:t>
            </a:r>
          </a:p>
        </p:txBody>
      </p:sp>
    </p:spTree>
    <p:extLst>
      <p:ext uri="{BB962C8B-B14F-4D97-AF65-F5344CB8AC3E}">
        <p14:creationId xmlns:p14="http://schemas.microsoft.com/office/powerpoint/2010/main" val="321781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72128C-2398-4D7B-B6DA-C6966307649F}"/>
              </a:ext>
            </a:extLst>
          </p:cNvPr>
          <p:cNvSpPr/>
          <p:nvPr/>
        </p:nvSpPr>
        <p:spPr>
          <a:xfrm>
            <a:off x="7717846" y="4008288"/>
            <a:ext cx="766787" cy="9003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4BCA40-4AB9-4AFB-9BAD-963CB8918651}"/>
              </a:ext>
            </a:extLst>
          </p:cNvPr>
          <p:cNvSpPr/>
          <p:nvPr/>
        </p:nvSpPr>
        <p:spPr>
          <a:xfrm>
            <a:off x="4620134" y="4012108"/>
            <a:ext cx="766787" cy="9003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364CB-75AA-45CB-B8BB-6C15007A2B88}"/>
              </a:ext>
            </a:extLst>
          </p:cNvPr>
          <p:cNvSpPr/>
          <p:nvPr/>
        </p:nvSpPr>
        <p:spPr>
          <a:xfrm>
            <a:off x="1921992" y="4005064"/>
            <a:ext cx="766787" cy="9003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105">
            <a:extLst>
              <a:ext uri="{FF2B5EF4-FFF2-40B4-BE49-F238E27FC236}">
                <a16:creationId xmlns:a16="http://schemas.microsoft.com/office/drawing/2014/main" id="{3E5277C8-1CDA-45DE-AF4C-5A268502E747}"/>
              </a:ext>
            </a:extLst>
          </p:cNvPr>
          <p:cNvGrpSpPr>
            <a:grpSpLocks/>
          </p:cNvGrpSpPr>
          <p:nvPr/>
        </p:nvGrpSpPr>
        <p:grpSpPr bwMode="auto">
          <a:xfrm>
            <a:off x="252091" y="4030663"/>
            <a:ext cx="641350" cy="923925"/>
            <a:chOff x="449" y="2539"/>
            <a:chExt cx="404" cy="582"/>
          </a:xfrm>
        </p:grpSpPr>
        <p:sp>
          <p:nvSpPr>
            <p:cNvPr id="8" name="Text Box 17">
              <a:extLst>
                <a:ext uri="{FF2B5EF4-FFF2-40B4-BE49-F238E27FC236}">
                  <a16:creationId xmlns:a16="http://schemas.microsoft.com/office/drawing/2014/main" id="{95BE38A5-AF3B-4D3E-AAA8-66A634292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" y="2539"/>
              <a:ext cx="21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8AD5A32C-7CA2-4566-8270-F49B8B701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" y="2815"/>
              <a:ext cx="2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 Box 19">
                  <a:extLst>
                    <a:ext uri="{FF2B5EF4-FFF2-40B4-BE49-F238E27FC236}">
                      <a16:creationId xmlns:a16="http://schemas.microsoft.com/office/drawing/2014/main" id="{3B5C40F8-94AF-4769-A35F-4E055775A5F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9" y="2803"/>
                  <a:ext cx="404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401" name="Text 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49" y="2803"/>
                  <a:ext cx="404" cy="31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Text Box 34">
            <a:extLst>
              <a:ext uri="{FF2B5EF4-FFF2-40B4-BE49-F238E27FC236}">
                <a16:creationId xmlns:a16="http://schemas.microsoft.com/office/drawing/2014/main" id="{9ABB5651-1CAE-48BA-A596-05179F906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496" y="4422576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grpSp>
        <p:nvGrpSpPr>
          <p:cNvPr id="12" name="Group 108">
            <a:extLst>
              <a:ext uri="{FF2B5EF4-FFF2-40B4-BE49-F238E27FC236}">
                <a16:creationId xmlns:a16="http://schemas.microsoft.com/office/drawing/2014/main" id="{7D9C13EF-AE79-4D50-B279-96984DB2A44A}"/>
              </a:ext>
            </a:extLst>
          </p:cNvPr>
          <p:cNvGrpSpPr>
            <a:grpSpLocks/>
          </p:cNvGrpSpPr>
          <p:nvPr/>
        </p:nvGrpSpPr>
        <p:grpSpPr bwMode="auto">
          <a:xfrm>
            <a:off x="1937221" y="4005068"/>
            <a:ext cx="728663" cy="496888"/>
            <a:chOff x="1084" y="2539"/>
            <a:chExt cx="459" cy="313"/>
          </a:xfrm>
        </p:grpSpPr>
        <p:sp>
          <p:nvSpPr>
            <p:cNvPr id="13" name="Text Box 32">
              <a:extLst>
                <a:ext uri="{FF2B5EF4-FFF2-40B4-BE49-F238E27FC236}">
                  <a16:creationId xmlns:a16="http://schemas.microsoft.com/office/drawing/2014/main" id="{0D6C598C-6E74-4CD6-AA01-8057CAAE07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2539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Line 33">
              <a:extLst>
                <a:ext uri="{FF2B5EF4-FFF2-40B4-BE49-F238E27FC236}">
                  <a16:creationId xmlns:a16="http://schemas.microsoft.com/office/drawing/2014/main" id="{125FB9A6-522F-4633-846F-63408E5C31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1" y="2815"/>
              <a:ext cx="3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 Box 35">
                  <a:extLst>
                    <a:ext uri="{FF2B5EF4-FFF2-40B4-BE49-F238E27FC236}">
                      <a16:creationId xmlns:a16="http://schemas.microsoft.com/office/drawing/2014/main" id="{1DA242FF-664A-4654-A1B3-191EF8FADE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84" y="2539"/>
                  <a:ext cx="459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90" name="Text 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84" y="2539"/>
                  <a:ext cx="459" cy="313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3445" t="-2439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Text Box 36">
            <a:extLst>
              <a:ext uri="{FF2B5EF4-FFF2-40B4-BE49-F238E27FC236}">
                <a16:creationId xmlns:a16="http://schemas.microsoft.com/office/drawing/2014/main" id="{E373BBFE-ABF0-4B49-A3B8-ED00D03C6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013" y="1216025"/>
            <a:ext cx="5132387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Simplify the following fractions by rationalizing their denominators.</a:t>
            </a:r>
          </a:p>
        </p:txBody>
      </p:sp>
      <p:grpSp>
        <p:nvGrpSpPr>
          <p:cNvPr id="17" name="Group 53">
            <a:extLst>
              <a:ext uri="{FF2B5EF4-FFF2-40B4-BE49-F238E27FC236}">
                <a16:creationId xmlns:a16="http://schemas.microsoft.com/office/drawing/2014/main" id="{4AF3AD7C-7D8B-4BF5-8CE0-7DDB144A39B1}"/>
              </a:ext>
            </a:extLst>
          </p:cNvPr>
          <p:cNvGrpSpPr>
            <a:grpSpLocks/>
          </p:cNvGrpSpPr>
          <p:nvPr/>
        </p:nvGrpSpPr>
        <p:grpSpPr bwMode="auto">
          <a:xfrm>
            <a:off x="447675" y="2336800"/>
            <a:ext cx="1020763" cy="923925"/>
            <a:chOff x="282" y="1472"/>
            <a:chExt cx="643" cy="582"/>
          </a:xfrm>
        </p:grpSpPr>
        <p:sp>
          <p:nvSpPr>
            <p:cNvPr id="18" name="Text Box 37">
              <a:extLst>
                <a:ext uri="{FF2B5EF4-FFF2-40B4-BE49-F238E27FC236}">
                  <a16:creationId xmlns:a16="http://schemas.microsoft.com/office/drawing/2014/main" id="{CE3318DC-8E36-4435-AB95-E3B166BD3C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" y="1604"/>
              <a:ext cx="27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latin typeface="Calibri" panose="020F0502020204030204" pitchFamily="34" charset="0"/>
                  <a:cs typeface="Calibri" panose="020F0502020204030204" pitchFamily="34" charset="0"/>
                </a:rPr>
                <a:t>1)</a:t>
              </a:r>
            </a:p>
          </p:txBody>
        </p:sp>
        <p:grpSp>
          <p:nvGrpSpPr>
            <p:cNvPr id="19" name="Group 38">
              <a:extLst>
                <a:ext uri="{FF2B5EF4-FFF2-40B4-BE49-F238E27FC236}">
                  <a16:creationId xmlns:a16="http://schemas.microsoft.com/office/drawing/2014/main" id="{D958DAF9-61CC-4D64-A068-A1BAEE259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" y="1472"/>
              <a:ext cx="404" cy="582"/>
              <a:chOff x="2391" y="2766"/>
              <a:chExt cx="404" cy="582"/>
            </a:xfrm>
          </p:grpSpPr>
          <p:sp>
            <p:nvSpPr>
              <p:cNvPr id="20" name="Text Box 39">
                <a:extLst>
                  <a:ext uri="{FF2B5EF4-FFF2-40B4-BE49-F238E27FC236}">
                    <a16:creationId xmlns:a16="http://schemas.microsoft.com/office/drawing/2014/main" id="{A045E750-AFF4-450A-B7BB-7CD95EF73C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9" y="2766"/>
                <a:ext cx="21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Line 40">
                <a:extLst>
                  <a:ext uri="{FF2B5EF4-FFF2-40B4-BE49-F238E27FC236}">
                    <a16:creationId xmlns:a16="http://schemas.microsoft.com/office/drawing/2014/main" id="{520D8A99-2E3E-4297-A118-E176B97C80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6" y="3042"/>
                <a:ext cx="26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 Box 41">
                    <a:extLst>
                      <a:ext uri="{FF2B5EF4-FFF2-40B4-BE49-F238E27FC236}">
                        <a16:creationId xmlns:a16="http://schemas.microsoft.com/office/drawing/2014/main" id="{E42DD96C-FEFE-4F78-BD73-86052271107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91" y="3030"/>
                    <a:ext cx="404" cy="3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lang="en-GB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rad>
                        </m:oMath>
                      </m:oMathPara>
                    </a14:m>
                    <a:endParaRPr lang="en-GB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6387" name="Text Box 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391" y="3030"/>
                    <a:ext cx="404" cy="318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3" name="Group 54">
            <a:extLst>
              <a:ext uri="{FF2B5EF4-FFF2-40B4-BE49-F238E27FC236}">
                <a16:creationId xmlns:a16="http://schemas.microsoft.com/office/drawing/2014/main" id="{B5AA96B0-EE9D-4E90-956A-6F99387D6BF2}"/>
              </a:ext>
            </a:extLst>
          </p:cNvPr>
          <p:cNvGrpSpPr>
            <a:grpSpLocks/>
          </p:cNvGrpSpPr>
          <p:nvPr/>
        </p:nvGrpSpPr>
        <p:grpSpPr bwMode="auto">
          <a:xfrm>
            <a:off x="3238498" y="2336801"/>
            <a:ext cx="1038225" cy="931863"/>
            <a:chOff x="2358" y="1472"/>
            <a:chExt cx="654" cy="587"/>
          </a:xfrm>
        </p:grpSpPr>
        <p:sp>
          <p:nvSpPr>
            <p:cNvPr id="24" name="Text Box 42">
              <a:extLst>
                <a:ext uri="{FF2B5EF4-FFF2-40B4-BE49-F238E27FC236}">
                  <a16:creationId xmlns:a16="http://schemas.microsoft.com/office/drawing/2014/main" id="{B48B666A-9225-4483-BAD9-47802EB93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8" y="1604"/>
              <a:ext cx="27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latin typeface="Calibri" panose="020F0502020204030204" pitchFamily="34" charset="0"/>
                  <a:cs typeface="Calibri" panose="020F0502020204030204" pitchFamily="34" charset="0"/>
                </a:rPr>
                <a:t>2)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 Box 44">
                  <a:extLst>
                    <a:ext uri="{FF2B5EF4-FFF2-40B4-BE49-F238E27FC236}">
                      <a16:creationId xmlns:a16="http://schemas.microsoft.com/office/drawing/2014/main" id="{18E4E6DD-263E-4AFC-9990-9B9FF1FB2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08" y="1472"/>
                  <a:ext cx="404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en-US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80" name="Text 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08" y="1472"/>
                  <a:ext cx="404" cy="318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Line 45">
              <a:extLst>
                <a:ext uri="{FF2B5EF4-FFF2-40B4-BE49-F238E27FC236}">
                  <a16:creationId xmlns:a16="http://schemas.microsoft.com/office/drawing/2014/main" id="{188CA8D8-4C43-4A82-9253-D54B337610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2" y="1748"/>
              <a:ext cx="2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 Box 46">
                  <a:extLst>
                    <a:ext uri="{FF2B5EF4-FFF2-40B4-BE49-F238E27FC236}">
                      <a16:creationId xmlns:a16="http://schemas.microsoft.com/office/drawing/2014/main" id="{FC727937-ADAB-4FA0-9E47-996498170C6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08" y="1736"/>
                  <a:ext cx="404" cy="32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82" name="Text 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08" y="1736"/>
                  <a:ext cx="404" cy="323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55">
            <a:extLst>
              <a:ext uri="{FF2B5EF4-FFF2-40B4-BE49-F238E27FC236}">
                <a16:creationId xmlns:a16="http://schemas.microsoft.com/office/drawing/2014/main" id="{B0EF1D8C-5087-4F1E-B721-D779BC5E3169}"/>
              </a:ext>
            </a:extLst>
          </p:cNvPr>
          <p:cNvGrpSpPr>
            <a:grpSpLocks/>
          </p:cNvGrpSpPr>
          <p:nvPr/>
        </p:nvGrpSpPr>
        <p:grpSpPr bwMode="auto">
          <a:xfrm>
            <a:off x="6046788" y="2336801"/>
            <a:ext cx="1181100" cy="915988"/>
            <a:chOff x="3809" y="1472"/>
            <a:chExt cx="744" cy="577"/>
          </a:xfrm>
        </p:grpSpPr>
        <p:sp>
          <p:nvSpPr>
            <p:cNvPr id="29" name="Text Box 47">
              <a:extLst>
                <a:ext uri="{FF2B5EF4-FFF2-40B4-BE49-F238E27FC236}">
                  <a16:creationId xmlns:a16="http://schemas.microsoft.com/office/drawing/2014/main" id="{5C75D408-9EDC-4D3F-9C3D-D710477901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604"/>
              <a:ext cx="27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latin typeface="Calibri" panose="020F0502020204030204" pitchFamily="34" charset="0"/>
                  <a:cs typeface="Calibri" panose="020F0502020204030204" pitchFamily="34" charset="0"/>
                </a:rPr>
                <a:t>3)</a:t>
              </a:r>
            </a:p>
          </p:txBody>
        </p:sp>
        <p:grpSp>
          <p:nvGrpSpPr>
            <p:cNvPr id="30" name="Group 52">
              <a:extLst>
                <a:ext uri="{FF2B5EF4-FFF2-40B4-BE49-F238E27FC236}">
                  <a16:creationId xmlns:a16="http://schemas.microsoft.com/office/drawing/2014/main" id="{701AE04B-7301-4EC2-AE7A-D9E553DC63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1472"/>
              <a:ext cx="459" cy="577"/>
              <a:chOff x="4094" y="1472"/>
              <a:chExt cx="459" cy="577"/>
            </a:xfrm>
          </p:grpSpPr>
          <p:sp>
            <p:nvSpPr>
              <p:cNvPr id="31" name="Text Box 49">
                <a:extLst>
                  <a:ext uri="{FF2B5EF4-FFF2-40B4-BE49-F238E27FC236}">
                    <a16:creationId xmlns:a16="http://schemas.microsoft.com/office/drawing/2014/main" id="{E4949BA3-B4D7-4FCF-97F6-2B39244E7F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0" y="1472"/>
                <a:ext cx="21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endParaRPr lang="en-GB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2" name="Line 50">
                <a:extLst>
                  <a:ext uri="{FF2B5EF4-FFF2-40B4-BE49-F238E27FC236}">
                    <a16:creationId xmlns:a16="http://schemas.microsoft.com/office/drawing/2014/main" id="{0BF47C76-993F-4210-A6D3-1905E2805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36" y="1748"/>
                <a:ext cx="35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 Box 51">
                    <a:extLst>
                      <a:ext uri="{FF2B5EF4-FFF2-40B4-BE49-F238E27FC236}">
                        <a16:creationId xmlns:a16="http://schemas.microsoft.com/office/drawing/2014/main" id="{5F8FF14B-1FF7-4819-8EAB-DBF73F059FD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94" y="1736"/>
                    <a:ext cx="459" cy="3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r>
                      <a:rPr lang="en-GB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4</a:t>
                    </a:r>
                    <a14:m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oMath>
                    </a14:m>
                    <a:endParaRPr lang="en-GB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6378" name="Text 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094" y="1736"/>
                    <a:ext cx="459" cy="313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l="-12500" t="-2439" b="-26829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34" name="Group 106">
            <a:extLst>
              <a:ext uri="{FF2B5EF4-FFF2-40B4-BE49-F238E27FC236}">
                <a16:creationId xmlns:a16="http://schemas.microsoft.com/office/drawing/2014/main" id="{28F8DC2D-A66F-401A-BC0F-A19E425AD62A}"/>
              </a:ext>
            </a:extLst>
          </p:cNvPr>
          <p:cNvGrpSpPr>
            <a:grpSpLocks/>
          </p:cNvGrpSpPr>
          <p:nvPr/>
        </p:nvGrpSpPr>
        <p:grpSpPr bwMode="auto">
          <a:xfrm>
            <a:off x="2988391" y="4030665"/>
            <a:ext cx="641349" cy="931863"/>
            <a:chOff x="2254" y="2539"/>
            <a:chExt cx="404" cy="5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 Box 57">
                  <a:extLst>
                    <a:ext uri="{FF2B5EF4-FFF2-40B4-BE49-F238E27FC236}">
                      <a16:creationId xmlns:a16="http://schemas.microsoft.com/office/drawing/2014/main" id="{5818770E-4881-4817-9007-E771384977B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54" y="2539"/>
                  <a:ext cx="404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70" name="Text 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54" y="2539"/>
                  <a:ext cx="404" cy="318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Line 58">
              <a:extLst>
                <a:ext uri="{FF2B5EF4-FFF2-40B4-BE49-F238E27FC236}">
                  <a16:creationId xmlns:a16="http://schemas.microsoft.com/office/drawing/2014/main" id="{DF40BEBB-BB17-4C2D-8ADE-D6FE986CBD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9" y="2815"/>
              <a:ext cx="2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 Box 59">
                  <a:extLst>
                    <a:ext uri="{FF2B5EF4-FFF2-40B4-BE49-F238E27FC236}">
                      <a16:creationId xmlns:a16="http://schemas.microsoft.com/office/drawing/2014/main" id="{ECC445D3-DC94-4C8D-B899-16D0D982486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54" y="2803"/>
                  <a:ext cx="404" cy="32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72" name="Text 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54" y="2803"/>
                  <a:ext cx="404" cy="323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Text Box 74">
            <a:extLst>
              <a:ext uri="{FF2B5EF4-FFF2-40B4-BE49-F238E27FC236}">
                <a16:creationId xmlns:a16="http://schemas.microsoft.com/office/drawing/2014/main" id="{90984F3D-63F1-46E5-B5EE-279D7A13A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4448175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grpSp>
        <p:nvGrpSpPr>
          <p:cNvPr id="41" name="Group 109">
            <a:extLst>
              <a:ext uri="{FF2B5EF4-FFF2-40B4-BE49-F238E27FC236}">
                <a16:creationId xmlns:a16="http://schemas.microsoft.com/office/drawing/2014/main" id="{149F07C0-E645-48B7-AA2B-77DEC210AA4D}"/>
              </a:ext>
            </a:extLst>
          </p:cNvPr>
          <p:cNvGrpSpPr>
            <a:grpSpLocks/>
          </p:cNvGrpSpPr>
          <p:nvPr/>
        </p:nvGrpSpPr>
        <p:grpSpPr bwMode="auto">
          <a:xfrm>
            <a:off x="4572006" y="4030663"/>
            <a:ext cx="811213" cy="504825"/>
            <a:chOff x="2880" y="2539"/>
            <a:chExt cx="511" cy="318"/>
          </a:xfrm>
        </p:grpSpPr>
        <p:sp>
          <p:nvSpPr>
            <p:cNvPr id="42" name="Text Box 72">
              <a:extLst>
                <a:ext uri="{FF2B5EF4-FFF2-40B4-BE49-F238E27FC236}">
                  <a16:creationId xmlns:a16="http://schemas.microsoft.com/office/drawing/2014/main" id="{0EC3CA10-ACA2-443C-BDED-7BEA2465DD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" y="2539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Line 73">
              <a:extLst>
                <a:ext uri="{FF2B5EF4-FFF2-40B4-BE49-F238E27FC236}">
                  <a16:creationId xmlns:a16="http://schemas.microsoft.com/office/drawing/2014/main" id="{185C6965-9EA8-4E57-8619-A6F3D1D27D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" y="2815"/>
              <a:ext cx="3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 Box 75">
                  <a:extLst>
                    <a:ext uri="{FF2B5EF4-FFF2-40B4-BE49-F238E27FC236}">
                      <a16:creationId xmlns:a16="http://schemas.microsoft.com/office/drawing/2014/main" id="{0E064A13-5E28-4687-A58E-1F3FD6CDAE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0" y="2539"/>
                  <a:ext cx="511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61" name="Text 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0" y="2539"/>
                  <a:ext cx="511" cy="318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" name="Group 107">
            <a:extLst>
              <a:ext uri="{FF2B5EF4-FFF2-40B4-BE49-F238E27FC236}">
                <a16:creationId xmlns:a16="http://schemas.microsoft.com/office/drawing/2014/main" id="{F7E9DA8C-1BF0-4364-BE39-6627BE86C401}"/>
              </a:ext>
            </a:extLst>
          </p:cNvPr>
          <p:cNvGrpSpPr>
            <a:grpSpLocks/>
          </p:cNvGrpSpPr>
          <p:nvPr/>
        </p:nvGrpSpPr>
        <p:grpSpPr bwMode="auto">
          <a:xfrm>
            <a:off x="6012160" y="4030663"/>
            <a:ext cx="728663" cy="914400"/>
            <a:chOff x="3987" y="2539"/>
            <a:chExt cx="459" cy="576"/>
          </a:xfrm>
        </p:grpSpPr>
        <p:sp>
          <p:nvSpPr>
            <p:cNvPr id="46" name="Text Box 79">
              <a:extLst>
                <a:ext uri="{FF2B5EF4-FFF2-40B4-BE49-F238E27FC236}">
                  <a16:creationId xmlns:a16="http://schemas.microsoft.com/office/drawing/2014/main" id="{5556FDAB-0D87-469A-9836-AB2BA78B1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3" y="2539"/>
              <a:ext cx="21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47" name="Line 80">
              <a:extLst>
                <a:ext uri="{FF2B5EF4-FFF2-40B4-BE49-F238E27FC236}">
                  <a16:creationId xmlns:a16="http://schemas.microsoft.com/office/drawing/2014/main" id="{AAEFB3C5-EF4F-4563-A159-4DEF598516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3" y="2815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 Box 81">
                  <a:extLst>
                    <a:ext uri="{FF2B5EF4-FFF2-40B4-BE49-F238E27FC236}">
                      <a16:creationId xmlns:a16="http://schemas.microsoft.com/office/drawing/2014/main" id="{098D2102-A15D-4F41-B02F-F2395A9022A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87" y="2803"/>
                  <a:ext cx="459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4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57" name="Text 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87" y="2803"/>
                  <a:ext cx="459" cy="31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12500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9" name="Text Box 96">
            <a:extLst>
              <a:ext uri="{FF2B5EF4-FFF2-40B4-BE49-F238E27FC236}">
                <a16:creationId xmlns:a16="http://schemas.microsoft.com/office/drawing/2014/main" id="{92FF7629-C566-4E11-B173-4B5FE37B8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1999" y="4448175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28</a:t>
            </a:r>
          </a:p>
        </p:txBody>
      </p:sp>
      <p:grpSp>
        <p:nvGrpSpPr>
          <p:cNvPr id="50" name="Group 110">
            <a:extLst>
              <a:ext uri="{FF2B5EF4-FFF2-40B4-BE49-F238E27FC236}">
                <a16:creationId xmlns:a16="http://schemas.microsoft.com/office/drawing/2014/main" id="{2CA670F9-6BF9-4BA8-92D1-35DDF95EB213}"/>
              </a:ext>
            </a:extLst>
          </p:cNvPr>
          <p:cNvGrpSpPr>
            <a:grpSpLocks/>
          </p:cNvGrpSpPr>
          <p:nvPr/>
        </p:nvGrpSpPr>
        <p:grpSpPr bwMode="auto">
          <a:xfrm>
            <a:off x="7697862" y="4030663"/>
            <a:ext cx="728662" cy="495300"/>
            <a:chOff x="4649" y="2539"/>
            <a:chExt cx="459" cy="312"/>
          </a:xfrm>
        </p:grpSpPr>
        <p:sp>
          <p:nvSpPr>
            <p:cNvPr id="51" name="Text Box 94">
              <a:extLst>
                <a:ext uri="{FF2B5EF4-FFF2-40B4-BE49-F238E27FC236}">
                  <a16:creationId xmlns:a16="http://schemas.microsoft.com/office/drawing/2014/main" id="{DF49030B-4A5F-42B5-B793-060C7E9417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9" y="2539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Line 95">
              <a:extLst>
                <a:ext uri="{FF2B5EF4-FFF2-40B4-BE49-F238E27FC236}">
                  <a16:creationId xmlns:a16="http://schemas.microsoft.com/office/drawing/2014/main" id="{95EE70E8-D904-4F93-A340-8313EB9238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6" y="2815"/>
              <a:ext cx="3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 Box 97">
                  <a:extLst>
                    <a:ext uri="{FF2B5EF4-FFF2-40B4-BE49-F238E27FC236}">
                      <a16:creationId xmlns:a16="http://schemas.microsoft.com/office/drawing/2014/main" id="{C700C4B7-CA83-4AB9-8BFA-F1B10B1BE4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649" y="2539"/>
                  <a:ext cx="459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46" name="Text 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9" y="2539"/>
                  <a:ext cx="459" cy="312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13445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44">
                <a:extLst>
                  <a:ext uri="{FF2B5EF4-FFF2-40B4-BE49-F238E27FC236}">
                    <a16:creationId xmlns:a16="http://schemas.microsoft.com/office/drawing/2014/main" id="{AD3CD7E4-0996-446F-A644-97EBCCE3F9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1428" y="4022379"/>
                <a:ext cx="641651" cy="505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4" name="Text Box 44">
                <a:extLst>
                  <a:ext uri="{FF2B5EF4-FFF2-40B4-BE49-F238E27FC236}">
                    <a16:creationId xmlns:a16="http://schemas.microsoft.com/office/drawing/2014/main" id="{AD3CD7E4-0996-446F-A644-97EBCCE3F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1428" y="4022379"/>
                <a:ext cx="641651" cy="50520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 Box 44">
            <a:extLst>
              <a:ext uri="{FF2B5EF4-FFF2-40B4-BE49-F238E27FC236}">
                <a16:creationId xmlns:a16="http://schemas.microsoft.com/office/drawing/2014/main" id="{0D38DD5D-B60A-476F-AAD1-C02358845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630" y="4212878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44">
                <a:extLst>
                  <a:ext uri="{FF2B5EF4-FFF2-40B4-BE49-F238E27FC236}">
                    <a16:creationId xmlns:a16="http://schemas.microsoft.com/office/drawing/2014/main" id="{C1946343-3DEE-4EDF-ADAD-DE0334FC8C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2730" y="4443710"/>
                <a:ext cx="641651" cy="505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6" name="Text Box 44">
                <a:extLst>
                  <a:ext uri="{FF2B5EF4-FFF2-40B4-BE49-F238E27FC236}">
                    <a16:creationId xmlns:a16="http://schemas.microsoft.com/office/drawing/2014/main" id="{C1946343-3DEE-4EDF-ADAD-DE0334FC8C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2730" y="4443710"/>
                <a:ext cx="641651" cy="50520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Line 33">
            <a:extLst>
              <a:ext uri="{FF2B5EF4-FFF2-40B4-BE49-F238E27FC236}">
                <a16:creationId xmlns:a16="http://schemas.microsoft.com/office/drawing/2014/main" id="{9315BFC1-B953-4F97-AB27-B1BD29EE8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7832" y="4451400"/>
            <a:ext cx="468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 Box 30">
            <a:extLst>
              <a:ext uri="{FF2B5EF4-FFF2-40B4-BE49-F238E27FC236}">
                <a16:creationId xmlns:a16="http://schemas.microsoft.com/office/drawing/2014/main" id="{2940DE68-8D6E-4ED0-A913-EFABE8343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6545" y="419397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44">
                <a:extLst>
                  <a:ext uri="{FF2B5EF4-FFF2-40B4-BE49-F238E27FC236}">
                    <a16:creationId xmlns:a16="http://schemas.microsoft.com/office/drawing/2014/main" id="{7B04B8E3-101D-4E54-8818-5FA4B3AA9F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79912" y="4019517"/>
                <a:ext cx="641651" cy="512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9" name="Text Box 44">
                <a:extLst>
                  <a:ext uri="{FF2B5EF4-FFF2-40B4-BE49-F238E27FC236}">
                    <a16:creationId xmlns:a16="http://schemas.microsoft.com/office/drawing/2014/main" id="{7B04B8E3-101D-4E54-8818-5FA4B3AA9F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9912" y="4019517"/>
                <a:ext cx="641651" cy="5127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 Box 44">
            <a:extLst>
              <a:ext uri="{FF2B5EF4-FFF2-40B4-BE49-F238E27FC236}">
                <a16:creationId xmlns:a16="http://schemas.microsoft.com/office/drawing/2014/main" id="{50E62BBB-9C88-4F24-B240-7FCC78B6B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531" y="421001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44">
                <a:extLst>
                  <a:ext uri="{FF2B5EF4-FFF2-40B4-BE49-F238E27FC236}">
                    <a16:creationId xmlns:a16="http://schemas.microsoft.com/office/drawing/2014/main" id="{7F74BE4D-6A39-4624-ABE9-E02D65DBF6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79912" y="4440848"/>
                <a:ext cx="641651" cy="512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1" name="Text Box 44">
                <a:extLst>
                  <a:ext uri="{FF2B5EF4-FFF2-40B4-BE49-F238E27FC236}">
                    <a16:creationId xmlns:a16="http://schemas.microsoft.com/office/drawing/2014/main" id="{7F74BE4D-6A39-4624-ABE9-E02D65DBF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9912" y="4440848"/>
                <a:ext cx="641651" cy="51270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Line 33">
            <a:extLst>
              <a:ext uri="{FF2B5EF4-FFF2-40B4-BE49-F238E27FC236}">
                <a16:creationId xmlns:a16="http://schemas.microsoft.com/office/drawing/2014/main" id="{F5C6CC74-5F89-4655-A75F-D39985FB23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6733" y="4448538"/>
            <a:ext cx="468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Box 30">
            <a:extLst>
              <a:ext uri="{FF2B5EF4-FFF2-40B4-BE49-F238E27FC236}">
                <a16:creationId xmlns:a16="http://schemas.microsoft.com/office/drawing/2014/main" id="{1ED5F087-65BC-46CE-9353-81C1C9759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687" y="420102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44">
                <a:extLst>
                  <a:ext uri="{FF2B5EF4-FFF2-40B4-BE49-F238E27FC236}">
                    <a16:creationId xmlns:a16="http://schemas.microsoft.com/office/drawing/2014/main" id="{81317884-9E02-46D1-9C52-5A5A9A38F0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76256" y="4029423"/>
                <a:ext cx="641651" cy="502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4" name="Text Box 44">
                <a:extLst>
                  <a:ext uri="{FF2B5EF4-FFF2-40B4-BE49-F238E27FC236}">
                    <a16:creationId xmlns:a16="http://schemas.microsoft.com/office/drawing/2014/main" id="{81317884-9E02-46D1-9C52-5A5A9A38F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76256" y="4029423"/>
                <a:ext cx="641651" cy="50276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44">
            <a:extLst>
              <a:ext uri="{FF2B5EF4-FFF2-40B4-BE49-F238E27FC236}">
                <a16:creationId xmlns:a16="http://schemas.microsoft.com/office/drawing/2014/main" id="{CCC134D0-22E7-4A13-9D9B-4131EA589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4777" y="4219922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44">
                <a:extLst>
                  <a:ext uri="{FF2B5EF4-FFF2-40B4-BE49-F238E27FC236}">
                    <a16:creationId xmlns:a16="http://schemas.microsoft.com/office/drawing/2014/main" id="{201D122F-DD50-47E8-B2FA-1E8B821758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87558" y="4450754"/>
                <a:ext cx="641651" cy="502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6" name="Text Box 44">
                <a:extLst>
                  <a:ext uri="{FF2B5EF4-FFF2-40B4-BE49-F238E27FC236}">
                    <a16:creationId xmlns:a16="http://schemas.microsoft.com/office/drawing/2014/main" id="{201D122F-DD50-47E8-B2FA-1E8B821758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87558" y="4450754"/>
                <a:ext cx="641651" cy="50276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Line 33">
            <a:extLst>
              <a:ext uri="{FF2B5EF4-FFF2-40B4-BE49-F238E27FC236}">
                <a16:creationId xmlns:a16="http://schemas.microsoft.com/office/drawing/2014/main" id="{72385149-6221-4F40-B0BC-0108198825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8979" y="4458444"/>
            <a:ext cx="468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30">
            <a:extLst>
              <a:ext uri="{FF2B5EF4-FFF2-40B4-BE49-F238E27FC236}">
                <a16:creationId xmlns:a16="http://schemas.microsoft.com/office/drawing/2014/main" id="{F9D2C661-9EEA-41FE-AE75-BD2331A10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399" y="419720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69" name="Rectangle 4">
            <a:extLst>
              <a:ext uri="{FF2B5EF4-FFF2-40B4-BE49-F238E27FC236}">
                <a16:creationId xmlns:a16="http://schemas.microsoft.com/office/drawing/2014/main" id="{F94DFA36-A000-47A7-B6F0-33F0573A0D41}"/>
              </a:ext>
            </a:extLst>
          </p:cNvPr>
          <p:cNvSpPr txBox="1">
            <a:spLocks noChangeArrowheads="1"/>
          </p:cNvSpPr>
          <p:nvPr/>
        </p:nvSpPr>
        <p:spPr>
          <a:xfrm>
            <a:off x="284163" y="208185"/>
            <a:ext cx="8229600" cy="41992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Dividing by surds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0276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/>
      <p:bldP spid="40" grpId="0"/>
      <p:bldP spid="49" grpId="0"/>
      <p:bldP spid="54" grpId="0"/>
      <p:bldP spid="55" grpId="0"/>
      <p:bldP spid="56" grpId="0"/>
      <p:bldP spid="57" grpId="0" animBg="1"/>
      <p:bldP spid="58" grpId="0"/>
      <p:bldP spid="59" grpId="0"/>
      <p:bldP spid="60" grpId="0"/>
      <p:bldP spid="61" grpId="0"/>
      <p:bldP spid="62" grpId="0" animBg="1"/>
      <p:bldP spid="63" grpId="0"/>
      <p:bldP spid="64" grpId="0"/>
      <p:bldP spid="65" grpId="0"/>
      <p:bldP spid="66" grpId="0"/>
      <p:bldP spid="67" grpId="0" animBg="1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0CFC83-3CFE-4832-A413-BC90F41F6871}"/>
              </a:ext>
            </a:extLst>
          </p:cNvPr>
          <p:cNvSpPr/>
          <p:nvPr/>
        </p:nvSpPr>
        <p:spPr>
          <a:xfrm>
            <a:off x="6526846" y="5396624"/>
            <a:ext cx="1590857" cy="879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17B9C8-3E93-4418-9587-8DD08EB2CBD3}"/>
              </a:ext>
            </a:extLst>
          </p:cNvPr>
          <p:cNvSpPr/>
          <p:nvPr/>
        </p:nvSpPr>
        <p:spPr>
          <a:xfrm>
            <a:off x="3706815" y="5392968"/>
            <a:ext cx="1590857" cy="879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E3B2C-FB2F-4088-AD9F-ED06C59F1E0F}"/>
              </a:ext>
            </a:extLst>
          </p:cNvPr>
          <p:cNvSpPr/>
          <p:nvPr/>
        </p:nvSpPr>
        <p:spPr>
          <a:xfrm>
            <a:off x="251520" y="5398061"/>
            <a:ext cx="1590857" cy="879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2A0CF1-6615-4110-B5D5-294728853E67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83408"/>
            <a:ext cx="7773988" cy="61118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/>
              <a:t>Rationalising the denominator</a:t>
            </a:r>
            <a:endParaRPr lang="en-GB" sz="2800" dirty="0"/>
          </a:p>
        </p:txBody>
      </p:sp>
      <p:sp>
        <p:nvSpPr>
          <p:cNvPr id="8" name="Text Box 34">
            <a:extLst>
              <a:ext uri="{FF2B5EF4-FFF2-40B4-BE49-F238E27FC236}">
                <a16:creationId xmlns:a16="http://schemas.microsoft.com/office/drawing/2014/main" id="{4BCBFF2B-FBC1-4E76-8AAD-66522F29B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12" y="5815569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grpSp>
        <p:nvGrpSpPr>
          <p:cNvPr id="9" name="Group 108">
            <a:extLst>
              <a:ext uri="{FF2B5EF4-FFF2-40B4-BE49-F238E27FC236}">
                <a16:creationId xmlns:a16="http://schemas.microsoft.com/office/drawing/2014/main" id="{F2F41ABD-3272-4CC1-9B34-C78B54296C8C}"/>
              </a:ext>
            </a:extLst>
          </p:cNvPr>
          <p:cNvGrpSpPr>
            <a:grpSpLocks/>
          </p:cNvGrpSpPr>
          <p:nvPr/>
        </p:nvGrpSpPr>
        <p:grpSpPr bwMode="auto">
          <a:xfrm>
            <a:off x="602307" y="5398061"/>
            <a:ext cx="1158876" cy="496888"/>
            <a:chOff x="1084" y="2539"/>
            <a:chExt cx="730" cy="313"/>
          </a:xfrm>
        </p:grpSpPr>
        <p:sp>
          <p:nvSpPr>
            <p:cNvPr id="10" name="Text Box 32">
              <a:extLst>
                <a:ext uri="{FF2B5EF4-FFF2-40B4-BE49-F238E27FC236}">
                  <a16:creationId xmlns:a16="http://schemas.microsoft.com/office/drawing/2014/main" id="{30A29AFC-0597-42BC-A304-24F170EF50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2539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Line 33">
              <a:extLst>
                <a:ext uri="{FF2B5EF4-FFF2-40B4-BE49-F238E27FC236}">
                  <a16:creationId xmlns:a16="http://schemas.microsoft.com/office/drawing/2014/main" id="{C274E292-219D-49A2-8279-CB9BFF0916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1" y="2815"/>
              <a:ext cx="6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 Box 35">
                  <a:extLst>
                    <a:ext uri="{FF2B5EF4-FFF2-40B4-BE49-F238E27FC236}">
                      <a16:creationId xmlns:a16="http://schemas.microsoft.com/office/drawing/2014/main" id="{A66747E0-D695-41CE-A9C8-B5B84B983F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84" y="2539"/>
                  <a:ext cx="730" cy="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>
                      <a:solidFill>
                        <a:srgbClr val="01006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2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GB" sz="2400" dirty="0">
                      <a:solidFill>
                        <a:srgbClr val="01006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+ 3</a:t>
                  </a:r>
                </a:p>
              </p:txBody>
            </p:sp>
          </mc:Choice>
          <mc:Fallback xmlns="">
            <p:sp>
              <p:nvSpPr>
                <p:cNvPr id="14" name="Text Box 35">
                  <a:extLst>
                    <a:ext uri="{FF2B5EF4-FFF2-40B4-BE49-F238E27FC236}">
                      <a16:creationId xmlns:a16="http://schemas.microsoft.com/office/drawing/2014/main" id="{2805D72F-0EE7-4879-92A8-19D1931EEE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84" y="2539"/>
                  <a:ext cx="730" cy="313"/>
                </a:xfrm>
                <a:prstGeom prst="rect">
                  <a:avLst/>
                </a:prstGeom>
                <a:blipFill>
                  <a:blip r:embed="rId4"/>
                  <a:stretch>
                    <a:fillRect l="-8421" t="-2469" r="-6842" b="-28395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Text Box 36">
            <a:extLst>
              <a:ext uri="{FF2B5EF4-FFF2-40B4-BE49-F238E27FC236}">
                <a16:creationId xmlns:a16="http://schemas.microsoft.com/office/drawing/2014/main" id="{B0580FC4-7F6C-4587-89D9-6383577ED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6941" y="1196752"/>
            <a:ext cx="659943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 there are examples of how to deal with problems that have a sum as the numerator:</a:t>
            </a:r>
            <a:endParaRPr lang="en-US" sz="2400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" name="Group 53">
            <a:extLst>
              <a:ext uri="{FF2B5EF4-FFF2-40B4-BE49-F238E27FC236}">
                <a16:creationId xmlns:a16="http://schemas.microsoft.com/office/drawing/2014/main" id="{1E4D5AAF-F62B-424B-9535-B954957CFEDA}"/>
              </a:ext>
            </a:extLst>
          </p:cNvPr>
          <p:cNvGrpSpPr>
            <a:grpSpLocks/>
          </p:cNvGrpSpPr>
          <p:nvPr/>
        </p:nvGrpSpPr>
        <p:grpSpPr bwMode="auto">
          <a:xfrm>
            <a:off x="447675" y="2768726"/>
            <a:ext cx="1538289" cy="923926"/>
            <a:chOff x="282" y="1472"/>
            <a:chExt cx="969" cy="582"/>
          </a:xfrm>
        </p:grpSpPr>
        <p:sp>
          <p:nvSpPr>
            <p:cNvPr id="15" name="Text Box 37">
              <a:extLst>
                <a:ext uri="{FF2B5EF4-FFF2-40B4-BE49-F238E27FC236}">
                  <a16:creationId xmlns:a16="http://schemas.microsoft.com/office/drawing/2014/main" id="{AF657C6C-5472-4E95-8A2A-6341B909CE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" y="1604"/>
              <a:ext cx="27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1)</a:t>
              </a:r>
            </a:p>
          </p:txBody>
        </p:sp>
        <p:grpSp>
          <p:nvGrpSpPr>
            <p:cNvPr id="16" name="Group 38">
              <a:extLst>
                <a:ext uri="{FF2B5EF4-FFF2-40B4-BE49-F238E27FC236}">
                  <a16:creationId xmlns:a16="http://schemas.microsoft.com/office/drawing/2014/main" id="{27318CF9-C9F1-4FEF-9C32-16990023E3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6" y="1472"/>
              <a:ext cx="655" cy="582"/>
              <a:chOff x="2466" y="2766"/>
              <a:chExt cx="655" cy="58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 Box 39">
                    <a:extLst>
                      <a:ext uri="{FF2B5EF4-FFF2-40B4-BE49-F238E27FC236}">
                        <a16:creationId xmlns:a16="http://schemas.microsoft.com/office/drawing/2014/main" id="{774B6558-6557-467C-839B-10ACEA87784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89" y="2766"/>
                    <a:ext cx="632" cy="3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01006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 + </a:t>
                    </a:r>
                    <a14:m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sz="24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oMath>
                    </a14:m>
                    <a:endParaRPr lang="en-GB" sz="2400" dirty="0">
                      <a:solidFill>
                        <a:srgbClr val="01006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9" name="Text Box 39">
                    <a:extLst>
                      <a:ext uri="{FF2B5EF4-FFF2-40B4-BE49-F238E27FC236}">
                        <a16:creationId xmlns:a16="http://schemas.microsoft.com/office/drawing/2014/main" id="{4737F8B0-54D2-4274-9DB5-2214EC40267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489" y="2766"/>
                    <a:ext cx="632" cy="313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9091" t="-2439" b="-26829"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8" name="Line 40">
                <a:extLst>
                  <a:ext uri="{FF2B5EF4-FFF2-40B4-BE49-F238E27FC236}">
                    <a16:creationId xmlns:a16="http://schemas.microsoft.com/office/drawing/2014/main" id="{4C9A1739-52D0-48E4-A3A2-E16CB2CFF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6" y="3042"/>
                <a:ext cx="61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 Box 41">
                    <a:extLst>
                      <a:ext uri="{FF2B5EF4-FFF2-40B4-BE49-F238E27FC236}">
                        <a16:creationId xmlns:a16="http://schemas.microsoft.com/office/drawing/2014/main" id="{AD52A3B6-C444-43EB-BA5B-06D72973B7F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2" y="3030"/>
                    <a:ext cx="404" cy="31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lang="en-GB" sz="2400" i="1" dirty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 dirty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rad>
                        </m:oMath>
                      </m:oMathPara>
                    </a14:m>
                    <a:endParaRPr lang="en-GB" sz="2400" dirty="0">
                      <a:solidFill>
                        <a:srgbClr val="01006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6387" name="Text Box 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562" y="3030"/>
                    <a:ext cx="404" cy="318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0" name="Group 54">
            <a:extLst>
              <a:ext uri="{FF2B5EF4-FFF2-40B4-BE49-F238E27FC236}">
                <a16:creationId xmlns:a16="http://schemas.microsoft.com/office/drawing/2014/main" id="{91097545-1BDC-4365-92EE-2817AC8F440E}"/>
              </a:ext>
            </a:extLst>
          </p:cNvPr>
          <p:cNvGrpSpPr>
            <a:grpSpLocks/>
          </p:cNvGrpSpPr>
          <p:nvPr/>
        </p:nvGrpSpPr>
        <p:grpSpPr bwMode="auto">
          <a:xfrm>
            <a:off x="3238501" y="2768950"/>
            <a:ext cx="1412876" cy="919164"/>
            <a:chOff x="2358" y="1472"/>
            <a:chExt cx="890" cy="579"/>
          </a:xfrm>
        </p:grpSpPr>
        <p:sp>
          <p:nvSpPr>
            <p:cNvPr id="21" name="Text Box 42">
              <a:extLst>
                <a:ext uri="{FF2B5EF4-FFF2-40B4-BE49-F238E27FC236}">
                  <a16:creationId xmlns:a16="http://schemas.microsoft.com/office/drawing/2014/main" id="{80627D69-803C-4F18-866D-E8B042381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8" y="1604"/>
              <a:ext cx="27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 Box 44">
                  <a:extLst>
                    <a:ext uri="{FF2B5EF4-FFF2-40B4-BE49-F238E27FC236}">
                      <a16:creationId xmlns:a16="http://schemas.microsoft.com/office/drawing/2014/main" id="{CCE7CD65-3C49-46BC-9C5D-F1B97738FCC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53" y="1472"/>
                  <a:ext cx="595" cy="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>
                      <a:solidFill>
                        <a:srgbClr val="01006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1 -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endPara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24" name="Text Box 44">
                  <a:extLst>
                    <a:ext uri="{FF2B5EF4-FFF2-40B4-BE49-F238E27FC236}">
                      <a16:creationId xmlns:a16="http://schemas.microsoft.com/office/drawing/2014/main" id="{639DAE09-1D97-4A2B-995A-7359713E81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53" y="1472"/>
                  <a:ext cx="595" cy="313"/>
                </a:xfrm>
                <a:prstGeom prst="rect">
                  <a:avLst/>
                </a:prstGeom>
                <a:blipFill>
                  <a:blip r:embed="rId7"/>
                  <a:stretch>
                    <a:fillRect l="-9677" t="-2439" b="-2682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Line 45">
              <a:extLst>
                <a:ext uri="{FF2B5EF4-FFF2-40B4-BE49-F238E27FC236}">
                  <a16:creationId xmlns:a16="http://schemas.microsoft.com/office/drawing/2014/main" id="{993F24E8-22D1-401D-91D7-1B93AAFD6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2" y="1748"/>
              <a:ext cx="5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 Box 46">
                  <a:extLst>
                    <a:ext uri="{FF2B5EF4-FFF2-40B4-BE49-F238E27FC236}">
                      <a16:creationId xmlns:a16="http://schemas.microsoft.com/office/drawing/2014/main" id="{9B92A7C8-5651-4E4A-BBA6-9DD23D6B99E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32" y="1733"/>
                  <a:ext cx="404" cy="3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en-GB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82" name="Text 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32" y="1733"/>
                  <a:ext cx="404" cy="318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oup 55">
            <a:extLst>
              <a:ext uri="{FF2B5EF4-FFF2-40B4-BE49-F238E27FC236}">
                <a16:creationId xmlns:a16="http://schemas.microsoft.com/office/drawing/2014/main" id="{216DE5DD-2B50-4BD8-B93F-371AD834CEB4}"/>
              </a:ext>
            </a:extLst>
          </p:cNvPr>
          <p:cNvGrpSpPr>
            <a:grpSpLocks/>
          </p:cNvGrpSpPr>
          <p:nvPr/>
        </p:nvGrpSpPr>
        <p:grpSpPr bwMode="auto">
          <a:xfrm>
            <a:off x="6046788" y="2768949"/>
            <a:ext cx="1555750" cy="876301"/>
            <a:chOff x="3809" y="1472"/>
            <a:chExt cx="980" cy="552"/>
          </a:xfrm>
        </p:grpSpPr>
        <p:sp>
          <p:nvSpPr>
            <p:cNvPr id="26" name="Text Box 47">
              <a:extLst>
                <a:ext uri="{FF2B5EF4-FFF2-40B4-BE49-F238E27FC236}">
                  <a16:creationId xmlns:a16="http://schemas.microsoft.com/office/drawing/2014/main" id="{E72EC844-7F48-421F-ADA6-DB5CB606A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604"/>
              <a:ext cx="27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3)</a:t>
              </a:r>
            </a:p>
          </p:txBody>
        </p:sp>
        <p:grpSp>
          <p:nvGrpSpPr>
            <p:cNvPr id="27" name="Group 52">
              <a:extLst>
                <a:ext uri="{FF2B5EF4-FFF2-40B4-BE49-F238E27FC236}">
                  <a16:creationId xmlns:a16="http://schemas.microsoft.com/office/drawing/2014/main" id="{B236060C-52B0-4532-A2C4-DD82FEA231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9" y="1472"/>
              <a:ext cx="730" cy="552"/>
              <a:chOff x="4059" y="1472"/>
              <a:chExt cx="730" cy="55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 Box 49">
                    <a:extLst>
                      <a:ext uri="{FF2B5EF4-FFF2-40B4-BE49-F238E27FC236}">
                        <a16:creationId xmlns:a16="http://schemas.microsoft.com/office/drawing/2014/main" id="{7FAC07C8-E69C-41CB-B10A-434BE7D1F03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59" y="1472"/>
                    <a:ext cx="730" cy="3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01006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4 + 3</a:t>
                    </a:r>
                    <a14:m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sz="24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oMath>
                    </a14:m>
                    <a:endParaRPr lang="en-GB" sz="2400" dirty="0">
                      <a:solidFill>
                        <a:srgbClr val="01006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30" name="Text Box 49">
                    <a:extLst>
                      <a:ext uri="{FF2B5EF4-FFF2-40B4-BE49-F238E27FC236}">
                        <a16:creationId xmlns:a16="http://schemas.microsoft.com/office/drawing/2014/main" id="{680D3C51-FE90-4C59-B113-661B4633D88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059" y="1472"/>
                    <a:ext cx="730" cy="31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7895" t="-2469" b="-28395"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9" name="Line 50">
                <a:extLst>
                  <a:ext uri="{FF2B5EF4-FFF2-40B4-BE49-F238E27FC236}">
                    <a16:creationId xmlns:a16="http://schemas.microsoft.com/office/drawing/2014/main" id="{A0ACD609-0C95-490B-A5D8-C191A6BF56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36" y="1748"/>
                <a:ext cx="5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sz="240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0" name="Text Box 51">
                <a:extLst>
                  <a:ext uri="{FF2B5EF4-FFF2-40B4-BE49-F238E27FC236}">
                    <a16:creationId xmlns:a16="http://schemas.microsoft.com/office/drawing/2014/main" id="{248CF012-805C-4FA3-BE6A-4A0DE51224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95" y="1733"/>
                <a:ext cx="31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√7</a:t>
                </a:r>
              </a:p>
            </p:txBody>
          </p:sp>
        </p:grpSp>
      </p:grpSp>
      <p:grpSp>
        <p:nvGrpSpPr>
          <p:cNvPr id="31" name="Group 106">
            <a:extLst>
              <a:ext uri="{FF2B5EF4-FFF2-40B4-BE49-F238E27FC236}">
                <a16:creationId xmlns:a16="http://schemas.microsoft.com/office/drawing/2014/main" id="{FC4074CF-38A8-4C49-9C70-505B3B325913}"/>
              </a:ext>
            </a:extLst>
          </p:cNvPr>
          <p:cNvGrpSpPr>
            <a:grpSpLocks/>
          </p:cNvGrpSpPr>
          <p:nvPr/>
        </p:nvGrpSpPr>
        <p:grpSpPr bwMode="auto">
          <a:xfrm>
            <a:off x="3409327" y="4162835"/>
            <a:ext cx="944561" cy="911226"/>
            <a:chOff x="2299" y="2539"/>
            <a:chExt cx="595" cy="574"/>
          </a:xfrm>
        </p:grpSpPr>
        <p:sp>
          <p:nvSpPr>
            <p:cNvPr id="32" name="Text Box 57">
              <a:extLst>
                <a:ext uri="{FF2B5EF4-FFF2-40B4-BE49-F238E27FC236}">
                  <a16:creationId xmlns:a16="http://schemas.microsoft.com/office/drawing/2014/main" id="{C0D82DCA-4205-4CDD-B107-D43C091CA5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9" y="2539"/>
              <a:ext cx="5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1 - √</a:t>
              </a:r>
              <a:r>
                <a:rPr lang="en-US" sz="2400" dirty="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Line 58">
              <a:extLst>
                <a:ext uri="{FF2B5EF4-FFF2-40B4-BE49-F238E27FC236}">
                  <a16:creationId xmlns:a16="http://schemas.microsoft.com/office/drawing/2014/main" id="{2314DBD2-17DD-44C9-A55A-6A599D5C9B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9" y="2815"/>
              <a:ext cx="5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 Box 59">
                  <a:extLst>
                    <a:ext uri="{FF2B5EF4-FFF2-40B4-BE49-F238E27FC236}">
                      <a16:creationId xmlns:a16="http://schemas.microsoft.com/office/drawing/2014/main" id="{83724085-DC28-4BB4-9539-B98E5309A1D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68" y="2795"/>
                  <a:ext cx="404" cy="3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sz="24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en-GB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72" name="Text 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68" y="2795"/>
                  <a:ext cx="404" cy="318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" name="Text Box 74">
            <a:extLst>
              <a:ext uri="{FF2B5EF4-FFF2-40B4-BE49-F238E27FC236}">
                <a16:creationId xmlns:a16="http://schemas.microsoft.com/office/drawing/2014/main" id="{4B7E7F19-9E87-4DDD-9B11-A90B20747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573" y="5809050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grpSp>
        <p:nvGrpSpPr>
          <p:cNvPr id="36" name="Group 109">
            <a:extLst>
              <a:ext uri="{FF2B5EF4-FFF2-40B4-BE49-F238E27FC236}">
                <a16:creationId xmlns:a16="http://schemas.microsoft.com/office/drawing/2014/main" id="{5167910D-3DB8-4A87-86A5-29FD1F4A5295}"/>
              </a:ext>
            </a:extLst>
          </p:cNvPr>
          <p:cNvGrpSpPr>
            <a:grpSpLocks/>
          </p:cNvGrpSpPr>
          <p:nvPr/>
        </p:nvGrpSpPr>
        <p:grpSpPr bwMode="auto">
          <a:xfrm>
            <a:off x="4124197" y="5407932"/>
            <a:ext cx="977899" cy="496888"/>
            <a:chOff x="2899" y="2539"/>
            <a:chExt cx="616" cy="313"/>
          </a:xfrm>
        </p:grpSpPr>
        <p:sp>
          <p:nvSpPr>
            <p:cNvPr id="39" name="Text Box 72">
              <a:extLst>
                <a:ext uri="{FF2B5EF4-FFF2-40B4-BE49-F238E27FC236}">
                  <a16:creationId xmlns:a16="http://schemas.microsoft.com/office/drawing/2014/main" id="{3864B718-3613-42F2-99A7-B8060B5DC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" y="2539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Line 73">
              <a:extLst>
                <a:ext uri="{FF2B5EF4-FFF2-40B4-BE49-F238E27FC236}">
                  <a16:creationId xmlns:a16="http://schemas.microsoft.com/office/drawing/2014/main" id="{9F750C23-A35B-415F-824D-F47E597168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" y="2815"/>
              <a:ext cx="5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 Box 75">
                  <a:extLst>
                    <a:ext uri="{FF2B5EF4-FFF2-40B4-BE49-F238E27FC236}">
                      <a16:creationId xmlns:a16="http://schemas.microsoft.com/office/drawing/2014/main" id="{69869FCB-14EA-49B1-B487-2109218FED2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99" y="2539"/>
                  <a:ext cx="595" cy="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GB" sz="2400" dirty="0">
                      <a:solidFill>
                        <a:srgbClr val="01006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- 2</a:t>
                  </a:r>
                </a:p>
              </p:txBody>
            </p:sp>
          </mc:Choice>
          <mc:Fallback xmlns="">
            <p:sp>
              <p:nvSpPr>
                <p:cNvPr id="41" name="Text Box 75">
                  <a:extLst>
                    <a:ext uri="{FF2B5EF4-FFF2-40B4-BE49-F238E27FC236}">
                      <a16:creationId xmlns:a16="http://schemas.microsoft.com/office/drawing/2014/main" id="{29B0A486-A11E-491B-91E4-340AAB77F70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99" y="2539"/>
                  <a:ext cx="595" cy="313"/>
                </a:xfrm>
                <a:prstGeom prst="rect">
                  <a:avLst/>
                </a:prstGeom>
                <a:blipFill>
                  <a:blip r:embed="rId11"/>
                  <a:stretch>
                    <a:fillRect t="-2439" r="-9091" b="-2682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Group 107">
            <a:extLst>
              <a:ext uri="{FF2B5EF4-FFF2-40B4-BE49-F238E27FC236}">
                <a16:creationId xmlns:a16="http://schemas.microsoft.com/office/drawing/2014/main" id="{9B5FA231-B58D-49C8-99BF-B60A6BB4F15B}"/>
              </a:ext>
            </a:extLst>
          </p:cNvPr>
          <p:cNvGrpSpPr>
            <a:grpSpLocks/>
          </p:cNvGrpSpPr>
          <p:nvPr/>
        </p:nvGrpSpPr>
        <p:grpSpPr bwMode="auto">
          <a:xfrm>
            <a:off x="6299925" y="4110582"/>
            <a:ext cx="1096964" cy="909638"/>
            <a:chOff x="3969" y="2539"/>
            <a:chExt cx="691" cy="573"/>
          </a:xfrm>
        </p:grpSpPr>
        <p:sp>
          <p:nvSpPr>
            <p:cNvPr id="43" name="Text Box 79">
              <a:extLst>
                <a:ext uri="{FF2B5EF4-FFF2-40B4-BE49-F238E27FC236}">
                  <a16:creationId xmlns:a16="http://schemas.microsoft.com/office/drawing/2014/main" id="{B1A2697B-EB35-4827-9F45-53704E9EF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9" y="2539"/>
              <a:ext cx="6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 + 3√</a:t>
              </a:r>
              <a:r>
                <a:rPr lang="en-US" sz="2400" dirty="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  <a:endPara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Line 80">
              <a:extLst>
                <a:ext uri="{FF2B5EF4-FFF2-40B4-BE49-F238E27FC236}">
                  <a16:creationId xmlns:a16="http://schemas.microsoft.com/office/drawing/2014/main" id="{DD1028AA-9A36-4C0F-B077-05492F28A8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3" y="2815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 Box 81">
                  <a:extLst>
                    <a:ext uri="{FF2B5EF4-FFF2-40B4-BE49-F238E27FC236}">
                      <a16:creationId xmlns:a16="http://schemas.microsoft.com/office/drawing/2014/main" id="{8FB00BF8-2CA3-4D57-B740-0D3B3AED63C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37" y="2795"/>
                  <a:ext cx="404" cy="3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sz="2400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rad>
                      </m:oMath>
                    </m:oMathPara>
                  </a14:m>
                  <a:endParaRPr lang="en-GB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6357" name="Text 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137" y="2795"/>
                  <a:ext cx="404" cy="31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6" name="Text Box 96">
            <a:extLst>
              <a:ext uri="{FF2B5EF4-FFF2-40B4-BE49-F238E27FC236}">
                <a16:creationId xmlns:a16="http://schemas.microsoft.com/office/drawing/2014/main" id="{C3D5E3FF-6D42-469B-9D10-4BD041D50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4545" y="5790724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grpSp>
        <p:nvGrpSpPr>
          <p:cNvPr id="47" name="Group 110">
            <a:extLst>
              <a:ext uri="{FF2B5EF4-FFF2-40B4-BE49-F238E27FC236}">
                <a16:creationId xmlns:a16="http://schemas.microsoft.com/office/drawing/2014/main" id="{E039B29A-EE9F-4ADD-A8DE-6857878DAA6E}"/>
              </a:ext>
            </a:extLst>
          </p:cNvPr>
          <p:cNvGrpSpPr>
            <a:grpSpLocks/>
          </p:cNvGrpSpPr>
          <p:nvPr/>
        </p:nvGrpSpPr>
        <p:grpSpPr bwMode="auto">
          <a:xfrm>
            <a:off x="6788944" y="5373216"/>
            <a:ext cx="1314448" cy="512763"/>
            <a:chOff x="4618" y="2539"/>
            <a:chExt cx="828" cy="323"/>
          </a:xfrm>
        </p:grpSpPr>
        <p:sp>
          <p:nvSpPr>
            <p:cNvPr id="48" name="Text Box 94">
              <a:extLst>
                <a:ext uri="{FF2B5EF4-FFF2-40B4-BE49-F238E27FC236}">
                  <a16:creationId xmlns:a16="http://schemas.microsoft.com/office/drawing/2014/main" id="{21E9C144-4C1B-41A1-8D5B-42ECC51436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9" y="2539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Line 95">
              <a:extLst>
                <a:ext uri="{FF2B5EF4-FFF2-40B4-BE49-F238E27FC236}">
                  <a16:creationId xmlns:a16="http://schemas.microsoft.com/office/drawing/2014/main" id="{81DA689C-AC9D-492F-B6D9-56681445D1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6" y="2815"/>
              <a:ext cx="70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 Box 97">
                  <a:extLst>
                    <a:ext uri="{FF2B5EF4-FFF2-40B4-BE49-F238E27FC236}">
                      <a16:creationId xmlns:a16="http://schemas.microsoft.com/office/drawing/2014/main" id="{61C71224-3C71-46C7-A23B-2AD5238C51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618" y="2550"/>
                  <a:ext cx="828" cy="3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>
                      <a:solidFill>
                        <a:srgbClr val="01006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4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r>
                    <a:rPr lang="en-GB" sz="2400" dirty="0">
                      <a:solidFill>
                        <a:srgbClr val="01006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+ 21</a:t>
                  </a:r>
                </a:p>
              </p:txBody>
            </p:sp>
          </mc:Choice>
          <mc:Fallback xmlns="">
            <p:sp>
              <p:nvSpPr>
                <p:cNvPr id="50" name="Text Box 97">
                  <a:extLst>
                    <a:ext uri="{FF2B5EF4-FFF2-40B4-BE49-F238E27FC236}">
                      <a16:creationId xmlns:a16="http://schemas.microsoft.com/office/drawing/2014/main" id="{094F963A-0EC1-4FBF-BA60-D37111E2B0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18" y="2550"/>
                  <a:ext cx="828" cy="312"/>
                </a:xfrm>
                <a:prstGeom prst="rect">
                  <a:avLst/>
                </a:prstGeom>
                <a:blipFill>
                  <a:blip r:embed="rId13"/>
                  <a:stretch>
                    <a:fillRect l="-7442" t="-2439" r="-6047" b="-2682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84 Grupo">
            <a:extLst>
              <a:ext uri="{FF2B5EF4-FFF2-40B4-BE49-F238E27FC236}">
                <a16:creationId xmlns:a16="http://schemas.microsoft.com/office/drawing/2014/main" id="{2945CE5C-4CA1-4093-B818-B580618D46E9}"/>
              </a:ext>
            </a:extLst>
          </p:cNvPr>
          <p:cNvGrpSpPr/>
          <p:nvPr/>
        </p:nvGrpSpPr>
        <p:grpSpPr>
          <a:xfrm>
            <a:off x="287158" y="4165612"/>
            <a:ext cx="977795" cy="924303"/>
            <a:chOff x="242715" y="4450060"/>
            <a:chExt cx="977795" cy="924303"/>
          </a:xfrm>
        </p:grpSpPr>
        <p:sp>
          <p:nvSpPr>
            <p:cNvPr id="52" name="Text Box 39">
              <a:extLst>
                <a:ext uri="{FF2B5EF4-FFF2-40B4-BE49-F238E27FC236}">
                  <a16:creationId xmlns:a16="http://schemas.microsoft.com/office/drawing/2014/main" id="{D6110DB7-C9B3-472D-839F-E3AAF2DBB5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227" y="4450060"/>
              <a:ext cx="94128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 + </a:t>
              </a:r>
              <a:r>
                <a:rPr lang="en-GB" sz="2400" dirty="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√</a:t>
              </a:r>
              <a:r>
                <a:rPr lang="en-US" sz="2400" dirty="0">
                  <a:solidFill>
                    <a:srgbClr val="01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Line 40">
              <a:extLst>
                <a:ext uri="{FF2B5EF4-FFF2-40B4-BE49-F238E27FC236}">
                  <a16:creationId xmlns:a16="http://schemas.microsoft.com/office/drawing/2014/main" id="{92EB07A7-8881-4A99-829B-1C067654DF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15" y="4888210"/>
              <a:ext cx="968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 Box 41">
                  <a:extLst>
                    <a:ext uri="{FF2B5EF4-FFF2-40B4-BE49-F238E27FC236}">
                      <a16:creationId xmlns:a16="http://schemas.microsoft.com/office/drawing/2014/main" id="{75C9CECB-AAE3-4022-8027-264C8672EBC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5536" y="4869160"/>
                  <a:ext cx="648062" cy="5052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sz="2400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oMath>
                    </m:oMathPara>
                  </a14:m>
                  <a:endParaRPr lang="en-GB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84" name="Text 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5536" y="4869160"/>
                  <a:ext cx="648062" cy="505203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5" name="Text Box 20">
            <a:extLst>
              <a:ext uri="{FF2B5EF4-FFF2-40B4-BE49-F238E27FC236}">
                <a16:creationId xmlns:a16="http://schemas.microsoft.com/office/drawing/2014/main" id="{4EC96AFC-4506-46A2-B7D8-0CE7C08E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35" y="5626661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44">
                <a:extLst>
                  <a:ext uri="{FF2B5EF4-FFF2-40B4-BE49-F238E27FC236}">
                    <a16:creationId xmlns:a16="http://schemas.microsoft.com/office/drawing/2014/main" id="{62259D22-8CE9-450D-9A40-75AC112125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8982" y="4123433"/>
                <a:ext cx="641651" cy="505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6" name="Text Box 44">
                <a:extLst>
                  <a:ext uri="{FF2B5EF4-FFF2-40B4-BE49-F238E27FC236}">
                    <a16:creationId xmlns:a16="http://schemas.microsoft.com/office/drawing/2014/main" id="{62259D22-8CE9-450D-9A40-75AC11212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78982" y="4123433"/>
                <a:ext cx="641651" cy="50520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44">
            <a:extLst>
              <a:ext uri="{FF2B5EF4-FFF2-40B4-BE49-F238E27FC236}">
                <a16:creationId xmlns:a16="http://schemas.microsoft.com/office/drawing/2014/main" id="{5554EFC7-2447-4B94-918B-06E95D2B0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1184" y="431393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44">
                <a:extLst>
                  <a:ext uri="{FF2B5EF4-FFF2-40B4-BE49-F238E27FC236}">
                    <a16:creationId xmlns:a16="http://schemas.microsoft.com/office/drawing/2014/main" id="{B18741D1-22FC-4371-A14B-8AE65DA794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90284" y="4544764"/>
                <a:ext cx="641651" cy="505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8" name="Text Box 44">
                <a:extLst>
                  <a:ext uri="{FF2B5EF4-FFF2-40B4-BE49-F238E27FC236}">
                    <a16:creationId xmlns:a16="http://schemas.microsoft.com/office/drawing/2014/main" id="{B18741D1-22FC-4371-A14B-8AE65DA79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90284" y="4544764"/>
                <a:ext cx="641651" cy="50520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Line 33">
            <a:extLst>
              <a:ext uri="{FF2B5EF4-FFF2-40B4-BE49-F238E27FC236}">
                <a16:creationId xmlns:a16="http://schemas.microsoft.com/office/drawing/2014/main" id="{C64F096A-38D3-451C-B558-B50EDFA9A8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3311" y="4569232"/>
            <a:ext cx="476077" cy="1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 Box 60">
            <a:extLst>
              <a:ext uri="{FF2B5EF4-FFF2-40B4-BE49-F238E27FC236}">
                <a16:creationId xmlns:a16="http://schemas.microsoft.com/office/drawing/2014/main" id="{ACF51799-8A4D-4444-9453-D4B5D6D2D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905" y="5687398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44">
                <a:extLst>
                  <a:ext uri="{FF2B5EF4-FFF2-40B4-BE49-F238E27FC236}">
                    <a16:creationId xmlns:a16="http://schemas.microsoft.com/office/drawing/2014/main" id="{BE983D09-EB6A-4BED-8CF9-786FC4A250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951" y="4090381"/>
                <a:ext cx="641651" cy="505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1" name="Text Box 44">
                <a:extLst>
                  <a:ext uri="{FF2B5EF4-FFF2-40B4-BE49-F238E27FC236}">
                    <a16:creationId xmlns:a16="http://schemas.microsoft.com/office/drawing/2014/main" id="{BE983D09-EB6A-4BED-8CF9-786FC4A25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8951" y="4090381"/>
                <a:ext cx="641651" cy="50520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 Box 44">
            <a:extLst>
              <a:ext uri="{FF2B5EF4-FFF2-40B4-BE49-F238E27FC236}">
                <a16:creationId xmlns:a16="http://schemas.microsoft.com/office/drawing/2014/main" id="{C26B9C88-C9B0-439E-A82C-8486EB0DC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0874" y="433840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44">
                <a:extLst>
                  <a:ext uri="{FF2B5EF4-FFF2-40B4-BE49-F238E27FC236}">
                    <a16:creationId xmlns:a16="http://schemas.microsoft.com/office/drawing/2014/main" id="{4B2618D6-DBFC-4236-A42C-54556A3C75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65036" y="4569233"/>
                <a:ext cx="641651" cy="505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3" name="Text Box 44">
                <a:extLst>
                  <a:ext uri="{FF2B5EF4-FFF2-40B4-BE49-F238E27FC236}">
                    <a16:creationId xmlns:a16="http://schemas.microsoft.com/office/drawing/2014/main" id="{4B2618D6-DBFC-4236-A42C-54556A3C7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65036" y="4569233"/>
                <a:ext cx="641651" cy="50520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Line 33">
            <a:extLst>
              <a:ext uri="{FF2B5EF4-FFF2-40B4-BE49-F238E27FC236}">
                <a16:creationId xmlns:a16="http://schemas.microsoft.com/office/drawing/2014/main" id="{1FA2E3A8-CD43-418B-B6D7-61F01FBB8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5076" y="4550183"/>
            <a:ext cx="468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 Box 82">
            <a:extLst>
              <a:ext uri="{FF2B5EF4-FFF2-40B4-BE49-F238E27FC236}">
                <a16:creationId xmlns:a16="http://schemas.microsoft.com/office/drawing/2014/main" id="{9D5EAAA7-F15F-4489-B1AC-43CAE96EB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233" y="5626269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44">
                <a:extLst>
                  <a:ext uri="{FF2B5EF4-FFF2-40B4-BE49-F238E27FC236}">
                    <a16:creationId xmlns:a16="http://schemas.microsoft.com/office/drawing/2014/main" id="{A1FAE151-439A-4EE7-9898-1CA729891E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39788" y="4066467"/>
                <a:ext cx="641651" cy="502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6" name="Text Box 44">
                <a:extLst>
                  <a:ext uri="{FF2B5EF4-FFF2-40B4-BE49-F238E27FC236}">
                    <a16:creationId xmlns:a16="http://schemas.microsoft.com/office/drawing/2014/main" id="{A1FAE151-439A-4EE7-9898-1CA729891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39788" y="4066467"/>
                <a:ext cx="641651" cy="50276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44">
            <a:extLst>
              <a:ext uri="{FF2B5EF4-FFF2-40B4-BE49-F238E27FC236}">
                <a16:creationId xmlns:a16="http://schemas.microsoft.com/office/drawing/2014/main" id="{6505E190-CC84-4AA3-B53A-23A1A63B7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8309" y="425696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44">
                <a:extLst>
                  <a:ext uri="{FF2B5EF4-FFF2-40B4-BE49-F238E27FC236}">
                    <a16:creationId xmlns:a16="http://schemas.microsoft.com/office/drawing/2014/main" id="{7030BCF8-700C-43FB-AF6D-212B86F0ED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51090" y="4487798"/>
                <a:ext cx="641651" cy="502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8" name="Text Box 44">
                <a:extLst>
                  <a:ext uri="{FF2B5EF4-FFF2-40B4-BE49-F238E27FC236}">
                    <a16:creationId xmlns:a16="http://schemas.microsoft.com/office/drawing/2014/main" id="{7030BCF8-700C-43FB-AF6D-212B86F0E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51090" y="4487798"/>
                <a:ext cx="641651" cy="50276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Line 33">
            <a:extLst>
              <a:ext uri="{FF2B5EF4-FFF2-40B4-BE49-F238E27FC236}">
                <a16:creationId xmlns:a16="http://schemas.microsoft.com/office/drawing/2014/main" id="{ECDAA402-9A67-4F22-A78A-9280480B58E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2511" y="4495488"/>
            <a:ext cx="468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4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  <p:bldP spid="35" grpId="0"/>
      <p:bldP spid="46" grpId="0"/>
      <p:bldP spid="55" grpId="0"/>
      <p:bldP spid="56" grpId="0"/>
      <p:bldP spid="57" grpId="0"/>
      <p:bldP spid="58" grpId="0"/>
      <p:bldP spid="59" grpId="0" animBg="1"/>
      <p:bldP spid="60" grpId="0"/>
      <p:bldP spid="61" grpId="0"/>
      <p:bldP spid="62" grpId="0"/>
      <p:bldP spid="63" grpId="0"/>
      <p:bldP spid="64" grpId="0" animBg="1"/>
      <p:bldP spid="65" grpId="0"/>
      <p:bldP spid="66" grpId="0"/>
      <p:bldP spid="67" grpId="0"/>
      <p:bldP spid="68" grpId="0"/>
      <p:bldP spid="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5">
                <a:extLst>
                  <a:ext uri="{FF2B5EF4-FFF2-40B4-BE49-F238E27FC236}">
                    <a16:creationId xmlns:a16="http://schemas.microsoft.com/office/drawing/2014/main" id="{A6F5693E-9E01-4866-9467-106A1FFD55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891" y="1227819"/>
                <a:ext cx="8622729" cy="2100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If the denominator has the form </a:t>
                </a:r>
                <a:r>
                  <a:rPr lang="en-US" i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 +</a:t>
                </a:r>
                <a:r>
                  <a:rPr lang="en-US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we can remove the surd by multiplying both the numerator and the denominator by the </a:t>
                </a:r>
                <a:r>
                  <a:rPr lang="en-GB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radical conjugate</a:t>
                </a:r>
                <a:r>
                  <a:rPr lang="en-US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of the denominator </a:t>
                </a:r>
                <a:r>
                  <a:rPr lang="en-US" i="1" dirty="0">
                    <a:solidFill>
                      <a:schemeClr val="accent2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 –</a:t>
                </a:r>
                <a:r>
                  <a:rPr lang="en-US" sz="3200" dirty="0">
                    <a:solidFill>
                      <a:schemeClr val="accent2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Using the difference of two squares in the denominator (</a:t>
                </a:r>
                <a:r>
                  <a:rPr lang="en-US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(a + b) (a – b)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:r>
                  <a:rPr lang="en-US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en-US" baseline="300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- b</a:t>
                </a:r>
                <a:r>
                  <a:rPr lang="en-US" baseline="300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produces a rational number, so this is called </a:t>
                </a:r>
                <a:r>
                  <a:rPr lang="en-US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rationalization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of the denominator</a:t>
                </a:r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 Box 5">
                <a:extLst>
                  <a:ext uri="{FF2B5EF4-FFF2-40B4-BE49-F238E27FC236}">
                    <a16:creationId xmlns:a16="http://schemas.microsoft.com/office/drawing/2014/main" id="{A6F5693E-9E01-4866-9467-106A1FFD5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891" y="1227819"/>
                <a:ext cx="8622729" cy="2100575"/>
              </a:xfrm>
              <a:prstGeom prst="rect">
                <a:avLst/>
              </a:prstGeom>
              <a:blipFill>
                <a:blip r:embed="rId3"/>
                <a:stretch>
                  <a:fillRect l="-1132" t="-580" r="-1061" b="-550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71ADB116-B38D-45BB-B518-1A878847DA3B}"/>
              </a:ext>
            </a:extLst>
          </p:cNvPr>
          <p:cNvSpPr/>
          <p:nvPr/>
        </p:nvSpPr>
        <p:spPr>
          <a:xfrm>
            <a:off x="5936526" y="733948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 + b) (a – b)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b</a:t>
            </a:r>
            <a:r>
              <a:rPr lang="en-US" sz="2400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grpSp>
        <p:nvGrpSpPr>
          <p:cNvPr id="6" name="Group 51">
            <a:extLst>
              <a:ext uri="{FF2B5EF4-FFF2-40B4-BE49-F238E27FC236}">
                <a16:creationId xmlns:a16="http://schemas.microsoft.com/office/drawing/2014/main" id="{7FC2ADFE-7DAB-45FF-978E-2CB1CF7EC5D0}"/>
              </a:ext>
            </a:extLst>
          </p:cNvPr>
          <p:cNvGrpSpPr>
            <a:grpSpLocks/>
          </p:cNvGrpSpPr>
          <p:nvPr/>
        </p:nvGrpSpPr>
        <p:grpSpPr bwMode="auto">
          <a:xfrm>
            <a:off x="1475656" y="4513172"/>
            <a:ext cx="1017588" cy="890588"/>
            <a:chOff x="2368" y="2766"/>
            <a:chExt cx="641" cy="561"/>
          </a:xfrm>
        </p:grpSpPr>
        <p:sp>
          <p:nvSpPr>
            <p:cNvPr id="7" name="Text Box 27">
              <a:extLst>
                <a:ext uri="{FF2B5EF4-FFF2-40B4-BE49-F238E27FC236}">
                  <a16:creationId xmlns:a16="http://schemas.microsoft.com/office/drawing/2014/main" id="{9F0BC72A-F69D-411A-BB8D-D8AFC4461A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6" y="2766"/>
              <a:ext cx="21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" name="Line 28">
              <a:extLst>
                <a:ext uri="{FF2B5EF4-FFF2-40B4-BE49-F238E27FC236}">
                  <a16:creationId xmlns:a16="http://schemas.microsoft.com/office/drawing/2014/main" id="{C1D9F09D-C7E3-49FE-BC3D-5164AA00CD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7" y="3042"/>
              <a:ext cx="52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 Box 29">
                  <a:extLst>
                    <a:ext uri="{FF2B5EF4-FFF2-40B4-BE49-F238E27FC236}">
                      <a16:creationId xmlns:a16="http://schemas.microsoft.com/office/drawing/2014/main" id="{1038F01C-7B2C-4EA8-9A42-829A5829D43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68" y="3014"/>
                  <a:ext cx="641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 –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38" name="Text 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68" y="3014"/>
                  <a:ext cx="641" cy="313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8982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Text Box 34">
            <a:extLst>
              <a:ext uri="{FF2B5EF4-FFF2-40B4-BE49-F238E27FC236}">
                <a16:creationId xmlns:a16="http://schemas.microsoft.com/office/drawing/2014/main" id="{D294EB77-D17E-4700-B24A-AD1A80AEA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03" y="4887971"/>
            <a:ext cx="787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4 – 3</a:t>
            </a:r>
          </a:p>
        </p:txBody>
      </p:sp>
      <p:grpSp>
        <p:nvGrpSpPr>
          <p:cNvPr id="11" name="Group 52">
            <a:extLst>
              <a:ext uri="{FF2B5EF4-FFF2-40B4-BE49-F238E27FC236}">
                <a16:creationId xmlns:a16="http://schemas.microsoft.com/office/drawing/2014/main" id="{D3302497-092D-4594-97A4-B30CD46AF4DD}"/>
              </a:ext>
            </a:extLst>
          </p:cNvPr>
          <p:cNvGrpSpPr>
            <a:grpSpLocks/>
          </p:cNvGrpSpPr>
          <p:nvPr/>
        </p:nvGrpSpPr>
        <p:grpSpPr bwMode="auto">
          <a:xfrm>
            <a:off x="4299013" y="4473265"/>
            <a:ext cx="1003303" cy="496888"/>
            <a:chOff x="2741" y="2766"/>
            <a:chExt cx="632" cy="313"/>
          </a:xfrm>
        </p:grpSpPr>
        <p:sp>
          <p:nvSpPr>
            <p:cNvPr id="12" name="Text Box 32">
              <a:extLst>
                <a:ext uri="{FF2B5EF4-FFF2-40B4-BE49-F238E27FC236}">
                  <a16:creationId xmlns:a16="http://schemas.microsoft.com/office/drawing/2014/main" id="{B607B66F-BB09-413D-B4FA-7DDDD6375C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Line 33">
              <a:extLst>
                <a:ext uri="{FF2B5EF4-FFF2-40B4-BE49-F238E27FC236}">
                  <a16:creationId xmlns:a16="http://schemas.microsoft.com/office/drawing/2014/main" id="{9A724A29-9A49-43CA-BC30-B97B7C1569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3" y="3042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 Box 45">
                  <a:extLst>
                    <a:ext uri="{FF2B5EF4-FFF2-40B4-BE49-F238E27FC236}">
                      <a16:creationId xmlns:a16="http://schemas.microsoft.com/office/drawing/2014/main" id="{750154ED-9001-49B2-A638-97581405F7D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41" y="2766"/>
                  <a:ext cx="632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 +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7" name="Text Box 45">
                  <a:extLst>
                    <a:ext uri="{FF2B5EF4-FFF2-40B4-BE49-F238E27FC236}">
                      <a16:creationId xmlns:a16="http://schemas.microsoft.com/office/drawing/2014/main" id="{E67939CC-6A82-467A-B5BA-4ADEDCAA9B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41" y="2766"/>
                  <a:ext cx="632" cy="313"/>
                </a:xfrm>
                <a:prstGeom prst="rect">
                  <a:avLst/>
                </a:prstGeom>
                <a:blipFill>
                  <a:blip r:embed="rId6"/>
                  <a:stretch>
                    <a:fillRect l="-9091" t="-2439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44">
                <a:extLst>
                  <a:ext uri="{FF2B5EF4-FFF2-40B4-BE49-F238E27FC236}">
                    <a16:creationId xmlns:a16="http://schemas.microsoft.com/office/drawing/2014/main" id="{2689FCD8-4901-4D19-A5BB-B36F558768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1680" y="4492039"/>
                <a:ext cx="1003929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" name="Text Box 44">
                <a:extLst>
                  <a:ext uri="{FF2B5EF4-FFF2-40B4-BE49-F238E27FC236}">
                    <a16:creationId xmlns:a16="http://schemas.microsoft.com/office/drawing/2014/main" id="{2689FCD8-4901-4D19-A5BB-B36F55876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1680" y="4492039"/>
                <a:ext cx="1003929" cy="496483"/>
              </a:xfrm>
              <a:prstGeom prst="rect">
                <a:avLst/>
              </a:prstGeom>
              <a:blipFill>
                <a:blip r:embed="rId7"/>
                <a:stretch>
                  <a:fillRect l="-9756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30">
            <a:extLst>
              <a:ext uri="{FF2B5EF4-FFF2-40B4-BE49-F238E27FC236}">
                <a16:creationId xmlns:a16="http://schemas.microsoft.com/office/drawing/2014/main" id="{F0B458C0-D489-4C4E-8D12-895061CEA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3808" y="4649523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17" name="Text Box 44">
            <a:extLst>
              <a:ext uri="{FF2B5EF4-FFF2-40B4-BE49-F238E27FC236}">
                <a16:creationId xmlns:a16="http://schemas.microsoft.com/office/drawing/2014/main" id="{4E382B24-C749-412E-B6B4-78087AF0A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1640" y="469682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44">
                <a:extLst>
                  <a:ext uri="{FF2B5EF4-FFF2-40B4-BE49-F238E27FC236}">
                    <a16:creationId xmlns:a16="http://schemas.microsoft.com/office/drawing/2014/main" id="{1AAE87EE-9D6D-4139-B10A-326A702F3B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1680" y="4893650"/>
                <a:ext cx="1003929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 Box 44">
                <a:extLst>
                  <a:ext uri="{FF2B5EF4-FFF2-40B4-BE49-F238E27FC236}">
                    <a16:creationId xmlns:a16="http://schemas.microsoft.com/office/drawing/2014/main" id="{1AAE87EE-9D6D-4139-B10A-326A702F3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1680" y="4893650"/>
                <a:ext cx="1003929" cy="496483"/>
              </a:xfrm>
              <a:prstGeom prst="rect">
                <a:avLst/>
              </a:prstGeom>
              <a:blipFill>
                <a:blip r:embed="rId8"/>
                <a:stretch>
                  <a:fillRect l="-9756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ine 33">
            <a:extLst>
              <a:ext uri="{FF2B5EF4-FFF2-40B4-BE49-F238E27FC236}">
                <a16:creationId xmlns:a16="http://schemas.microsoft.com/office/drawing/2014/main" id="{20B67C15-2B49-4746-AB1F-E2A6C0934B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688" y="4908608"/>
            <a:ext cx="900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Line Callout 2 (Accent Bar) 48">
            <a:extLst>
              <a:ext uri="{FF2B5EF4-FFF2-40B4-BE49-F238E27FC236}">
                <a16:creationId xmlns:a16="http://schemas.microsoft.com/office/drawing/2014/main" id="{61EF3AC9-E0D6-421C-86CD-9D8FC69F6692}"/>
              </a:ext>
            </a:extLst>
          </p:cNvPr>
          <p:cNvSpPr/>
          <p:nvPr/>
        </p:nvSpPr>
        <p:spPr>
          <a:xfrm>
            <a:off x="4848281" y="5809498"/>
            <a:ext cx="1756230" cy="915988"/>
          </a:xfrm>
          <a:prstGeom prst="accentCallout2">
            <a:avLst>
              <a:gd name="adj1" fmla="val 54024"/>
              <a:gd name="adj2" fmla="val -10773"/>
              <a:gd name="adj3" fmla="val 54024"/>
              <a:gd name="adj4" fmla="val -22362"/>
              <a:gd name="adj5" fmla="val -48375"/>
              <a:gd name="adj6" fmla="val -727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9CF9DD-7FC1-46F7-A284-9976D011D4DF}"/>
              </a:ext>
            </a:extLst>
          </p:cNvPr>
          <p:cNvSpPr txBox="1"/>
          <p:nvPr/>
        </p:nvSpPr>
        <p:spPr>
          <a:xfrm>
            <a:off x="4659030" y="5738661"/>
            <a:ext cx="3890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We are in fact multiplying by one, which does not change the value of the original expression.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E09816D-6350-4995-8860-0C936748C8AE}"/>
              </a:ext>
            </a:extLst>
          </p:cNvPr>
          <p:cNvGrpSpPr/>
          <p:nvPr/>
        </p:nvGrpSpPr>
        <p:grpSpPr>
          <a:xfrm>
            <a:off x="1479388" y="3402720"/>
            <a:ext cx="6833055" cy="884238"/>
            <a:chOff x="1555369" y="3401154"/>
            <a:chExt cx="6833055" cy="884238"/>
          </a:xfrm>
        </p:grpSpPr>
        <p:grpSp>
          <p:nvGrpSpPr>
            <p:cNvPr id="23" name="Group 7">
              <a:extLst>
                <a:ext uri="{FF2B5EF4-FFF2-40B4-BE49-F238E27FC236}">
                  <a16:creationId xmlns:a16="http://schemas.microsoft.com/office/drawing/2014/main" id="{9997CB37-77D6-4F83-B910-A859C06935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5369" y="3401154"/>
              <a:ext cx="6833055" cy="884238"/>
              <a:chOff x="930" y="1888"/>
              <a:chExt cx="2578" cy="557"/>
            </a:xfrm>
          </p:grpSpPr>
          <p:sp>
            <p:nvSpPr>
              <p:cNvPr id="25" name="Rectangle 8">
                <a:extLst>
                  <a:ext uri="{FF2B5EF4-FFF2-40B4-BE49-F238E27FC236}">
                    <a16:creationId xmlns:a16="http://schemas.microsoft.com/office/drawing/2014/main" id="{FFFB6124-8CF6-4AFB-BB22-38C06D029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888"/>
                <a:ext cx="2578" cy="544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6" name="Group 9">
                <a:extLst>
                  <a:ext uri="{FF2B5EF4-FFF2-40B4-BE49-F238E27FC236}">
                    <a16:creationId xmlns:a16="http://schemas.microsoft.com/office/drawing/2014/main" id="{A831FD52-59C6-4261-923F-3DC85ABDAE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53" y="1893"/>
                <a:ext cx="950" cy="552"/>
                <a:chOff x="1069" y="1888"/>
                <a:chExt cx="950" cy="552"/>
              </a:xfrm>
            </p:grpSpPr>
            <p:sp>
              <p:nvSpPr>
                <p:cNvPr id="27" name="Text Box 10">
                  <a:extLst>
                    <a:ext uri="{FF2B5EF4-FFF2-40B4-BE49-F238E27FC236}">
                      <a16:creationId xmlns:a16="http://schemas.microsoft.com/office/drawing/2014/main" id="{691DB505-DE98-4127-BF75-FEBAC511598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69" y="2010"/>
                  <a:ext cx="52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Express</a:t>
                  </a:r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8" name="Group 11">
                  <a:extLst>
                    <a:ext uri="{FF2B5EF4-FFF2-40B4-BE49-F238E27FC236}">
                      <a16:creationId xmlns:a16="http://schemas.microsoft.com/office/drawing/2014/main" id="{8733655B-DF3B-464B-923C-3FB3925628B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81" y="1888"/>
                  <a:ext cx="438" cy="552"/>
                  <a:chOff x="1942" y="2580"/>
                  <a:chExt cx="438" cy="552"/>
                </a:xfrm>
              </p:grpSpPr>
              <p:sp>
                <p:nvSpPr>
                  <p:cNvPr id="29" name="Text Box 12">
                    <a:extLst>
                      <a:ext uri="{FF2B5EF4-FFF2-40B4-BE49-F238E27FC236}">
                        <a16:creationId xmlns:a16="http://schemas.microsoft.com/office/drawing/2014/main" id="{125DB639-D34B-4945-AF91-9F5D9D8D598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5" y="2580"/>
                    <a:ext cx="110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1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r>
                      <a:rPr lang="en-US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</a:t>
                    </a:r>
                    <a:endParaRPr lang="en-GB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0" name="Line 13">
                    <a:extLst>
                      <a:ext uri="{FF2B5EF4-FFF2-40B4-BE49-F238E27FC236}">
                        <a16:creationId xmlns:a16="http://schemas.microsoft.com/office/drawing/2014/main" id="{18D3B7D1-004F-4B3F-9F26-663BEEC2B3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998" y="2847"/>
                    <a:ext cx="311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1" name="Text Box 14">
                        <a:extLst>
                          <a:ext uri="{FF2B5EF4-FFF2-40B4-BE49-F238E27FC236}">
                            <a16:creationId xmlns:a16="http://schemas.microsoft.com/office/drawing/2014/main" id="{E719C33D-53F0-4AC0-B1DB-FD6FF40E5F3C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942" y="2819"/>
                        <a:ext cx="438" cy="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r>
                          <a:rPr lang="en-GB" dirty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2 – </a:t>
                        </a:r>
                        <a14:m>
                          <m:oMath xmlns:m="http://schemas.openxmlformats.org/officeDocument/2006/math">
                            <m:rad>
                              <m:radPr>
                                <m:degHide m:val="on"/>
                                <m:ctrlPr>
                                  <a:rPr lang="en-GB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rad>
                          </m:oMath>
                        </a14:m>
                        <a:endPara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4" name="Text Box 1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1942" y="2819"/>
                        <a:ext cx="438" cy="313"/>
                      </a:xfrm>
                      <a:prstGeom prst="rect">
                        <a:avLst/>
                      </a:prstGeom>
                      <a:blipFill rotWithShape="0">
                        <a:blip r:embed="rId9"/>
                        <a:stretch>
                          <a:fillRect l="-8421" t="-2469" b="-28395"/>
                        </a:stretch>
                      </a:blipFill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  <p:sp>
          <p:nvSpPr>
            <p:cNvPr id="24" name="Text Box 10">
              <a:extLst>
                <a:ext uri="{FF2B5EF4-FFF2-40B4-BE49-F238E27FC236}">
                  <a16:creationId xmlns:a16="http://schemas.microsoft.com/office/drawing/2014/main" id="{A536BB9E-61D9-486A-8988-D4625282B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992" y="3614560"/>
              <a:ext cx="36978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With integer denominator</a:t>
              </a:r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2" name="Text Box 34">
            <a:extLst>
              <a:ext uri="{FF2B5EF4-FFF2-40B4-BE49-F238E27FC236}">
                <a16:creationId xmlns:a16="http://schemas.microsoft.com/office/drawing/2014/main" id="{B0811CF5-20A8-4D91-BD68-FD622582C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3582" y="4909547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1B601A3-9980-483B-8BC0-F839D4947A62}"/>
              </a:ext>
            </a:extLst>
          </p:cNvPr>
          <p:cNvGrpSpPr>
            <a:grpSpLocks/>
          </p:cNvGrpSpPr>
          <p:nvPr/>
        </p:nvGrpSpPr>
        <p:grpSpPr bwMode="auto">
          <a:xfrm>
            <a:off x="5787961" y="4492039"/>
            <a:ext cx="1003303" cy="496888"/>
            <a:chOff x="2741" y="2766"/>
            <a:chExt cx="632" cy="313"/>
          </a:xfrm>
        </p:grpSpPr>
        <p:sp>
          <p:nvSpPr>
            <p:cNvPr id="34" name="Text Box 32">
              <a:extLst>
                <a:ext uri="{FF2B5EF4-FFF2-40B4-BE49-F238E27FC236}">
                  <a16:creationId xmlns:a16="http://schemas.microsoft.com/office/drawing/2014/main" id="{0D31600A-C3E9-46EC-AA64-9C042373F4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Line 33">
              <a:extLst>
                <a:ext uri="{FF2B5EF4-FFF2-40B4-BE49-F238E27FC236}">
                  <a16:creationId xmlns:a16="http://schemas.microsoft.com/office/drawing/2014/main" id="{6D33C899-406C-4F9D-9E72-25A7CDC965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3" y="3042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 Box 45">
                  <a:extLst>
                    <a:ext uri="{FF2B5EF4-FFF2-40B4-BE49-F238E27FC236}">
                      <a16:creationId xmlns:a16="http://schemas.microsoft.com/office/drawing/2014/main" id="{B91DB631-493E-4CA1-8AED-1A87CCF36CE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41" y="2766"/>
                  <a:ext cx="632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 +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39" name="Text Box 45">
                  <a:extLst>
                    <a:ext uri="{FF2B5EF4-FFF2-40B4-BE49-F238E27FC236}">
                      <a16:creationId xmlns:a16="http://schemas.microsoft.com/office/drawing/2014/main" id="{700D7D43-A4E4-439B-A2F4-6F74E745F6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41" y="2766"/>
                  <a:ext cx="632" cy="313"/>
                </a:xfrm>
                <a:prstGeom prst="rect">
                  <a:avLst/>
                </a:prstGeom>
                <a:blipFill>
                  <a:blip r:embed="rId10"/>
                  <a:stretch>
                    <a:fillRect l="-9091" t="-2439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9" name="Text Box 30">
            <a:extLst>
              <a:ext uri="{FF2B5EF4-FFF2-40B4-BE49-F238E27FC236}">
                <a16:creationId xmlns:a16="http://schemas.microsoft.com/office/drawing/2014/main" id="{FC75C9DF-1289-429C-9E74-72AB145AD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047" y="467142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746ECAC-9585-45C2-914A-65F8F7E61D28}"/>
              </a:ext>
            </a:extLst>
          </p:cNvPr>
          <p:cNvGrpSpPr>
            <a:grpSpLocks/>
          </p:cNvGrpSpPr>
          <p:nvPr/>
        </p:nvGrpSpPr>
        <p:grpSpPr bwMode="auto">
          <a:xfrm>
            <a:off x="7312027" y="4619608"/>
            <a:ext cx="1003303" cy="496888"/>
            <a:chOff x="2741" y="2766"/>
            <a:chExt cx="632" cy="313"/>
          </a:xfrm>
        </p:grpSpPr>
        <p:sp>
          <p:nvSpPr>
            <p:cNvPr id="41" name="Text Box 32">
              <a:extLst>
                <a:ext uri="{FF2B5EF4-FFF2-40B4-BE49-F238E27FC236}">
                  <a16:creationId xmlns:a16="http://schemas.microsoft.com/office/drawing/2014/main" id="{6AA857E6-8F5D-4BB0-ADB2-3D9B66D6E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 Box 45">
                  <a:extLst>
                    <a:ext uri="{FF2B5EF4-FFF2-40B4-BE49-F238E27FC236}">
                      <a16:creationId xmlns:a16="http://schemas.microsoft.com/office/drawing/2014/main" id="{6D883457-F625-47BC-A45A-C2FD37398A7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41" y="2766"/>
                  <a:ext cx="632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 +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43" name="Text Box 45">
                  <a:extLst>
                    <a:ext uri="{FF2B5EF4-FFF2-40B4-BE49-F238E27FC236}">
                      <a16:creationId xmlns:a16="http://schemas.microsoft.com/office/drawing/2014/main" id="{76FBC6BF-3F26-45EC-8131-2D43044A31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41" y="2766"/>
                  <a:ext cx="632" cy="313"/>
                </a:xfrm>
                <a:prstGeom prst="rect">
                  <a:avLst/>
                </a:prstGeom>
                <a:blipFill>
                  <a:blip r:embed="rId11"/>
                  <a:stretch>
                    <a:fillRect l="-9091" t="-2439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3" name="Text Box 30">
            <a:extLst>
              <a:ext uri="{FF2B5EF4-FFF2-40B4-BE49-F238E27FC236}">
                <a16:creationId xmlns:a16="http://schemas.microsoft.com/office/drawing/2014/main" id="{39B166B7-61CC-42A0-8B5E-949E8DBC0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5113" y="462429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44" name="Rectangle 4">
            <a:extLst>
              <a:ext uri="{FF2B5EF4-FFF2-40B4-BE49-F238E27FC236}">
                <a16:creationId xmlns:a16="http://schemas.microsoft.com/office/drawing/2014/main" id="{0059665A-697A-4079-8BEA-F28BA0560121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83408"/>
            <a:ext cx="7773988" cy="61118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/>
              <a:t>Rationalising the denominator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34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32" grpId="0"/>
      <p:bldP spid="39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B724FE-227E-47D3-9F55-34EFE9E0B94A}"/>
              </a:ext>
            </a:extLst>
          </p:cNvPr>
          <p:cNvSpPr/>
          <p:nvPr/>
        </p:nvSpPr>
        <p:spPr>
          <a:xfrm>
            <a:off x="3742609" y="5334471"/>
            <a:ext cx="1802697" cy="8577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51">
            <a:extLst>
              <a:ext uri="{FF2B5EF4-FFF2-40B4-BE49-F238E27FC236}">
                <a16:creationId xmlns:a16="http://schemas.microsoft.com/office/drawing/2014/main" id="{5F0763F8-7D76-49CE-838B-2352C7BEE99D}"/>
              </a:ext>
            </a:extLst>
          </p:cNvPr>
          <p:cNvGrpSpPr>
            <a:grpSpLocks/>
          </p:cNvGrpSpPr>
          <p:nvPr/>
        </p:nvGrpSpPr>
        <p:grpSpPr bwMode="auto">
          <a:xfrm>
            <a:off x="4224497" y="2495611"/>
            <a:ext cx="1038226" cy="890588"/>
            <a:chOff x="2368" y="2766"/>
            <a:chExt cx="654" cy="5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27">
                  <a:extLst>
                    <a:ext uri="{FF2B5EF4-FFF2-40B4-BE49-F238E27FC236}">
                      <a16:creationId xmlns:a16="http://schemas.microsoft.com/office/drawing/2014/main" id="{03F85E2A-7448-4CAF-9FBE-4F5AFE466F7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26" y="2766"/>
                  <a:ext cx="404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2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26" y="2766"/>
                  <a:ext cx="404" cy="31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Line 28">
              <a:extLst>
                <a:ext uri="{FF2B5EF4-FFF2-40B4-BE49-F238E27FC236}">
                  <a16:creationId xmlns:a16="http://schemas.microsoft.com/office/drawing/2014/main" id="{08CAC82E-8690-47BC-BAD5-ED9E6FFCBA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7" y="3042"/>
              <a:ext cx="52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 Box 29">
                  <a:extLst>
                    <a:ext uri="{FF2B5EF4-FFF2-40B4-BE49-F238E27FC236}">
                      <a16:creationId xmlns:a16="http://schemas.microsoft.com/office/drawing/2014/main" id="{9C82C4CB-41D9-42F3-AEAC-6D8CC99AAA4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68" y="3014"/>
                  <a:ext cx="654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 +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5" name="Text 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68" y="3014"/>
                  <a:ext cx="654" cy="313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9412" t="-2439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 Box 34">
            <a:extLst>
              <a:ext uri="{FF2B5EF4-FFF2-40B4-BE49-F238E27FC236}">
                <a16:creationId xmlns:a16="http://schemas.microsoft.com/office/drawing/2014/main" id="{C73119C5-479F-4037-A4A3-0845B4EAC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4520" y="4310022"/>
            <a:ext cx="787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9 – 2</a:t>
            </a:r>
          </a:p>
        </p:txBody>
      </p:sp>
      <p:grpSp>
        <p:nvGrpSpPr>
          <p:cNvPr id="10" name="Group 52">
            <a:extLst>
              <a:ext uri="{FF2B5EF4-FFF2-40B4-BE49-F238E27FC236}">
                <a16:creationId xmlns:a16="http://schemas.microsoft.com/office/drawing/2014/main" id="{AC4632E8-23DC-42B6-8651-ED1EB1D9ABB1}"/>
              </a:ext>
            </a:extLst>
          </p:cNvPr>
          <p:cNvGrpSpPr>
            <a:grpSpLocks/>
          </p:cNvGrpSpPr>
          <p:nvPr/>
        </p:nvGrpSpPr>
        <p:grpSpPr bwMode="auto">
          <a:xfrm>
            <a:off x="4198252" y="3890935"/>
            <a:ext cx="1158878" cy="496889"/>
            <a:chOff x="2678" y="2765"/>
            <a:chExt cx="730" cy="313"/>
          </a:xfrm>
        </p:grpSpPr>
        <p:sp>
          <p:nvSpPr>
            <p:cNvPr id="11" name="Text Box 32">
              <a:extLst>
                <a:ext uri="{FF2B5EF4-FFF2-40B4-BE49-F238E27FC236}">
                  <a16:creationId xmlns:a16="http://schemas.microsoft.com/office/drawing/2014/main" id="{2F42DDF1-C464-4981-8B32-95AE630FE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Line 33">
              <a:extLst>
                <a:ext uri="{FF2B5EF4-FFF2-40B4-BE49-F238E27FC236}">
                  <a16:creationId xmlns:a16="http://schemas.microsoft.com/office/drawing/2014/main" id="{554AA1E8-8062-4DBC-8641-68E42366D1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3042"/>
              <a:ext cx="6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 Box 45">
                  <a:extLst>
                    <a:ext uri="{FF2B5EF4-FFF2-40B4-BE49-F238E27FC236}">
                      <a16:creationId xmlns:a16="http://schemas.microsoft.com/office/drawing/2014/main" id="{40D06FF4-6E44-4DFE-95D5-ADAC73010E3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78" y="2765"/>
                  <a:ext cx="730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– 2</a:t>
                  </a:r>
                </a:p>
              </p:txBody>
            </p:sp>
          </mc:Choice>
          <mc:Fallback xmlns="">
            <p:sp>
              <p:nvSpPr>
                <p:cNvPr id="16" name="Text Box 45">
                  <a:extLst>
                    <a:ext uri="{FF2B5EF4-FFF2-40B4-BE49-F238E27FC236}">
                      <a16:creationId xmlns:a16="http://schemas.microsoft.com/office/drawing/2014/main" id="{1ADFD4BB-A001-422E-A00A-5DBEEE1749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78" y="2765"/>
                  <a:ext cx="730" cy="313"/>
                </a:xfrm>
                <a:prstGeom prst="rect">
                  <a:avLst/>
                </a:prstGeom>
                <a:blipFill>
                  <a:blip r:embed="rId6"/>
                  <a:stretch>
                    <a:fillRect l="-8421" t="-2439" r="-6842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44">
                <a:extLst>
                  <a:ext uri="{FF2B5EF4-FFF2-40B4-BE49-F238E27FC236}">
                    <a16:creationId xmlns:a16="http://schemas.microsoft.com/office/drawing/2014/main" id="{D6A82538-440B-4E0A-BBDC-DFCD2D1C67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0519" y="2474478"/>
                <a:ext cx="100392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Text Box 44">
                <a:extLst>
                  <a:ext uri="{FF2B5EF4-FFF2-40B4-BE49-F238E27FC236}">
                    <a16:creationId xmlns:a16="http://schemas.microsoft.com/office/drawing/2014/main" id="{D6A82538-440B-4E0A-BBDC-DFCD2D1C6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50519" y="2474478"/>
                <a:ext cx="1003929" cy="497637"/>
              </a:xfrm>
              <a:prstGeom prst="rect">
                <a:avLst/>
              </a:prstGeom>
              <a:blipFill>
                <a:blip r:embed="rId7"/>
                <a:stretch>
                  <a:fillRect l="-9756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30">
            <a:extLst>
              <a:ext uri="{FF2B5EF4-FFF2-40B4-BE49-F238E27FC236}">
                <a16:creationId xmlns:a16="http://schemas.microsoft.com/office/drawing/2014/main" id="{89EFAA88-D039-4ACB-BFF4-C2BF44988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609" y="4064633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16" name="Text Box 44">
            <a:extLst>
              <a:ext uri="{FF2B5EF4-FFF2-40B4-BE49-F238E27FC236}">
                <a16:creationId xmlns:a16="http://schemas.microsoft.com/office/drawing/2014/main" id="{F30098E6-0DC5-492A-96AD-5AC9E95B6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479" y="267926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44">
                <a:extLst>
                  <a:ext uri="{FF2B5EF4-FFF2-40B4-BE49-F238E27FC236}">
                    <a16:creationId xmlns:a16="http://schemas.microsoft.com/office/drawing/2014/main" id="{C068E4E9-616B-46F8-9E6A-436BC65F10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0519" y="2876089"/>
                <a:ext cx="100392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7" name="Text Box 44">
                <a:extLst>
                  <a:ext uri="{FF2B5EF4-FFF2-40B4-BE49-F238E27FC236}">
                    <a16:creationId xmlns:a16="http://schemas.microsoft.com/office/drawing/2014/main" id="{C068E4E9-616B-46F8-9E6A-436BC65F1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50519" y="2876089"/>
                <a:ext cx="1003929" cy="497637"/>
              </a:xfrm>
              <a:prstGeom prst="rect">
                <a:avLst/>
              </a:prstGeom>
              <a:blipFill>
                <a:blip r:embed="rId8"/>
                <a:stretch>
                  <a:fillRect l="-9756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Line 33">
            <a:extLst>
              <a:ext uri="{FF2B5EF4-FFF2-40B4-BE49-F238E27FC236}">
                <a16:creationId xmlns:a16="http://schemas.microsoft.com/office/drawing/2014/main" id="{D50F7137-7D39-4A92-A814-12B86526F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2527" y="2891047"/>
            <a:ext cx="900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0FD4D90-6B9F-45CE-8A28-768AC3DD4B20}"/>
              </a:ext>
            </a:extLst>
          </p:cNvPr>
          <p:cNvGrpSpPr/>
          <p:nvPr/>
        </p:nvGrpSpPr>
        <p:grpSpPr>
          <a:xfrm>
            <a:off x="1619672" y="1248018"/>
            <a:ext cx="6833055" cy="884238"/>
            <a:chOff x="1555369" y="3401154"/>
            <a:chExt cx="6833055" cy="884238"/>
          </a:xfrm>
        </p:grpSpPr>
        <p:grpSp>
          <p:nvGrpSpPr>
            <p:cNvPr id="20" name="Group 7">
              <a:extLst>
                <a:ext uri="{FF2B5EF4-FFF2-40B4-BE49-F238E27FC236}">
                  <a16:creationId xmlns:a16="http://schemas.microsoft.com/office/drawing/2014/main" id="{E3C33A04-D347-481A-8A03-3547127222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5369" y="3401154"/>
              <a:ext cx="6833055" cy="884238"/>
              <a:chOff x="930" y="1888"/>
              <a:chExt cx="2578" cy="557"/>
            </a:xfrm>
          </p:grpSpPr>
          <p:sp>
            <p:nvSpPr>
              <p:cNvPr id="22" name="Rectangle 8">
                <a:extLst>
                  <a:ext uri="{FF2B5EF4-FFF2-40B4-BE49-F238E27FC236}">
                    <a16:creationId xmlns:a16="http://schemas.microsoft.com/office/drawing/2014/main" id="{8B0E82A5-A84E-4AED-BF18-B8F723091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888"/>
                <a:ext cx="2578" cy="544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3" name="Group 9">
                <a:extLst>
                  <a:ext uri="{FF2B5EF4-FFF2-40B4-BE49-F238E27FC236}">
                    <a16:creationId xmlns:a16="http://schemas.microsoft.com/office/drawing/2014/main" id="{897441DA-7B37-4BDB-95AD-CBBC330727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53" y="1893"/>
                <a:ext cx="967" cy="552"/>
                <a:chOff x="1069" y="1888"/>
                <a:chExt cx="967" cy="552"/>
              </a:xfrm>
            </p:grpSpPr>
            <p:sp>
              <p:nvSpPr>
                <p:cNvPr id="24" name="Text Box 10">
                  <a:extLst>
                    <a:ext uri="{FF2B5EF4-FFF2-40B4-BE49-F238E27FC236}">
                      <a16:creationId xmlns:a16="http://schemas.microsoft.com/office/drawing/2014/main" id="{144B4E43-2D0C-4C4F-BB1F-F53539A8362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69" y="2010"/>
                  <a:ext cx="52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Express</a:t>
                  </a:r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5" name="Group 11">
                  <a:extLst>
                    <a:ext uri="{FF2B5EF4-FFF2-40B4-BE49-F238E27FC236}">
                      <a16:creationId xmlns:a16="http://schemas.microsoft.com/office/drawing/2014/main" id="{F00EEEA1-E27B-41CF-9B39-CF3694C26A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98" y="1888"/>
                  <a:ext cx="438" cy="552"/>
                  <a:chOff x="1959" y="2580"/>
                  <a:chExt cx="438" cy="552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6" name="Text Box 12">
                        <a:extLst>
                          <a:ext uri="{FF2B5EF4-FFF2-40B4-BE49-F238E27FC236}">
                            <a16:creationId xmlns:a16="http://schemas.microsoft.com/office/drawing/2014/main" id="{B80979C6-7E6B-4E6F-9EDA-B75999B7AF5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065" y="2580"/>
                        <a:ext cx="236" cy="3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m:oMathPara>
                        </a14:m>
                        <a:endPara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3" name="Text Box 1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2065" y="2580"/>
                        <a:ext cx="236" cy="318"/>
                      </a:xfrm>
                      <a:prstGeom prst="rect">
                        <a:avLst/>
                      </a:prstGeom>
                      <a:blipFill rotWithShape="0">
                        <a:blip r:embed="rId9"/>
                        <a:stretch>
                          <a:fillRect/>
                        </a:stretch>
                      </a:blipFill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7" name="Line 13">
                    <a:extLst>
                      <a:ext uri="{FF2B5EF4-FFF2-40B4-BE49-F238E27FC236}">
                        <a16:creationId xmlns:a16="http://schemas.microsoft.com/office/drawing/2014/main" id="{874BFDED-B934-4F8D-8E6C-145825FE95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998" y="2847"/>
                    <a:ext cx="311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8" name="Text Box 14">
                        <a:extLst>
                          <a:ext uri="{FF2B5EF4-FFF2-40B4-BE49-F238E27FC236}">
                            <a16:creationId xmlns:a16="http://schemas.microsoft.com/office/drawing/2014/main" id="{EBC67E08-A350-4916-A09A-07D20FD29961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959" y="2819"/>
                        <a:ext cx="438" cy="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r>
                          <a:rPr lang="en-GB" dirty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3 + </a:t>
                        </a:r>
                        <a14:m>
                          <m:oMath xmlns:m="http://schemas.openxmlformats.org/officeDocument/2006/math">
                            <m:rad>
                              <m:radPr>
                                <m:degHide m:val="on"/>
                                <m:ctrlPr>
                                  <a:rPr lang="en-GB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oMath>
                        </a14:m>
                        <a:endPara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5" name="Text Box 1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1959" y="2819"/>
                        <a:ext cx="438" cy="313"/>
                      </a:xfrm>
                      <a:prstGeom prst="rect">
                        <a:avLst/>
                      </a:prstGeom>
                      <a:blipFill rotWithShape="0">
                        <a:blip r:embed="rId10"/>
                        <a:stretch>
                          <a:fillRect l="-7853" t="-2439" b="-26829"/>
                        </a:stretch>
                      </a:blipFill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  <p:sp>
          <p:nvSpPr>
            <p:cNvPr id="21" name="Text Box 10">
              <a:extLst>
                <a:ext uri="{FF2B5EF4-FFF2-40B4-BE49-F238E27FC236}">
                  <a16:creationId xmlns:a16="http://schemas.microsoft.com/office/drawing/2014/main" id="{28CB8FE9-40C1-469C-9513-5FC54C66B2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992" y="3614560"/>
              <a:ext cx="36978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With integer denominator</a:t>
              </a:r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9" name="Text Box 34">
            <a:extLst>
              <a:ext uri="{FF2B5EF4-FFF2-40B4-BE49-F238E27FC236}">
                <a16:creationId xmlns:a16="http://schemas.microsoft.com/office/drawing/2014/main" id="{11A1BCF8-1002-4723-9E3B-67662DD6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125" y="5763326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5799A02-1E11-4D9E-A45A-D0DE0DB135FF}"/>
              </a:ext>
            </a:extLst>
          </p:cNvPr>
          <p:cNvGrpSpPr>
            <a:grpSpLocks/>
          </p:cNvGrpSpPr>
          <p:nvPr/>
        </p:nvGrpSpPr>
        <p:grpSpPr bwMode="auto">
          <a:xfrm>
            <a:off x="4224497" y="5345818"/>
            <a:ext cx="1158877" cy="496888"/>
            <a:chOff x="2741" y="2766"/>
            <a:chExt cx="730" cy="313"/>
          </a:xfrm>
        </p:grpSpPr>
        <p:sp>
          <p:nvSpPr>
            <p:cNvPr id="31" name="Text Box 32">
              <a:extLst>
                <a:ext uri="{FF2B5EF4-FFF2-40B4-BE49-F238E27FC236}">
                  <a16:creationId xmlns:a16="http://schemas.microsoft.com/office/drawing/2014/main" id="{5E48E6FC-2275-464E-8214-79C04A4E1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Line 33">
              <a:extLst>
                <a:ext uri="{FF2B5EF4-FFF2-40B4-BE49-F238E27FC236}">
                  <a16:creationId xmlns:a16="http://schemas.microsoft.com/office/drawing/2014/main" id="{A891EEAA-5B6A-4329-9430-2017AA3C79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3" y="3042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 Box 45">
                  <a:extLst>
                    <a:ext uri="{FF2B5EF4-FFF2-40B4-BE49-F238E27FC236}">
                      <a16:creationId xmlns:a16="http://schemas.microsoft.com/office/drawing/2014/main" id="{21F78EE4-26F1-47EA-9A5D-BB6222C9005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41" y="2766"/>
                  <a:ext cx="730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– 2</a:t>
                  </a:r>
                </a:p>
              </p:txBody>
            </p:sp>
          </mc:Choice>
          <mc:Fallback xmlns="">
            <p:sp>
              <p:nvSpPr>
                <p:cNvPr id="36" name="Text Box 45">
                  <a:extLst>
                    <a:ext uri="{FF2B5EF4-FFF2-40B4-BE49-F238E27FC236}">
                      <a16:creationId xmlns:a16="http://schemas.microsoft.com/office/drawing/2014/main" id="{985FCA57-A103-4939-950E-6829B7B5C7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41" y="2766"/>
                  <a:ext cx="730" cy="313"/>
                </a:xfrm>
                <a:prstGeom prst="rect">
                  <a:avLst/>
                </a:prstGeom>
                <a:blipFill>
                  <a:blip r:embed="rId11"/>
                  <a:stretch>
                    <a:fillRect l="-8421" t="-2439" r="-6842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Text Box 30">
            <a:extLst>
              <a:ext uri="{FF2B5EF4-FFF2-40B4-BE49-F238E27FC236}">
                <a16:creationId xmlns:a16="http://schemas.microsoft.com/office/drawing/2014/main" id="{205E2C50-6ECC-4240-8A66-9E4B2FE2B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590" y="552520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35" name="Text Box 32">
            <a:extLst>
              <a:ext uri="{FF2B5EF4-FFF2-40B4-BE49-F238E27FC236}">
                <a16:creationId xmlns:a16="http://schemas.microsoft.com/office/drawing/2014/main" id="{62D50130-F04F-4180-93AA-9A3D982A8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9547" y="2809435"/>
            <a:ext cx="1841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D6126F4-F83A-4829-B134-D89E6F042B17}"/>
              </a:ext>
            </a:extLst>
          </p:cNvPr>
          <p:cNvSpPr/>
          <p:nvPr/>
        </p:nvSpPr>
        <p:spPr>
          <a:xfrm>
            <a:off x="5936526" y="705809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 + b) (a – b)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b</a:t>
            </a:r>
            <a:r>
              <a:rPr lang="en-US" sz="2400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39" name="Text Box 30">
            <a:extLst>
              <a:ext uri="{FF2B5EF4-FFF2-40B4-BE49-F238E27FC236}">
                <a16:creationId xmlns:a16="http://schemas.microsoft.com/office/drawing/2014/main" id="{4B9C3317-6C38-4ABD-9FB4-3169F743F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128" y="270516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3D93050-2DAE-4AB4-BC81-9D9435E9D54B}"/>
              </a:ext>
            </a:extLst>
          </p:cNvPr>
          <p:cNvSpPr/>
          <p:nvPr/>
        </p:nvSpPr>
        <p:spPr>
          <a:xfrm>
            <a:off x="197896" y="2764153"/>
            <a:ext cx="3730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Multiplying by the </a:t>
            </a:r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radical conjugate</a:t>
            </a:r>
            <a:r>
              <a:rPr lang="en-US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the denominator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3D3BFBE-B404-4C07-ABF5-CAE0C87DE49E}"/>
              </a:ext>
            </a:extLst>
          </p:cNvPr>
          <p:cNvSpPr/>
          <p:nvPr/>
        </p:nvSpPr>
        <p:spPr>
          <a:xfrm>
            <a:off x="351662" y="4096400"/>
            <a:ext cx="1580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0F678D40-7512-48C7-AAD7-810B5FDB3E32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83408"/>
            <a:ext cx="7773988" cy="61118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/>
              <a:t>Rationalising the denominator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0349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/>
      <p:bldP spid="15" grpId="0"/>
      <p:bldP spid="16" grpId="0"/>
      <p:bldP spid="17" grpId="0"/>
      <p:bldP spid="18" grpId="0" animBg="1"/>
      <p:bldP spid="29" grpId="0"/>
      <p:bldP spid="34" grpId="0"/>
      <p:bldP spid="39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51">
            <a:extLst>
              <a:ext uri="{FF2B5EF4-FFF2-40B4-BE49-F238E27FC236}">
                <a16:creationId xmlns:a16="http://schemas.microsoft.com/office/drawing/2014/main" id="{10E97BD0-FF8E-497B-A58C-4999EA5EE971}"/>
              </a:ext>
            </a:extLst>
          </p:cNvPr>
          <p:cNvGrpSpPr>
            <a:grpSpLocks/>
          </p:cNvGrpSpPr>
          <p:nvPr/>
        </p:nvGrpSpPr>
        <p:grpSpPr bwMode="auto">
          <a:xfrm>
            <a:off x="1880940" y="2557054"/>
            <a:ext cx="1065213" cy="889001"/>
            <a:chOff x="2351" y="2766"/>
            <a:chExt cx="671" cy="5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 Box 27">
                  <a:extLst>
                    <a:ext uri="{FF2B5EF4-FFF2-40B4-BE49-F238E27FC236}">
                      <a16:creationId xmlns:a16="http://schemas.microsoft.com/office/drawing/2014/main" id="{63F86A55-86AC-489C-A8F7-7DA427A5B9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1" y="2766"/>
                  <a:ext cx="641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 –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47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51" y="2766"/>
                  <a:ext cx="641" cy="31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9639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Line 28">
              <a:extLst>
                <a:ext uri="{FF2B5EF4-FFF2-40B4-BE49-F238E27FC236}">
                  <a16:creationId xmlns:a16="http://schemas.microsoft.com/office/drawing/2014/main" id="{BE115BB1-8016-4376-9DDB-7705C21F1C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7" y="3042"/>
              <a:ext cx="52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29">
                  <a:extLst>
                    <a:ext uri="{FF2B5EF4-FFF2-40B4-BE49-F238E27FC236}">
                      <a16:creationId xmlns:a16="http://schemas.microsoft.com/office/drawing/2014/main" id="{9523F3A9-5C73-4747-8A26-3820649D6A8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68" y="3014"/>
                  <a:ext cx="654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 +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49" name="Text 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68" y="3014"/>
                  <a:ext cx="654" cy="31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9412" t="-2439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 Box 34">
            <a:extLst>
              <a:ext uri="{FF2B5EF4-FFF2-40B4-BE49-F238E27FC236}">
                <a16:creationId xmlns:a16="http://schemas.microsoft.com/office/drawing/2014/main" id="{622BDCA4-010B-47DD-9161-C601415D1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3899" y="2931851"/>
            <a:ext cx="787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4 – 7</a:t>
            </a:r>
          </a:p>
        </p:txBody>
      </p:sp>
      <p:grpSp>
        <p:nvGrpSpPr>
          <p:cNvPr id="9" name="Group 52">
            <a:extLst>
              <a:ext uri="{FF2B5EF4-FFF2-40B4-BE49-F238E27FC236}">
                <a16:creationId xmlns:a16="http://schemas.microsoft.com/office/drawing/2014/main" id="{8A00A07E-D713-4790-8DE6-DED8FF62017E}"/>
              </a:ext>
            </a:extLst>
          </p:cNvPr>
          <p:cNvGrpSpPr>
            <a:grpSpLocks/>
          </p:cNvGrpSpPr>
          <p:nvPr/>
        </p:nvGrpSpPr>
        <p:grpSpPr bwMode="auto">
          <a:xfrm>
            <a:off x="4675382" y="2514358"/>
            <a:ext cx="2439994" cy="531815"/>
            <a:chOff x="2696" y="2766"/>
            <a:chExt cx="1537" cy="335"/>
          </a:xfrm>
        </p:grpSpPr>
        <p:sp>
          <p:nvSpPr>
            <p:cNvPr id="10" name="Text Box 32">
              <a:extLst>
                <a:ext uri="{FF2B5EF4-FFF2-40B4-BE49-F238E27FC236}">
                  <a16:creationId xmlns:a16="http://schemas.microsoft.com/office/drawing/2014/main" id="{4924E359-7D20-4226-80D8-A80BA63195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Line 33">
              <a:extLst>
                <a:ext uri="{FF2B5EF4-FFF2-40B4-BE49-F238E27FC236}">
                  <a16:creationId xmlns:a16="http://schemas.microsoft.com/office/drawing/2014/main" id="{54FAE1A7-50FE-4CF3-9241-9DCD18D728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3042"/>
              <a:ext cx="14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 Box 45">
                  <a:extLst>
                    <a:ext uri="{FF2B5EF4-FFF2-40B4-BE49-F238E27FC236}">
                      <a16:creationId xmlns:a16="http://schemas.microsoft.com/office/drawing/2014/main" id="{0A64AFB0-6A94-4802-9284-C6E49056E23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96" y="2789"/>
                  <a:ext cx="1528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6 – 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– 2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+ 7</a:t>
                  </a:r>
                </a:p>
              </p:txBody>
            </p:sp>
          </mc:Choice>
          <mc:Fallback xmlns=""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34CB43D-4918-4253-993F-48BA3B393B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96" y="2789"/>
                  <a:ext cx="1528" cy="312"/>
                </a:xfrm>
                <a:prstGeom prst="rect">
                  <a:avLst/>
                </a:prstGeom>
                <a:blipFill>
                  <a:blip r:embed="rId6"/>
                  <a:stretch>
                    <a:fillRect l="-4020" t="-2469" r="-2513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44">
                <a:extLst>
                  <a:ext uri="{FF2B5EF4-FFF2-40B4-BE49-F238E27FC236}">
                    <a16:creationId xmlns:a16="http://schemas.microsoft.com/office/drawing/2014/main" id="{770E2E2C-58D0-4FC4-BB9F-823EA4E560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3951" y="2535919"/>
                <a:ext cx="1003929" cy="4959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Text Box 44">
                <a:extLst>
                  <a:ext uri="{FF2B5EF4-FFF2-40B4-BE49-F238E27FC236}">
                    <a16:creationId xmlns:a16="http://schemas.microsoft.com/office/drawing/2014/main" id="{770E2E2C-58D0-4FC4-BB9F-823EA4E56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3951" y="2535919"/>
                <a:ext cx="1003929" cy="495905"/>
              </a:xfrm>
              <a:prstGeom prst="rect">
                <a:avLst/>
              </a:prstGeom>
              <a:blipFill>
                <a:blip r:embed="rId7"/>
                <a:stretch>
                  <a:fillRect l="-9756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30">
            <a:extLst>
              <a:ext uri="{FF2B5EF4-FFF2-40B4-BE49-F238E27FC236}">
                <a16:creationId xmlns:a16="http://schemas.microsoft.com/office/drawing/2014/main" id="{29C20736-E008-44FB-B02E-84C3F6A36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079" y="2693403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15" name="Text Box 44">
            <a:extLst>
              <a:ext uri="{FF2B5EF4-FFF2-40B4-BE49-F238E27FC236}">
                <a16:creationId xmlns:a16="http://schemas.microsoft.com/office/drawing/2014/main" id="{433771C6-D547-4721-83FA-45DBD9C2C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911" y="274070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44">
                <a:extLst>
                  <a:ext uri="{FF2B5EF4-FFF2-40B4-BE49-F238E27FC236}">
                    <a16:creationId xmlns:a16="http://schemas.microsoft.com/office/drawing/2014/main" id="{491370D2-50AE-4EFF-97C2-DD77F8A068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3951" y="2937530"/>
                <a:ext cx="1003929" cy="4959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GB" b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Text Box 44">
                <a:extLst>
                  <a:ext uri="{FF2B5EF4-FFF2-40B4-BE49-F238E27FC236}">
                    <a16:creationId xmlns:a16="http://schemas.microsoft.com/office/drawing/2014/main" id="{491370D2-50AE-4EFF-97C2-DD77F8A06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3951" y="2937530"/>
                <a:ext cx="1003929" cy="495905"/>
              </a:xfrm>
              <a:prstGeom prst="rect">
                <a:avLst/>
              </a:prstGeom>
              <a:blipFill>
                <a:blip r:embed="rId8"/>
                <a:stretch>
                  <a:fillRect l="-9756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Line 33">
            <a:extLst>
              <a:ext uri="{FF2B5EF4-FFF2-40B4-BE49-F238E27FC236}">
                <a16:creationId xmlns:a16="http://schemas.microsoft.com/office/drawing/2014/main" id="{4112C612-8488-4F51-9DD9-1F06D0432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5959" y="2952488"/>
            <a:ext cx="900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0ECAB3-9179-475E-AB12-5261EA542E40}"/>
              </a:ext>
            </a:extLst>
          </p:cNvPr>
          <p:cNvGrpSpPr/>
          <p:nvPr/>
        </p:nvGrpSpPr>
        <p:grpSpPr>
          <a:xfrm>
            <a:off x="1591065" y="1297489"/>
            <a:ext cx="6833055" cy="882650"/>
            <a:chOff x="1555369" y="3401152"/>
            <a:chExt cx="6833055" cy="882650"/>
          </a:xfrm>
        </p:grpSpPr>
        <p:grpSp>
          <p:nvGrpSpPr>
            <p:cNvPr id="19" name="Group 7">
              <a:extLst>
                <a:ext uri="{FF2B5EF4-FFF2-40B4-BE49-F238E27FC236}">
                  <a16:creationId xmlns:a16="http://schemas.microsoft.com/office/drawing/2014/main" id="{0829294D-A9E0-4099-9597-08669EA56B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5369" y="3401152"/>
              <a:ext cx="6833055" cy="882650"/>
              <a:chOff x="930" y="1888"/>
              <a:chExt cx="2578" cy="556"/>
            </a:xfrm>
          </p:grpSpPr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4F495035-8BE5-43A1-9D07-D327AEC684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888"/>
                <a:ext cx="2578" cy="544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2" name="Group 9">
                <a:extLst>
                  <a:ext uri="{FF2B5EF4-FFF2-40B4-BE49-F238E27FC236}">
                    <a16:creationId xmlns:a16="http://schemas.microsoft.com/office/drawing/2014/main" id="{474876EF-7868-4E48-89EF-C435975736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53" y="1893"/>
                <a:ext cx="968" cy="551"/>
                <a:chOff x="1069" y="1888"/>
                <a:chExt cx="968" cy="551"/>
              </a:xfrm>
            </p:grpSpPr>
            <p:sp>
              <p:nvSpPr>
                <p:cNvPr id="23" name="Text Box 10">
                  <a:extLst>
                    <a:ext uri="{FF2B5EF4-FFF2-40B4-BE49-F238E27FC236}">
                      <a16:creationId xmlns:a16="http://schemas.microsoft.com/office/drawing/2014/main" id="{1697CA67-89F4-482D-9F7A-AB57EE99B17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69" y="2010"/>
                  <a:ext cx="52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Express</a:t>
                  </a:r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4" name="Group 11">
                  <a:extLst>
                    <a:ext uri="{FF2B5EF4-FFF2-40B4-BE49-F238E27FC236}">
                      <a16:creationId xmlns:a16="http://schemas.microsoft.com/office/drawing/2014/main" id="{4CF4BCA6-D89F-4DE8-8430-BD7AFDD1113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93" y="1888"/>
                  <a:ext cx="444" cy="551"/>
                  <a:chOff x="1954" y="2580"/>
                  <a:chExt cx="444" cy="551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5" name="Text Box 12">
                        <a:extLst>
                          <a:ext uri="{FF2B5EF4-FFF2-40B4-BE49-F238E27FC236}">
                            <a16:creationId xmlns:a16="http://schemas.microsoft.com/office/drawing/2014/main" id="{0D6B998E-CC95-4DA4-9F92-C2E1CCD425F5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954" y="2580"/>
                        <a:ext cx="392" cy="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r>
                          <a:rPr lang="en-GB" dirty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3 – </a:t>
                        </a:r>
                        <a14:m>
                          <m:oMath xmlns:m="http://schemas.openxmlformats.org/officeDocument/2006/math">
                            <m:rad>
                              <m:radPr>
                                <m:degHide m:val="on"/>
                                <m:ctrlPr>
                                  <a:rPr lang="en-GB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e>
                            </m:rad>
                          </m:oMath>
                        </a14:m>
                        <a:endPara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7" name="Text Box 1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1954" y="2580"/>
                        <a:ext cx="392" cy="312"/>
                      </a:xfrm>
                      <a:prstGeom prst="rect">
                        <a:avLst/>
                      </a:prstGeom>
                      <a:blipFill rotWithShape="0">
                        <a:blip r:embed="rId9"/>
                        <a:stretch>
                          <a:fillRect l="-8772" t="-2439" b="-26829"/>
                        </a:stretch>
                      </a:blipFill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6" name="Line 13">
                    <a:extLst>
                      <a:ext uri="{FF2B5EF4-FFF2-40B4-BE49-F238E27FC236}">
                        <a16:creationId xmlns:a16="http://schemas.microsoft.com/office/drawing/2014/main" id="{44FF9A91-908D-4595-A076-B3A20CF3AC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998" y="2847"/>
                    <a:ext cx="311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7" name="Text Box 14">
                        <a:extLst>
                          <a:ext uri="{FF2B5EF4-FFF2-40B4-BE49-F238E27FC236}">
                            <a16:creationId xmlns:a16="http://schemas.microsoft.com/office/drawing/2014/main" id="{D0D3284E-0AED-4C2C-B5BD-31C4681A3E10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960" y="2819"/>
                        <a:ext cx="438" cy="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1pPr>
                        <a:lvl2pPr marL="742950" indent="-28575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2pPr>
                        <a:lvl3pPr marL="11430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3pPr>
                        <a:lvl4pPr marL="16002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4pPr>
                        <a:lvl5pPr marL="2057400" indent="-228600"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10066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r>
                          <a:rPr lang="en-GB" dirty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2 + </a:t>
                        </a:r>
                        <a14:m>
                          <m:oMath xmlns:m="http://schemas.openxmlformats.org/officeDocument/2006/math">
                            <m:rad>
                              <m:radPr>
                                <m:degHide m:val="on"/>
                                <m:ctrlPr>
                                  <a:rPr lang="en-GB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e>
                            </m:rad>
                          </m:oMath>
                        </a14:m>
                        <a:endPara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9" name="Text Box 1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1960" y="2819"/>
                        <a:ext cx="438" cy="312"/>
                      </a:xfrm>
                      <a:prstGeom prst="rect">
                        <a:avLst/>
                      </a:prstGeom>
                      <a:blipFill rotWithShape="0">
                        <a:blip r:embed="rId10"/>
                        <a:stretch>
                          <a:fillRect l="-8421" t="-2469" b="-28395"/>
                        </a:stretch>
                      </a:blipFill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  <p:sp>
          <p:nvSpPr>
            <p:cNvPr id="20" name="Text Box 10">
              <a:extLst>
                <a:ext uri="{FF2B5EF4-FFF2-40B4-BE49-F238E27FC236}">
                  <a16:creationId xmlns:a16="http://schemas.microsoft.com/office/drawing/2014/main" id="{0E1E3483-779C-46F9-82A4-1CDFBD11A2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992" y="3614560"/>
              <a:ext cx="36978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With integer denominator</a:t>
              </a:r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8" name="Text Box 34">
            <a:extLst>
              <a:ext uri="{FF2B5EF4-FFF2-40B4-BE49-F238E27FC236}">
                <a16:creationId xmlns:a16="http://schemas.microsoft.com/office/drawing/2014/main" id="{877626CE-0FD1-41B9-93C0-ED1FCDC6B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1287" y="2953427"/>
            <a:ext cx="494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–3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55AECD7-3B88-4C8B-A9E7-BBD134530B1E}"/>
              </a:ext>
            </a:extLst>
          </p:cNvPr>
          <p:cNvGrpSpPr>
            <a:grpSpLocks/>
          </p:cNvGrpSpPr>
          <p:nvPr/>
        </p:nvGrpSpPr>
        <p:grpSpPr bwMode="auto">
          <a:xfrm>
            <a:off x="7569936" y="2535919"/>
            <a:ext cx="1314453" cy="509588"/>
            <a:chOff x="2687" y="2766"/>
            <a:chExt cx="828" cy="321"/>
          </a:xfrm>
        </p:grpSpPr>
        <p:sp>
          <p:nvSpPr>
            <p:cNvPr id="30" name="Text Box 32">
              <a:extLst>
                <a:ext uri="{FF2B5EF4-FFF2-40B4-BE49-F238E27FC236}">
                  <a16:creationId xmlns:a16="http://schemas.microsoft.com/office/drawing/2014/main" id="{6A843AC0-D19E-4FF0-BB15-D32BDE0AFF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Line 33">
              <a:extLst>
                <a:ext uri="{FF2B5EF4-FFF2-40B4-BE49-F238E27FC236}">
                  <a16:creationId xmlns:a16="http://schemas.microsoft.com/office/drawing/2014/main" id="{2A60776D-6F02-4150-97A0-32273D7EED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3" y="3042"/>
              <a:ext cx="7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45">
                  <a:extLst>
                    <a:ext uri="{FF2B5EF4-FFF2-40B4-BE49-F238E27FC236}">
                      <a16:creationId xmlns:a16="http://schemas.microsoft.com/office/drawing/2014/main" id="{04F2099A-502B-4388-84B0-D0CEB82573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87" y="2775"/>
                  <a:ext cx="828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13 – 5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35" name="Text Box 45">
                  <a:extLst>
                    <a:ext uri="{FF2B5EF4-FFF2-40B4-BE49-F238E27FC236}">
                      <a16:creationId xmlns:a16="http://schemas.microsoft.com/office/drawing/2014/main" id="{BBF4900F-4A34-4507-BEB6-7A90789C7E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87" y="2775"/>
                  <a:ext cx="828" cy="312"/>
                </a:xfrm>
                <a:prstGeom prst="rect">
                  <a:avLst/>
                </a:prstGeom>
                <a:blipFill>
                  <a:blip r:embed="rId11"/>
                  <a:stretch>
                    <a:fillRect l="-7442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Text Box 30">
            <a:extLst>
              <a:ext uri="{FF2B5EF4-FFF2-40B4-BE49-F238E27FC236}">
                <a16:creationId xmlns:a16="http://schemas.microsoft.com/office/drawing/2014/main" id="{A0463E91-82D7-47C4-9106-B6BAED2D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8752" y="271530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34" name="Text Box 34">
            <a:extLst>
              <a:ext uri="{FF2B5EF4-FFF2-40B4-BE49-F238E27FC236}">
                <a16:creationId xmlns:a16="http://schemas.microsoft.com/office/drawing/2014/main" id="{63BB16F1-837A-467A-ADED-D520C508F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404" y="4086023"/>
            <a:ext cx="494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–3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175AADA-A44B-41AF-B1EE-ECE1F0E63FDD}"/>
              </a:ext>
            </a:extLst>
          </p:cNvPr>
          <p:cNvGrpSpPr>
            <a:grpSpLocks/>
          </p:cNvGrpSpPr>
          <p:nvPr/>
        </p:nvGrpSpPr>
        <p:grpSpPr bwMode="auto">
          <a:xfrm>
            <a:off x="6511053" y="3668515"/>
            <a:ext cx="1314453" cy="509588"/>
            <a:chOff x="2687" y="2766"/>
            <a:chExt cx="828" cy="321"/>
          </a:xfrm>
        </p:grpSpPr>
        <p:sp>
          <p:nvSpPr>
            <p:cNvPr id="36" name="Text Box 32">
              <a:extLst>
                <a:ext uri="{FF2B5EF4-FFF2-40B4-BE49-F238E27FC236}">
                  <a16:creationId xmlns:a16="http://schemas.microsoft.com/office/drawing/2014/main" id="{7A1A2973-A5FC-41E7-BAA5-2FD850CC6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Line 33">
              <a:extLst>
                <a:ext uri="{FF2B5EF4-FFF2-40B4-BE49-F238E27FC236}">
                  <a16:creationId xmlns:a16="http://schemas.microsoft.com/office/drawing/2014/main" id="{6D826F2F-C4AD-400C-A2D3-112DC4D543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3" y="3042"/>
              <a:ext cx="7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 Box 45">
                  <a:extLst>
                    <a:ext uri="{FF2B5EF4-FFF2-40B4-BE49-F238E27FC236}">
                      <a16:creationId xmlns:a16="http://schemas.microsoft.com/office/drawing/2014/main" id="{C95DBFB1-83FF-4870-9B53-BBEAD8E5D68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87" y="2775"/>
                  <a:ext cx="828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13 – 5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41" name="Text Box 45">
                  <a:extLst>
                    <a:ext uri="{FF2B5EF4-FFF2-40B4-BE49-F238E27FC236}">
                      <a16:creationId xmlns:a16="http://schemas.microsoft.com/office/drawing/2014/main" id="{6833BE55-4EE1-460B-B72F-209AE21B29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87" y="2775"/>
                  <a:ext cx="828" cy="312"/>
                </a:xfrm>
                <a:prstGeom prst="rect">
                  <a:avLst/>
                </a:prstGeom>
                <a:blipFill>
                  <a:blip r:embed="rId12"/>
                  <a:stretch>
                    <a:fillRect l="-6944" t="-2439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1" name="Text Box 44">
            <a:extLst>
              <a:ext uri="{FF2B5EF4-FFF2-40B4-BE49-F238E27FC236}">
                <a16:creationId xmlns:a16="http://schemas.microsoft.com/office/drawing/2014/main" id="{75BBE958-8E71-4C66-BC5B-FE9EF7BD7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3454" y="3666483"/>
            <a:ext cx="494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–1</a:t>
            </a:r>
          </a:p>
        </p:txBody>
      </p:sp>
      <p:sp>
        <p:nvSpPr>
          <p:cNvPr id="42" name="Text Box 44">
            <a:extLst>
              <a:ext uri="{FF2B5EF4-FFF2-40B4-BE49-F238E27FC236}">
                <a16:creationId xmlns:a16="http://schemas.microsoft.com/office/drawing/2014/main" id="{C8053002-182E-4134-A5E2-9E7F1A020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3414" y="387127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43" name="Text Box 44">
            <a:extLst>
              <a:ext uri="{FF2B5EF4-FFF2-40B4-BE49-F238E27FC236}">
                <a16:creationId xmlns:a16="http://schemas.microsoft.com/office/drawing/2014/main" id="{642706FA-191A-442D-A379-CFD30B5A0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3454" y="4068094"/>
            <a:ext cx="494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–1</a:t>
            </a:r>
          </a:p>
        </p:txBody>
      </p:sp>
      <p:sp>
        <p:nvSpPr>
          <p:cNvPr id="44" name="Line 33">
            <a:extLst>
              <a:ext uri="{FF2B5EF4-FFF2-40B4-BE49-F238E27FC236}">
                <a16:creationId xmlns:a16="http://schemas.microsoft.com/office/drawing/2014/main" id="{1FC3434C-E846-4804-BC73-BEEC5DDD24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5462" y="4083052"/>
            <a:ext cx="396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xt Box 34">
            <a:extLst>
              <a:ext uri="{FF2B5EF4-FFF2-40B4-BE49-F238E27FC236}">
                <a16:creationId xmlns:a16="http://schemas.microsoft.com/office/drawing/2014/main" id="{6F51BF8F-B04F-4BE0-ABDA-E8D9F5872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786" y="5114427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E3C7FA9-DA17-4909-8177-25DB2ABD5A31}"/>
              </a:ext>
            </a:extLst>
          </p:cNvPr>
          <p:cNvGrpSpPr>
            <a:grpSpLocks/>
          </p:cNvGrpSpPr>
          <p:nvPr/>
        </p:nvGrpSpPr>
        <p:grpSpPr bwMode="auto">
          <a:xfrm>
            <a:off x="7108960" y="4696919"/>
            <a:ext cx="1538291" cy="506413"/>
            <a:chOff x="2687" y="2766"/>
            <a:chExt cx="969" cy="319"/>
          </a:xfrm>
        </p:grpSpPr>
        <p:sp>
          <p:nvSpPr>
            <p:cNvPr id="47" name="Text Box 32">
              <a:extLst>
                <a:ext uri="{FF2B5EF4-FFF2-40B4-BE49-F238E27FC236}">
                  <a16:creationId xmlns:a16="http://schemas.microsoft.com/office/drawing/2014/main" id="{5648650C-C7A4-4962-A2CF-7739FCC0FD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Line 33">
              <a:extLst>
                <a:ext uri="{FF2B5EF4-FFF2-40B4-BE49-F238E27FC236}">
                  <a16:creationId xmlns:a16="http://schemas.microsoft.com/office/drawing/2014/main" id="{7E95A9CA-7F68-41EE-9F49-AED499F6AA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3" y="3042"/>
              <a:ext cx="83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 Box 45">
                  <a:extLst>
                    <a:ext uri="{FF2B5EF4-FFF2-40B4-BE49-F238E27FC236}">
                      <a16:creationId xmlns:a16="http://schemas.microsoft.com/office/drawing/2014/main" id="{5A0274BE-27A6-4DA9-8ED6-D5838DD977A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87" y="2773"/>
                  <a:ext cx="969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– 13 + 5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endParaRPr lang="en-GB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0" name="Text Box 45">
                  <a:extLst>
                    <a:ext uri="{FF2B5EF4-FFF2-40B4-BE49-F238E27FC236}">
                      <a16:creationId xmlns:a16="http://schemas.microsoft.com/office/drawing/2014/main" id="{442F6DAE-5FDB-4F96-882C-BA9943821F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87" y="2773"/>
                  <a:ext cx="969" cy="312"/>
                </a:xfrm>
                <a:prstGeom prst="rect">
                  <a:avLst/>
                </a:prstGeom>
                <a:blipFill>
                  <a:blip r:embed="rId13"/>
                  <a:stretch>
                    <a:fillRect l="-5929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0" name="Text Box 30">
            <a:extLst>
              <a:ext uri="{FF2B5EF4-FFF2-40B4-BE49-F238E27FC236}">
                <a16:creationId xmlns:a16="http://schemas.microsoft.com/office/drawing/2014/main" id="{9F8AF6B6-C14F-4094-817C-F79B93DDF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3425" y="4888059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51" name="Text Box 34">
            <a:extLst>
              <a:ext uri="{FF2B5EF4-FFF2-40B4-BE49-F238E27FC236}">
                <a16:creationId xmlns:a16="http://schemas.microsoft.com/office/drawing/2014/main" id="{E015A9C3-0401-4665-93B1-0809CB255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2589" y="6084923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285A5FE-0AD8-43B3-8BFF-F0086C7F778C}"/>
              </a:ext>
            </a:extLst>
          </p:cNvPr>
          <p:cNvGrpSpPr>
            <a:grpSpLocks/>
          </p:cNvGrpSpPr>
          <p:nvPr/>
        </p:nvGrpSpPr>
        <p:grpSpPr bwMode="auto">
          <a:xfrm>
            <a:off x="7218410" y="5667415"/>
            <a:ext cx="1331915" cy="506413"/>
            <a:chOff x="2763" y="2766"/>
            <a:chExt cx="839" cy="319"/>
          </a:xfrm>
        </p:grpSpPr>
        <p:sp>
          <p:nvSpPr>
            <p:cNvPr id="53" name="Text Box 32">
              <a:extLst>
                <a:ext uri="{FF2B5EF4-FFF2-40B4-BE49-F238E27FC236}">
                  <a16:creationId xmlns:a16="http://schemas.microsoft.com/office/drawing/2014/main" id="{5EAEBC7D-F43E-4F84-988D-7097337B6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76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Line 33">
              <a:extLst>
                <a:ext uri="{FF2B5EF4-FFF2-40B4-BE49-F238E27FC236}">
                  <a16:creationId xmlns:a16="http://schemas.microsoft.com/office/drawing/2014/main" id="{5AC765E4-AB20-487D-9685-B4B213FBE8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3" y="3042"/>
              <a:ext cx="83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 Box 45">
                  <a:extLst>
                    <a:ext uri="{FF2B5EF4-FFF2-40B4-BE49-F238E27FC236}">
                      <a16:creationId xmlns:a16="http://schemas.microsoft.com/office/drawing/2014/main" id="{A8AFF826-B26D-45B7-B8F9-DE18A23E835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65" y="2773"/>
                  <a:ext cx="785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5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– 13</a:t>
                  </a:r>
                </a:p>
              </p:txBody>
            </p:sp>
          </mc:Choice>
          <mc:Fallback xmlns="">
            <p:sp>
              <p:nvSpPr>
                <p:cNvPr id="56" name="Text Box 45">
                  <a:extLst>
                    <a:ext uri="{FF2B5EF4-FFF2-40B4-BE49-F238E27FC236}">
                      <a16:creationId xmlns:a16="http://schemas.microsoft.com/office/drawing/2014/main" id="{F7688F81-733C-41CF-8FCE-144E906DAD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65" y="2773"/>
                  <a:ext cx="785" cy="312"/>
                </a:xfrm>
                <a:prstGeom prst="rect">
                  <a:avLst/>
                </a:prstGeom>
                <a:blipFill>
                  <a:blip r:embed="rId14"/>
                  <a:stretch>
                    <a:fillRect l="-7843" t="-2469" r="-5882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6" name="Text Box 30">
            <a:extLst>
              <a:ext uri="{FF2B5EF4-FFF2-40B4-BE49-F238E27FC236}">
                <a16:creationId xmlns:a16="http://schemas.microsoft.com/office/drawing/2014/main" id="{6F363ABA-F816-4F0E-AB20-5E74DB75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5127" y="5876494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67ACD7F-BE92-4C90-B620-5B6713B70F01}"/>
              </a:ext>
            </a:extLst>
          </p:cNvPr>
          <p:cNvSpPr/>
          <p:nvPr/>
        </p:nvSpPr>
        <p:spPr>
          <a:xfrm>
            <a:off x="5936526" y="705811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 + b) (a – b)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b</a:t>
            </a:r>
            <a:r>
              <a:rPr lang="en-US" sz="2400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7D2F3-B02D-4D8F-8D48-8A488D7BE9F4}"/>
              </a:ext>
            </a:extLst>
          </p:cNvPr>
          <p:cNvSpPr txBox="1"/>
          <p:nvPr/>
        </p:nvSpPr>
        <p:spPr>
          <a:xfrm>
            <a:off x="3278008" y="3773585"/>
            <a:ext cx="307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If the denominator is negative we have to make it positive</a:t>
            </a:r>
          </a:p>
        </p:txBody>
      </p:sp>
      <p:sp>
        <p:nvSpPr>
          <p:cNvPr id="59" name="Rectangle 4">
            <a:extLst>
              <a:ext uri="{FF2B5EF4-FFF2-40B4-BE49-F238E27FC236}">
                <a16:creationId xmlns:a16="http://schemas.microsoft.com/office/drawing/2014/main" id="{F7FA77FD-1C8D-4C31-9D5D-99FAB3189A2D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83408"/>
            <a:ext cx="7773988" cy="61118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/>
              <a:t>Rationalising the denominator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469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5" grpId="0"/>
      <p:bldP spid="16" grpId="0"/>
      <p:bldP spid="17" grpId="0" animBg="1"/>
      <p:bldP spid="28" grpId="0"/>
      <p:bldP spid="33" grpId="0"/>
      <p:bldP spid="34" grpId="0"/>
      <p:bldP spid="41" grpId="0"/>
      <p:bldP spid="42" grpId="0"/>
      <p:bldP spid="43" grpId="0"/>
      <p:bldP spid="44" grpId="0" animBg="1"/>
      <p:bldP spid="45" grpId="0"/>
      <p:bldP spid="50" grpId="0"/>
      <p:bldP spid="51" grpId="0"/>
      <p:bldP spid="56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009775" y="4301888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494617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514600" y="55727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3739408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503</TotalTime>
  <Words>642</Words>
  <Application>Microsoft Office PowerPoint</Application>
  <PresentationFormat>On-screen Show (4:3)</PresentationFormat>
  <Paragraphs>172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55</cp:revision>
  <dcterms:created xsi:type="dcterms:W3CDTF">2016-08-14T00:28:51Z</dcterms:created>
  <dcterms:modified xsi:type="dcterms:W3CDTF">2023-01-07T11:54:06Z</dcterms:modified>
</cp:coreProperties>
</file>